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Slides/_rels/notesSlide11.xml.rels" ContentType="application/vnd.openxmlformats-package.relationships+xml"/>
  <Override PartName="/ppt/notesSlides/_rels/notesSlide8.xml.rels" ContentType="application/vnd.openxmlformats-package.relationships+xml"/>
  <Override PartName="/ppt/notesSlides/_rels/notesSlide9.xml.rels" ContentType="application/vnd.openxmlformats-package.relationship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media/image1.png" ContentType="image/png"/>
  <Override PartName="/ppt/media/image14.png" ContentType="image/png"/>
  <Override PartName="/ppt/media/image9.png" ContentType="image/png"/>
  <Override PartName="/ppt/media/image8.jpeg" ContentType="image/jpe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10.png" ContentType="image/png"/>
  <Override PartName="/ppt/media/image6.png" ContentType="image/png"/>
  <Override PartName="/ppt/media/image11.png" ContentType="image/png"/>
  <Override PartName="/ppt/media/image7.png" ContentType="image/png"/>
  <Override PartName="/ppt/media/image12.png" ContentType="image/png"/>
  <Override PartName="/ppt/media/image13.png" ContentType="image/png"/>
  <Override PartName="/ppt/media/image15.png" ContentType="image/png"/>
  <Override PartName="/ppt/_rels/presentation.xml.rels" ContentType="application/vnd.openxmlformats-package.relationships+xml"/>
  <Override PartName="/_rels/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8288000" cy="10287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sldImg"/>
          </p:nvPr>
        </p:nvSpPr>
        <p:spPr>
          <a:xfrm>
            <a:off x="0" y="81252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Clique para mover o slide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r>
              <a:rPr b="0" lang="pt-BR" sz="2000" spc="-1" strike="noStrike">
                <a:solidFill>
                  <a:srgbClr val="000000"/>
                </a:solidFill>
                <a:latin typeface="Arial"/>
              </a:rPr>
              <a:t>Clique para editar o formato de notas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&lt;cabeçalho&gt;</a:t>
            </a:r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dt" idx="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pt-B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&lt;data/hora&gt;</a:t>
            </a:r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ftr" idx="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pt-B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&lt;rodapé&gt;</a:t>
            </a:r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sldNum" idx="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pt-B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54336F5B-4682-4D7E-9BE7-DA71AF17DA5F}" type="slidenum"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&lt;número&gt;</a:t>
            </a:fld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hdr"/>
          </p:nvPr>
        </p:nvSpPr>
        <p:spPr>
          <a:xfrm>
            <a:off x="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b="0" lang="en-US" sz="1200" spc="-1" strike="noStrike">
              <a:solidFill>
                <a:schemeClr val="dk1"/>
              </a:solidFill>
              <a:latin typeface="+mn-lt"/>
              <a:ea typeface="+mn-ea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dt" idx="13"/>
          </p:nvPr>
        </p:nvSpPr>
        <p:spPr>
          <a:xfrm>
            <a:off x="518004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1.7.2013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sldImg"/>
          </p:nvPr>
        </p:nvSpPr>
        <p:spPr>
          <a:xfrm>
            <a:off x="2290680" y="512640"/>
            <a:ext cx="4562280" cy="2566800"/>
          </a:xfrm>
          <a:prstGeom prst="rect">
            <a:avLst/>
          </a:prstGeom>
          <a:ln w="0">
            <a:noFill/>
          </a:ln>
        </p:spPr>
      </p:sp>
      <p:sp>
        <p:nvSpPr>
          <p:cNvPr id="179" name="PlaceHolder 4"/>
          <p:cNvSpPr>
            <a:spLocks noGrp="1"/>
          </p:cNvSpPr>
          <p:nvPr>
            <p:ph type="body"/>
          </p:nvPr>
        </p:nvSpPr>
        <p:spPr>
          <a:xfrm>
            <a:off x="914400" y="3251160"/>
            <a:ext cx="7314840" cy="3080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8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PlaceHolder 5"/>
          <p:cNvSpPr>
            <a:spLocks noGrp="1"/>
          </p:cNvSpPr>
          <p:nvPr>
            <p:ph type="ftr" idx="14"/>
          </p:nvPr>
        </p:nvSpPr>
        <p:spPr>
          <a:xfrm>
            <a:off x="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>
              <a:buNone/>
            </a:pP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81" name="PlaceHolder 6"/>
          <p:cNvSpPr>
            <a:spLocks noGrp="1"/>
          </p:cNvSpPr>
          <p:nvPr>
            <p:ph type="sldNum" idx="15"/>
          </p:nvPr>
        </p:nvSpPr>
        <p:spPr>
          <a:xfrm>
            <a:off x="518004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‹</a:t>
            </a: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#›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hdr"/>
          </p:nvPr>
        </p:nvSpPr>
        <p:spPr>
          <a:xfrm>
            <a:off x="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b="0" lang="en-US" sz="1200" spc="-1" strike="noStrike">
              <a:solidFill>
                <a:schemeClr val="dk1"/>
              </a:solidFill>
              <a:latin typeface="+mn-lt"/>
              <a:ea typeface="+mn-ea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dt" idx="7"/>
          </p:nvPr>
        </p:nvSpPr>
        <p:spPr>
          <a:xfrm>
            <a:off x="518004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1.7.2013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sldImg"/>
          </p:nvPr>
        </p:nvSpPr>
        <p:spPr>
          <a:xfrm>
            <a:off x="2290680" y="512640"/>
            <a:ext cx="4562280" cy="2566800"/>
          </a:xfrm>
          <a:prstGeom prst="rect">
            <a:avLst/>
          </a:prstGeom>
          <a:ln w="0">
            <a:noFill/>
          </a:ln>
        </p:spPr>
      </p:sp>
      <p:sp>
        <p:nvSpPr>
          <p:cNvPr id="167" name="PlaceHolder 4"/>
          <p:cNvSpPr>
            <a:spLocks noGrp="1"/>
          </p:cNvSpPr>
          <p:nvPr>
            <p:ph type="body"/>
          </p:nvPr>
        </p:nvSpPr>
        <p:spPr>
          <a:xfrm>
            <a:off x="914400" y="3251160"/>
            <a:ext cx="7314840" cy="3080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7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5"/>
          <p:cNvSpPr>
            <a:spLocks noGrp="1"/>
          </p:cNvSpPr>
          <p:nvPr>
            <p:ph type="ftr" idx="8"/>
          </p:nvPr>
        </p:nvSpPr>
        <p:spPr>
          <a:xfrm>
            <a:off x="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>
              <a:buNone/>
            </a:pP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9" name="PlaceHolder 6"/>
          <p:cNvSpPr>
            <a:spLocks noGrp="1"/>
          </p:cNvSpPr>
          <p:nvPr>
            <p:ph type="sldNum" idx="9"/>
          </p:nvPr>
        </p:nvSpPr>
        <p:spPr>
          <a:xfrm>
            <a:off x="518004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‹</a:t>
            </a: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#›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hdr"/>
          </p:nvPr>
        </p:nvSpPr>
        <p:spPr>
          <a:xfrm>
            <a:off x="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b="0" lang="en-US" sz="1200" spc="-1" strike="noStrike">
              <a:solidFill>
                <a:schemeClr val="dk1"/>
              </a:solidFill>
              <a:latin typeface="+mn-lt"/>
              <a:ea typeface="+mn-ea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dt" idx="10"/>
          </p:nvPr>
        </p:nvSpPr>
        <p:spPr>
          <a:xfrm>
            <a:off x="5180040" y="0"/>
            <a:ext cx="3962160" cy="342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1.7.2013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sldImg"/>
          </p:nvPr>
        </p:nvSpPr>
        <p:spPr>
          <a:xfrm>
            <a:off x="2290680" y="512640"/>
            <a:ext cx="4562280" cy="2566800"/>
          </a:xfrm>
          <a:prstGeom prst="rect">
            <a:avLst/>
          </a:prstGeom>
          <a:ln w="0">
            <a:noFill/>
          </a:ln>
        </p:spPr>
      </p:sp>
      <p:sp>
        <p:nvSpPr>
          <p:cNvPr id="173" name="PlaceHolder 4"/>
          <p:cNvSpPr>
            <a:spLocks noGrp="1"/>
          </p:cNvSpPr>
          <p:nvPr>
            <p:ph type="body"/>
          </p:nvPr>
        </p:nvSpPr>
        <p:spPr>
          <a:xfrm>
            <a:off x="914400" y="3251160"/>
            <a:ext cx="7314840" cy="3080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8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PlaceHolder 5"/>
          <p:cNvSpPr>
            <a:spLocks noGrp="1"/>
          </p:cNvSpPr>
          <p:nvPr>
            <p:ph type="ftr" idx="11"/>
          </p:nvPr>
        </p:nvSpPr>
        <p:spPr>
          <a:xfrm>
            <a:off x="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>
              <a:buNone/>
            </a:pP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5" name="PlaceHolder 6"/>
          <p:cNvSpPr>
            <a:spLocks noGrp="1"/>
          </p:cNvSpPr>
          <p:nvPr>
            <p:ph type="sldNum" idx="12"/>
          </p:nvPr>
        </p:nvSpPr>
        <p:spPr>
          <a:xfrm>
            <a:off x="5180040" y="6502320"/>
            <a:ext cx="3962160" cy="340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cs-CZ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‹</a:t>
            </a:r>
            <a:r>
              <a:rPr b="0" lang="cs-CZ" sz="1200" spc="-1" strike="noStrike">
                <a:solidFill>
                  <a:srgbClr val="000000"/>
                </a:solidFill>
                <a:latin typeface="Times New Roman"/>
              </a:rPr>
              <a:t>#›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2DEF541-7027-42DF-A1D6-8CDA6A01F43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9AE58C0-44A5-4514-B474-EECED4F1A5EE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19B9A6E-A824-49D3-B73F-F5B542AAE143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647928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1204416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91440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/>
          </p:nvPr>
        </p:nvSpPr>
        <p:spPr>
          <a:xfrm>
            <a:off x="647928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/>
          </p:nvPr>
        </p:nvSpPr>
        <p:spPr>
          <a:xfrm>
            <a:off x="1204416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57C55F8-E35D-444E-B241-CE29852CAD47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441A64F-8988-4AA6-8B91-A053588EEB6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61F0160-C628-4961-9537-031F6B38575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1EC099B-E3CE-411A-BA0C-260EF0A0BAD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DB3EA97-7217-4A43-8986-DDBB27C7706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5C026D1-DD96-4811-A5E0-399717536FE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13E9D61-0DC6-4EDF-A7C2-3141EE4E471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FE3AEC6-599E-4331-850D-B0A5BB02569E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974744F-E0CF-417C-AD28-E4DA51EFBF9E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&lt;data/hora&gt;</a:t>
            </a:r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&lt;rodapé&gt;</a:t>
            </a:r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31E5622-FF7B-4337-A5BA-8536EDAB927A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&lt;número&gt;</a:t>
            </a:fld>
            <a:endParaRPr b="0" lang="pt-BR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jpe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2"/>
          <p:cNvGrpSpPr/>
          <p:nvPr/>
        </p:nvGrpSpPr>
        <p:grpSpPr>
          <a:xfrm>
            <a:off x="-16200" y="-16200"/>
            <a:ext cx="10455480" cy="3025800"/>
            <a:chOff x="-16200" y="-16200"/>
            <a:chExt cx="10455480" cy="3025800"/>
          </a:xfrm>
        </p:grpSpPr>
        <p:sp>
          <p:nvSpPr>
            <p:cNvPr id="47" name="Freeform 3"/>
            <p:cNvSpPr/>
            <p:nvPr/>
          </p:nvSpPr>
          <p:spPr>
            <a:xfrm>
              <a:off x="-16200" y="-16200"/>
              <a:ext cx="10455480" cy="3025800"/>
            </a:xfrm>
            <a:custGeom>
              <a:avLst/>
              <a:gdLst>
                <a:gd name="textAreaLeft" fmla="*/ 0 w 10455480"/>
                <a:gd name="textAreaRight" fmla="*/ 10455840 w 10455480"/>
                <a:gd name="textAreaTop" fmla="*/ 0 h 3025800"/>
                <a:gd name="textAreaBottom" fmla="*/ 3026160 h 302580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48" name="Group 4"/>
          <p:cNvGrpSpPr/>
          <p:nvPr/>
        </p:nvGrpSpPr>
        <p:grpSpPr>
          <a:xfrm>
            <a:off x="10439640" y="7963200"/>
            <a:ext cx="7850160" cy="2323800"/>
            <a:chOff x="10439640" y="7963200"/>
            <a:chExt cx="7850160" cy="2323800"/>
          </a:xfrm>
        </p:grpSpPr>
        <p:sp>
          <p:nvSpPr>
            <p:cNvPr id="49" name="Freeform 5"/>
            <p:cNvSpPr/>
            <p:nvPr/>
          </p:nvSpPr>
          <p:spPr>
            <a:xfrm rot="10800000">
              <a:off x="10439640" y="7963200"/>
              <a:ext cx="7850160" cy="2323800"/>
            </a:xfrm>
            <a:custGeom>
              <a:avLst/>
              <a:gdLst>
                <a:gd name="textAreaLeft" fmla="*/ 0 w 7850160"/>
                <a:gd name="textAreaRight" fmla="*/ 7850520 w 7850160"/>
                <a:gd name="textAreaTop" fmla="*/ 0 h 2323800"/>
                <a:gd name="textAreaBottom" fmla="*/ 2324160 h 232380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50" name="TextBox 8"/>
          <p:cNvSpPr/>
          <p:nvPr/>
        </p:nvSpPr>
        <p:spPr>
          <a:xfrm>
            <a:off x="10439280" y="8197920"/>
            <a:ext cx="7848360" cy="212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algn="ctr" defTabSz="914400">
              <a:lnSpc>
                <a:spcPts val="3986"/>
              </a:lnSpc>
            </a:pPr>
            <a:r>
              <a:rPr b="1" lang="en-US" sz="3600" spc="-1" strike="noStrike">
                <a:solidFill>
                  <a:srgbClr val="425944"/>
                </a:solidFill>
                <a:latin typeface="Aptos Bold"/>
                <a:ea typeface="Aptos Bold"/>
              </a:rPr>
              <a:t>Profª Drª Ângela Damasceno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3110"/>
              </a:lnSpc>
            </a:pPr>
            <a:r>
              <a:rPr b="1" lang="en-US" sz="2400" spc="-1" strike="noStrike">
                <a:solidFill>
                  <a:srgbClr val="425944"/>
                </a:solidFill>
                <a:latin typeface="Calibri"/>
                <a:ea typeface="Aptos Bold"/>
              </a:rPr>
              <a:t>Socióloga, com mestrado em Engenharia Ambiental Urbana, doutorado em Sociologia e em estágio pós-doc em </a:t>
            </a: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3110"/>
              </a:lnSpc>
            </a:pPr>
            <a:r>
              <a:rPr b="1" lang="en-US" sz="2400" spc="-1" strike="noStrike">
                <a:solidFill>
                  <a:srgbClr val="425944"/>
                </a:solidFill>
                <a:latin typeface="Calibri"/>
                <a:ea typeface="Aptos Bold"/>
              </a:rPr>
              <a:t>Desigualdade Social e Segurança Hídrica/ Prof’Água-UFBA</a:t>
            </a: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1" name="Group 9"/>
          <p:cNvGrpSpPr/>
          <p:nvPr/>
        </p:nvGrpSpPr>
        <p:grpSpPr>
          <a:xfrm>
            <a:off x="1752480" y="3467160"/>
            <a:ext cx="14858640" cy="3809520"/>
            <a:chOff x="1752480" y="3467160"/>
            <a:chExt cx="14858640" cy="3809520"/>
          </a:xfrm>
        </p:grpSpPr>
        <p:sp>
          <p:nvSpPr>
            <p:cNvPr id="52" name="Freeform 10"/>
            <p:cNvSpPr/>
            <p:nvPr/>
          </p:nvSpPr>
          <p:spPr>
            <a:xfrm>
              <a:off x="3897000" y="4327920"/>
              <a:ext cx="12317040" cy="2948760"/>
            </a:xfrm>
            <a:custGeom>
              <a:avLst/>
              <a:gdLst>
                <a:gd name="textAreaLeft" fmla="*/ 0 w 12317040"/>
                <a:gd name="textAreaRight" fmla="*/ 12317400 w 12317040"/>
                <a:gd name="textAreaTop" fmla="*/ 0 h 2948760"/>
                <a:gd name="textAreaBottom" fmla="*/ 2949120 h 2948760"/>
              </a:gdLst>
              <a:ahLst/>
              <a:rect l="textAreaLeft" t="textAreaTop" r="textAreaRight" b="textAreaBottom"/>
              <a:pathLst>
                <a:path w="19400927" h="4860799">
                  <a:moveTo>
                    <a:pt x="0" y="0"/>
                  </a:moveTo>
                  <a:lnTo>
                    <a:pt x="19400927" y="0"/>
                  </a:lnTo>
                  <a:lnTo>
                    <a:pt x="19400927" y="4860799"/>
                  </a:lnTo>
                  <a:lnTo>
                    <a:pt x="0" y="4860799"/>
                  </a:lnTo>
                  <a:close/>
                </a:path>
              </a:pathLst>
            </a:custGeom>
            <a:blipFill rotWithShape="0">
              <a:blip r:embed="rId1">
                <a:alphaModFix amt="0"/>
              </a:blip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  <p:sp>
          <p:nvSpPr>
            <p:cNvPr id="53" name="TextBox 11"/>
            <p:cNvSpPr/>
            <p:nvPr/>
          </p:nvSpPr>
          <p:spPr>
            <a:xfrm>
              <a:off x="1752480" y="3467160"/>
              <a:ext cx="14858640" cy="2931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b">
              <a:noAutofit/>
            </a:bodyPr>
            <a:p>
              <a:pPr algn="ctr" defTabSz="914400">
                <a:lnSpc>
                  <a:spcPts val="2591"/>
                </a:lnSpc>
              </a:pPr>
              <a:endParaRPr b="0" lang="pt-BR" sz="5400" spc="-1" strike="noStrike">
                <a:solidFill>
                  <a:srgbClr val="000000"/>
                </a:solidFill>
                <a:latin typeface="Arial"/>
              </a:endParaRPr>
            </a:p>
            <a:p>
              <a:pPr algn="ctr" defTabSz="914400">
                <a:lnSpc>
                  <a:spcPts val="2591"/>
                </a:lnSpc>
              </a:pPr>
              <a:endParaRPr b="0" lang="pt-BR" sz="5400" spc="-1" strike="noStrike">
                <a:solidFill>
                  <a:srgbClr val="000000"/>
                </a:solidFill>
                <a:latin typeface="Arial"/>
              </a:endParaRPr>
            </a:p>
            <a:p>
              <a:pPr algn="ctr" defTabSz="914400">
                <a:lnSpc>
                  <a:spcPts val="10692"/>
                </a:lnSpc>
              </a:pPr>
              <a:r>
                <a:rPr b="0" lang="pt-BR" sz="5400" spc="-1" strike="noStrike">
                  <a:solidFill>
                    <a:schemeClr val="dk1"/>
                  </a:solidFill>
                  <a:latin typeface="Calibri"/>
                </a:rPr>
                <a:t>INTERPRETANDO OS IMPACTOS SOCIAIS NEGATIVOS DECORRENTES DOS DIVERSOS EMPREENDIMENTOS</a:t>
              </a:r>
              <a:endParaRPr b="0" lang="pt-BR" sz="5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4" name="CaixaDeTexto 14"/>
          <p:cNvSpPr/>
          <p:nvPr/>
        </p:nvSpPr>
        <p:spPr>
          <a:xfrm>
            <a:off x="533520" y="526680"/>
            <a:ext cx="9372240" cy="191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en-US" sz="4000" spc="-1" strike="noStrike">
                <a:solidFill>
                  <a:srgbClr val="425944"/>
                </a:solidFill>
                <a:latin typeface="Calibri"/>
                <a:ea typeface="Aharoni Polished"/>
              </a:rPr>
              <a:t>LICENCIAMENTO AMBIENTAL MUNICIPAL: AVALIAÇÃO DOS IMPACTOS SOCIAIS E       AO PATRIMONIO CULTURAL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2"/>
          <p:cNvGrpSpPr/>
          <p:nvPr/>
        </p:nvGrpSpPr>
        <p:grpSpPr>
          <a:xfrm>
            <a:off x="-16200" y="-16200"/>
            <a:ext cx="12436560" cy="1428840"/>
            <a:chOff x="-16200" y="-16200"/>
            <a:chExt cx="12436560" cy="1428840"/>
          </a:xfrm>
        </p:grpSpPr>
        <p:sp>
          <p:nvSpPr>
            <p:cNvPr id="149" name="Freeform 3"/>
            <p:cNvSpPr/>
            <p:nvPr/>
          </p:nvSpPr>
          <p:spPr>
            <a:xfrm>
              <a:off x="-16200" y="-16200"/>
              <a:ext cx="12436560" cy="1428840"/>
            </a:xfrm>
            <a:custGeom>
              <a:avLst/>
              <a:gdLst>
                <a:gd name="textAreaLeft" fmla="*/ 0 w 12436560"/>
                <a:gd name="textAreaRight" fmla="*/ 12436920 w 12436560"/>
                <a:gd name="textAreaTop" fmla="*/ 0 h 1428840"/>
                <a:gd name="textAreaBottom" fmla="*/ 1429200 h 1428840"/>
              </a:gdLst>
              <a:ahLst/>
              <a:rect l="textAreaLeft" t="textAreaTop" r="textAreaRight" b="textAreaBottom"/>
              <a:pathLst>
                <a:path w="15837088" h="1937257">
                  <a:moveTo>
                    <a:pt x="0" y="0"/>
                  </a:moveTo>
                  <a:lnTo>
                    <a:pt x="15837088" y="0"/>
                  </a:lnTo>
                  <a:lnTo>
                    <a:pt x="15837088" y="1937257"/>
                  </a:lnTo>
                  <a:lnTo>
                    <a:pt x="0" y="1937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50" name="TextBox 6"/>
          <p:cNvSpPr/>
          <p:nvPr/>
        </p:nvSpPr>
        <p:spPr>
          <a:xfrm>
            <a:off x="358560" y="-73080"/>
            <a:ext cx="12061800" cy="1242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ts val="9788"/>
              </a:lnSpc>
            </a:pPr>
            <a:r>
              <a:rPr b="0" lang="pt-BR" sz="4000" spc="-1" strike="noStrike">
                <a:solidFill>
                  <a:schemeClr val="dk1"/>
                </a:solidFill>
                <a:latin typeface="Calibri"/>
              </a:rPr>
              <a:t>REFERÊNCIAS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Espaço Reservado para Conteúdo 2"/>
          <p:cNvSpPr/>
          <p:nvPr/>
        </p:nvSpPr>
        <p:spPr>
          <a:xfrm>
            <a:off x="657360" y="1790640"/>
            <a:ext cx="16715880" cy="758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marL="179280" indent="-179280" defTabSz="914400">
              <a:lnSpc>
                <a:spcPct val="11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CONSELHO NACIONAL DO MEIO AMBIENTE (Brasil). Resolução CONAMA nº 1, de 23 de janeiro de 1986. Dispõe sobre critérios básicos e diretrizes gerais para o Relatório de Impacto Ambiental - RIMA. </a:t>
            </a:r>
            <a:r>
              <a:rPr b="1" lang="pt-BR" sz="3200" spc="-1" strike="noStrike">
                <a:solidFill>
                  <a:schemeClr val="dk1"/>
                </a:solidFill>
                <a:latin typeface="Calibri"/>
              </a:rPr>
              <a:t>Diário Oficial da União</a:t>
            </a: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, Brasília, DF, 17 fev. 1986.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marL="179280" indent="-179280" defTabSz="914400">
              <a:lnSpc>
                <a:spcPct val="11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SANTOS, Maria Alice. </a:t>
            </a:r>
            <a:r>
              <a:rPr b="1" lang="pt-BR" sz="3200" spc="-1" strike="noStrike">
                <a:solidFill>
                  <a:schemeClr val="dk1"/>
                </a:solidFill>
                <a:latin typeface="Calibri"/>
              </a:rPr>
              <a:t>Grandes empreendimentos e a reconfiguração do espaço urbano</a:t>
            </a: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. São Paulo: Editora Acadêmica, 2017.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marL="179280" indent="-179280" defTabSz="914400">
              <a:lnSpc>
                <a:spcPct val="11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VAINER, Carlos B. Conceito de atingido: uma revisão teórica e política. </a:t>
            </a:r>
            <a:r>
              <a:rPr b="0" i="1" lang="pt-BR" sz="3200" spc="-1" strike="noStrike">
                <a:solidFill>
                  <a:schemeClr val="dk1"/>
                </a:solidFill>
                <a:latin typeface="Calibri"/>
              </a:rPr>
              <a:t>In</a:t>
            </a: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: ROTHMAN, Franklin Daniel (org.). </a:t>
            </a:r>
            <a:r>
              <a:rPr b="1" lang="pt-BR" sz="3200" spc="-1" strike="noStrike">
                <a:solidFill>
                  <a:schemeClr val="dk1"/>
                </a:solidFill>
                <a:latin typeface="Calibri"/>
              </a:rPr>
              <a:t>Vidas alagadas</a:t>
            </a: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: conflitos socioambientais, licenciamento e barragens. Viçosa: UFV, 2008. p. 39-63.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2"/>
          <p:cNvGrpSpPr/>
          <p:nvPr/>
        </p:nvGrpSpPr>
        <p:grpSpPr>
          <a:xfrm>
            <a:off x="-16200" y="-16200"/>
            <a:ext cx="8082360" cy="2111400"/>
            <a:chOff x="-16200" y="-16200"/>
            <a:chExt cx="8082360" cy="2111400"/>
          </a:xfrm>
        </p:grpSpPr>
        <p:sp>
          <p:nvSpPr>
            <p:cNvPr id="153" name="Freeform 3"/>
            <p:cNvSpPr/>
            <p:nvPr/>
          </p:nvSpPr>
          <p:spPr>
            <a:xfrm>
              <a:off x="-16200" y="-16200"/>
              <a:ext cx="8082360" cy="2111400"/>
            </a:xfrm>
            <a:custGeom>
              <a:avLst/>
              <a:gdLst>
                <a:gd name="textAreaLeft" fmla="*/ 0 w 8082360"/>
                <a:gd name="textAreaRight" fmla="*/ 8082720 w 8082360"/>
                <a:gd name="textAreaTop" fmla="*/ 0 h 2111400"/>
                <a:gd name="textAreaBottom" fmla="*/ 2111760 h 211140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7f6c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154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155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f9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156" name="Group 7"/>
          <p:cNvGrpSpPr/>
          <p:nvPr/>
        </p:nvGrpSpPr>
        <p:grpSpPr>
          <a:xfrm>
            <a:off x="307440" y="59760"/>
            <a:ext cx="7758360" cy="9896760"/>
            <a:chOff x="307440" y="59760"/>
            <a:chExt cx="7758360" cy="9896760"/>
          </a:xfrm>
        </p:grpSpPr>
        <p:sp>
          <p:nvSpPr>
            <p:cNvPr id="157" name="Freeform 8"/>
            <p:cNvSpPr/>
            <p:nvPr/>
          </p:nvSpPr>
          <p:spPr>
            <a:xfrm>
              <a:off x="631440" y="8082360"/>
              <a:ext cx="7434360" cy="1874160"/>
            </a:xfrm>
            <a:custGeom>
              <a:avLst/>
              <a:gdLst>
                <a:gd name="textAreaLeft" fmla="*/ 0 w 7434360"/>
                <a:gd name="textAreaRight" fmla="*/ 7434720 w 7434360"/>
                <a:gd name="textAreaTop" fmla="*/ 0 h 1874160"/>
                <a:gd name="textAreaBottom" fmla="*/ 1874520 h 1874160"/>
              </a:gdLst>
              <a:ahLst/>
              <a:rect l="textAreaLeft" t="textAreaTop" r="textAreaRight" b="textAreaBottom"/>
              <a:pathLst>
                <a:path w="10515598" h="2651126">
                  <a:moveTo>
                    <a:pt x="0" y="0"/>
                  </a:moveTo>
                  <a:lnTo>
                    <a:pt x="10515598" y="0"/>
                  </a:lnTo>
                  <a:lnTo>
                    <a:pt x="10515598" y="2651126"/>
                  </a:lnTo>
                  <a:lnTo>
                    <a:pt x="0" y="2651126"/>
                  </a:lnTo>
                  <a:close/>
                </a:path>
              </a:pathLst>
            </a:custGeom>
            <a:blipFill rotWithShape="0">
              <a:blip r:embed="rId1">
                <a:alphaModFix amt="0"/>
              </a:blip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  <p:sp>
          <p:nvSpPr>
            <p:cNvPr id="158" name="TextBox 9"/>
            <p:cNvSpPr/>
            <p:nvPr/>
          </p:nvSpPr>
          <p:spPr>
            <a:xfrm>
              <a:off x="307440" y="59760"/>
              <a:ext cx="7434360" cy="1806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b">
              <a:noAutofit/>
            </a:bodyPr>
            <a:p>
              <a:pPr algn="ctr" defTabSz="914400">
                <a:lnSpc>
                  <a:spcPts val="10692"/>
                </a:lnSpc>
              </a:pPr>
              <a:r>
                <a:rPr b="1" lang="en-US" sz="9900" spc="-1" strike="noStrike">
                  <a:solidFill>
                    <a:schemeClr val="accent3">
                      <a:lumMod val="50000"/>
                    </a:schemeClr>
                  </a:solidFill>
                  <a:latin typeface="Trebuchet MS Bold"/>
                  <a:ea typeface="Trebuchet MS Bold"/>
                </a:rPr>
                <a:t>OBRIGADA !</a:t>
              </a:r>
              <a:endParaRPr b="0" lang="pt-BR" sz="99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59" name="Freeform 10"/>
          <p:cNvSpPr/>
          <p:nvPr/>
        </p:nvSpPr>
        <p:spPr>
          <a:xfrm>
            <a:off x="10341360" y="8255880"/>
            <a:ext cx="763200" cy="763200"/>
          </a:xfrm>
          <a:custGeom>
            <a:avLst/>
            <a:gdLst>
              <a:gd name="textAreaLeft" fmla="*/ 0 w 763200"/>
              <a:gd name="textAreaRight" fmla="*/ 763560 w 763200"/>
              <a:gd name="textAreaTop" fmla="*/ 0 h 763200"/>
              <a:gd name="textAreaBottom" fmla="*/ 763560 h 763200"/>
            </a:gdLst>
            <a:ahLst/>
            <a:rect l="textAreaLeft" t="textAreaTop" r="textAreaRight" b="textAreaBottom"/>
            <a:pathLst>
              <a:path w="763702" h="763702">
                <a:moveTo>
                  <a:pt x="0" y="0"/>
                </a:moveTo>
                <a:lnTo>
                  <a:pt x="763701" y="0"/>
                </a:lnTo>
                <a:lnTo>
                  <a:pt x="763701" y="763701"/>
                </a:lnTo>
                <a:lnTo>
                  <a:pt x="0" y="763701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0" name="Freeform 11"/>
          <p:cNvSpPr/>
          <p:nvPr/>
        </p:nvSpPr>
        <p:spPr>
          <a:xfrm>
            <a:off x="10341360" y="9210240"/>
            <a:ext cx="861120" cy="859320"/>
          </a:xfrm>
          <a:custGeom>
            <a:avLst/>
            <a:gdLst>
              <a:gd name="textAreaLeft" fmla="*/ 0 w 861120"/>
              <a:gd name="textAreaRight" fmla="*/ 861480 w 861120"/>
              <a:gd name="textAreaTop" fmla="*/ 0 h 859320"/>
              <a:gd name="textAreaBottom" fmla="*/ 859680 h 859320"/>
            </a:gdLst>
            <a:ahLst/>
            <a:rect l="textAreaLeft" t="textAreaTop" r="textAreaRight" b="textAreaBottom"/>
            <a:pathLst>
              <a:path w="861356" h="859790">
                <a:moveTo>
                  <a:pt x="0" y="0"/>
                </a:moveTo>
                <a:lnTo>
                  <a:pt x="861356" y="0"/>
                </a:lnTo>
                <a:lnTo>
                  <a:pt x="861356" y="859790"/>
                </a:lnTo>
                <a:lnTo>
                  <a:pt x="0" y="85979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1" name="TextBox 14"/>
          <p:cNvSpPr/>
          <p:nvPr/>
        </p:nvSpPr>
        <p:spPr>
          <a:xfrm>
            <a:off x="11202840" y="8191440"/>
            <a:ext cx="5068440" cy="174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ts val="6860"/>
              </a:lnSpc>
            </a:pPr>
            <a:r>
              <a:rPr b="1" lang="en-US" sz="4000" spc="-1" strike="noStrike">
                <a:solidFill>
                  <a:srgbClr val="425944"/>
                </a:solidFill>
                <a:latin typeface="Cormorant Garamond Bold"/>
                <a:ea typeface="Cormorant Garamond Bold"/>
              </a:rPr>
              <a:t>@angela.damasceno_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TextBox 15"/>
          <p:cNvSpPr/>
          <p:nvPr/>
        </p:nvSpPr>
        <p:spPr>
          <a:xfrm>
            <a:off x="11376360" y="9124560"/>
            <a:ext cx="6581520" cy="156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ts val="6160"/>
              </a:lnSpc>
            </a:pPr>
            <a:r>
              <a:rPr b="1" lang="en-US" sz="4000" spc="-1" strike="noStrike">
                <a:solidFill>
                  <a:srgbClr val="425944"/>
                </a:solidFill>
                <a:latin typeface="Cormorant Garamond Bold"/>
                <a:ea typeface="Cormorant Garamond Bold"/>
              </a:rPr>
              <a:t>adamasceno.76.ad@gmail.com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CaixaDeTexto 20"/>
          <p:cNvSpPr/>
          <p:nvPr/>
        </p:nvSpPr>
        <p:spPr>
          <a:xfrm>
            <a:off x="990720" y="3192840"/>
            <a:ext cx="16306560" cy="3290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3000" spc="-1" strike="noStrike">
                <a:solidFill>
                  <a:schemeClr val="dk1"/>
                </a:solidFill>
                <a:latin typeface="Calibri"/>
              </a:rPr>
              <a:t>Quando grandes empreendimentos forçam o deslocamento de comunidades quilombolas, indígenas, ribeirinhas ou periféricas, destruindo seus territórios tradicionais, estamos assistindo à criação de uma nova </a:t>
            </a:r>
            <a:r>
              <a:rPr b="1" lang="pt-BR" sz="3000" spc="-1" strike="noStrike">
                <a:solidFill>
                  <a:schemeClr val="dk1"/>
                </a:solidFill>
                <a:latin typeface="Calibri"/>
              </a:rPr>
              <a:t>diáspora forçada</a:t>
            </a:r>
            <a:r>
              <a:rPr b="0" lang="pt-BR" sz="3000" spc="-1" strike="noStrike">
                <a:solidFill>
                  <a:schemeClr val="dk1"/>
                </a:solidFill>
                <a:latin typeface="Calibri"/>
              </a:rPr>
              <a:t>.</a:t>
            </a:r>
            <a:endParaRPr b="0" lang="pt-BR" sz="30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0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30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pt-BR" sz="3000" spc="-1" strike="noStrike">
                <a:solidFill>
                  <a:schemeClr val="dk1"/>
                </a:solidFill>
                <a:latin typeface="Calibri"/>
              </a:rPr>
              <a:t>Considerando que essas populações historicamente já sofreram processos migratórios violentos ou de exclusão, como o planejamento urbano e o licenciamento ambiental podem evitar que o progresso econômico continue reeditando essas mesmas lógicas coloniais e racistas de expulsão?</a:t>
            </a:r>
            <a:endParaRPr b="0" lang="pt-BR" sz="3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2"/>
          <p:cNvGrpSpPr/>
          <p:nvPr/>
        </p:nvGrpSpPr>
        <p:grpSpPr>
          <a:xfrm>
            <a:off x="-16200" y="-16200"/>
            <a:ext cx="8082360" cy="2644920"/>
            <a:chOff x="-16200" y="-16200"/>
            <a:chExt cx="8082360" cy="2644920"/>
          </a:xfrm>
        </p:grpSpPr>
        <p:sp>
          <p:nvSpPr>
            <p:cNvPr id="56" name="Freeform 3"/>
            <p:cNvSpPr/>
            <p:nvPr/>
          </p:nvSpPr>
          <p:spPr>
            <a:xfrm>
              <a:off x="-16200" y="-16200"/>
              <a:ext cx="8082360" cy="2644920"/>
            </a:xfrm>
            <a:custGeom>
              <a:avLst/>
              <a:gdLst>
                <a:gd name="textAreaLeft" fmla="*/ 0 w 8082360"/>
                <a:gd name="textAreaRight" fmla="*/ 8082720 w 8082360"/>
                <a:gd name="textAreaTop" fmla="*/ 0 h 2644920"/>
                <a:gd name="textAreaBottom" fmla="*/ 2645280 h 264492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57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58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59" name="Group 8"/>
          <p:cNvGrpSpPr/>
          <p:nvPr/>
        </p:nvGrpSpPr>
        <p:grpSpPr>
          <a:xfrm>
            <a:off x="13412520" y="5343120"/>
            <a:ext cx="4694040" cy="4673160"/>
            <a:chOff x="13412520" y="5343120"/>
            <a:chExt cx="4694040" cy="4673160"/>
          </a:xfrm>
        </p:grpSpPr>
        <p:sp>
          <p:nvSpPr>
            <p:cNvPr id="60" name="Freeform 9"/>
            <p:cNvSpPr/>
            <p:nvPr/>
          </p:nvSpPr>
          <p:spPr>
            <a:xfrm>
              <a:off x="13412520" y="5343120"/>
              <a:ext cx="4694040" cy="4673160"/>
            </a:xfrm>
            <a:custGeom>
              <a:avLst/>
              <a:gdLst>
                <a:gd name="textAreaLeft" fmla="*/ 0 w 4694040"/>
                <a:gd name="textAreaRight" fmla="*/ 4694400 w 4694040"/>
                <a:gd name="textAreaTop" fmla="*/ 0 h 4673160"/>
                <a:gd name="textAreaBottom" fmla="*/ 4673520 h 4673160"/>
              </a:gdLst>
              <a:ahLst/>
              <a:rect l="textAreaLeft" t="textAreaTop" r="textAreaRight" b="textAreaBottom"/>
              <a:pathLst>
                <a:path w="6259386" h="6231445">
                  <a:moveTo>
                    <a:pt x="3129693" y="31"/>
                  </a:moveTo>
                  <a:cubicBezTo>
                    <a:pt x="2013236" y="-4922"/>
                    <a:pt x="979456" y="587787"/>
                    <a:pt x="419767" y="1553876"/>
                  </a:cubicBezTo>
                  <a:cubicBezTo>
                    <a:pt x="-139922" y="2519965"/>
                    <a:pt x="-139922" y="3711606"/>
                    <a:pt x="419767" y="4677695"/>
                  </a:cubicBezTo>
                  <a:cubicBezTo>
                    <a:pt x="979456" y="5643784"/>
                    <a:pt x="2013236" y="6236493"/>
                    <a:pt x="3129693" y="6231413"/>
                  </a:cubicBezTo>
                  <a:cubicBezTo>
                    <a:pt x="4246150" y="6236366"/>
                    <a:pt x="5279930" y="5643657"/>
                    <a:pt x="5839619" y="4677568"/>
                  </a:cubicBezTo>
                  <a:cubicBezTo>
                    <a:pt x="6399308" y="3711479"/>
                    <a:pt x="6399308" y="2519838"/>
                    <a:pt x="5839619" y="1553749"/>
                  </a:cubicBezTo>
                  <a:cubicBezTo>
                    <a:pt x="5279930" y="587660"/>
                    <a:pt x="4246150" y="-4922"/>
                    <a:pt x="3129693" y="31"/>
                  </a:cubicBezTo>
                  <a:close/>
                </a:path>
              </a:pathLst>
            </a:custGeom>
            <a:solidFill>
              <a:srgbClr val="2b422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61" name="Group 10"/>
          <p:cNvGrpSpPr/>
          <p:nvPr/>
        </p:nvGrpSpPr>
        <p:grpSpPr>
          <a:xfrm>
            <a:off x="13723200" y="5652360"/>
            <a:ext cx="4072680" cy="4054320"/>
            <a:chOff x="13723200" y="5652360"/>
            <a:chExt cx="4072680" cy="4054320"/>
          </a:xfrm>
        </p:grpSpPr>
        <p:sp>
          <p:nvSpPr>
            <p:cNvPr id="62" name="Freeform 11"/>
            <p:cNvSpPr/>
            <p:nvPr/>
          </p:nvSpPr>
          <p:spPr>
            <a:xfrm>
              <a:off x="13723200" y="5652360"/>
              <a:ext cx="4072680" cy="4054320"/>
            </a:xfrm>
            <a:custGeom>
              <a:avLst/>
              <a:gdLst>
                <a:gd name="textAreaLeft" fmla="*/ 0 w 4072680"/>
                <a:gd name="textAreaRight" fmla="*/ 4073040 w 4072680"/>
                <a:gd name="textAreaTop" fmla="*/ 0 h 4054320"/>
                <a:gd name="textAreaBottom" fmla="*/ 4054680 h 4054320"/>
              </a:gdLst>
              <a:ahLst/>
              <a:rect l="textAreaLeft" t="textAreaTop" r="textAreaRight" b="textAreaBottom"/>
              <a:pathLst>
                <a:path w="5430679" h="5406444">
                  <a:moveTo>
                    <a:pt x="2715339" y="27"/>
                  </a:moveTo>
                  <a:cubicBezTo>
                    <a:pt x="1746710" y="-4291"/>
                    <a:pt x="849836" y="509932"/>
                    <a:pt x="364188" y="1348132"/>
                  </a:cubicBezTo>
                  <a:cubicBezTo>
                    <a:pt x="-121460" y="2186332"/>
                    <a:pt x="-121333" y="3220112"/>
                    <a:pt x="364188" y="4058312"/>
                  </a:cubicBezTo>
                  <a:cubicBezTo>
                    <a:pt x="849709" y="4896512"/>
                    <a:pt x="1746710" y="5410735"/>
                    <a:pt x="2715339" y="5406417"/>
                  </a:cubicBezTo>
                  <a:cubicBezTo>
                    <a:pt x="3683968" y="5410735"/>
                    <a:pt x="4580842" y="4896512"/>
                    <a:pt x="5066490" y="4058312"/>
                  </a:cubicBezTo>
                  <a:cubicBezTo>
                    <a:pt x="5552138" y="3220112"/>
                    <a:pt x="5552011" y="2186332"/>
                    <a:pt x="5066490" y="1348132"/>
                  </a:cubicBezTo>
                  <a:cubicBezTo>
                    <a:pt x="4580969" y="509932"/>
                    <a:pt x="3683968" y="-4291"/>
                    <a:pt x="2715339" y="27"/>
                  </a:cubicBezTo>
                  <a:close/>
                </a:path>
              </a:pathLst>
            </a:cu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63" name="TextBox 12"/>
          <p:cNvSpPr/>
          <p:nvPr/>
        </p:nvSpPr>
        <p:spPr>
          <a:xfrm>
            <a:off x="8628480" y="-34200"/>
            <a:ext cx="9125640" cy="285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ts val="11231"/>
              </a:lnSpc>
            </a:pPr>
            <a:r>
              <a:rPr b="1" lang="en-US" sz="6600" spc="-1" strike="noStrike">
                <a:solidFill>
                  <a:srgbClr val="425944"/>
                </a:solidFill>
                <a:latin typeface="Aileron Bold"/>
                <a:ea typeface="Aileron Bold"/>
              </a:rPr>
              <a:t>CONTEXTUALIZAÇÃO</a:t>
            </a:r>
            <a:endParaRPr b="0" lang="pt-BR" sz="6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CaixaDeTexto 13"/>
          <p:cNvSpPr/>
          <p:nvPr/>
        </p:nvSpPr>
        <p:spPr>
          <a:xfrm>
            <a:off x="817200" y="2886120"/>
            <a:ext cx="13763520" cy="526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571680" indent="-571680" defTabSz="914400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4000" spc="-1" strike="noStrike">
                <a:solidFill>
                  <a:schemeClr val="dk1"/>
                </a:solidFill>
                <a:latin typeface="Calibri"/>
              </a:rPr>
              <a:t>O avanço da infraestrutura e o paradoxo do desenvolvimento.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  <a:p>
            <a:pPr marL="571680" indent="-571680" defTabSz="914400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4000" spc="-1" strike="noStrike">
                <a:solidFill>
                  <a:schemeClr val="dk1"/>
                </a:solidFill>
                <a:latin typeface="Calibri"/>
              </a:rPr>
              <a:t>Conflitos entre o crescimento econômico e o bem-estar comunitário.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  <a:p>
            <a:pPr marL="571680" indent="-571680" defTabSz="914400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4000" spc="-1" strike="noStrike">
                <a:solidFill>
                  <a:schemeClr val="dk1"/>
                </a:solidFill>
                <a:latin typeface="Calibri"/>
              </a:rPr>
              <a:t>A invisibilidade dos impactos sociais em relação aos ambientais.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  <a:p>
            <a:pPr marL="571680" indent="-571680" defTabSz="914400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4000" spc="-1" strike="noStrike">
                <a:solidFill>
                  <a:schemeClr val="dk1"/>
                </a:solidFill>
                <a:latin typeface="Calibri"/>
              </a:rPr>
              <a:t>Comunidades invisibilizadas e a proposital falta de regularização fundiária e reconhecimento dos territórios</a:t>
            </a:r>
            <a:endParaRPr b="0" lang="pt-B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CaixaDeTexto 32"/>
          <p:cNvSpPr/>
          <p:nvPr/>
        </p:nvSpPr>
        <p:spPr>
          <a:xfrm>
            <a:off x="533520" y="343080"/>
            <a:ext cx="716256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</a:pPr>
            <a:r>
              <a:rPr b="0" lang="pt-BR" sz="6000" spc="-1" strike="noStrike">
                <a:solidFill>
                  <a:schemeClr val="dk1"/>
                </a:solidFill>
                <a:latin typeface="Calibri"/>
              </a:rPr>
              <a:t>IMPACTOS SOCIAIS PARA QUEM?</a:t>
            </a:r>
            <a:endParaRPr b="0" lang="pt-B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2"/>
          <p:cNvGrpSpPr/>
          <p:nvPr/>
        </p:nvGrpSpPr>
        <p:grpSpPr>
          <a:xfrm>
            <a:off x="-16200" y="-16200"/>
            <a:ext cx="8321760" cy="3071880"/>
            <a:chOff x="-16200" y="-16200"/>
            <a:chExt cx="8321760" cy="3071880"/>
          </a:xfrm>
        </p:grpSpPr>
        <p:sp>
          <p:nvSpPr>
            <p:cNvPr id="67" name="Freeform 3"/>
            <p:cNvSpPr/>
            <p:nvPr/>
          </p:nvSpPr>
          <p:spPr>
            <a:xfrm>
              <a:off x="-16200" y="-16200"/>
              <a:ext cx="8321760" cy="3071880"/>
            </a:xfrm>
            <a:custGeom>
              <a:avLst/>
              <a:gdLst>
                <a:gd name="textAreaLeft" fmla="*/ 0 w 8321760"/>
                <a:gd name="textAreaRight" fmla="*/ 8322120 w 8321760"/>
                <a:gd name="textAreaTop" fmla="*/ 0 h 3071880"/>
                <a:gd name="textAreaBottom" fmla="*/ 3072240 h 307188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68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69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70" name="Freeform 6"/>
          <p:cNvSpPr/>
          <p:nvPr/>
        </p:nvSpPr>
        <p:spPr>
          <a:xfrm>
            <a:off x="12268080" y="2525040"/>
            <a:ext cx="6051600" cy="2000160"/>
          </a:xfrm>
          <a:custGeom>
            <a:avLst/>
            <a:gdLst>
              <a:gd name="textAreaLeft" fmla="*/ 0 w 6051600"/>
              <a:gd name="textAreaRight" fmla="*/ 6051960 w 6051600"/>
              <a:gd name="textAreaTop" fmla="*/ 0 h 2000160"/>
              <a:gd name="textAreaBottom" fmla="*/ 2000520 h 200016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accent3">
                  <a:lumMod val="20000"/>
                  <a:lumOff val="80000"/>
                </a:schemeClr>
              </a:solidFill>
              <a:latin typeface="Calibri"/>
            </a:endParaRPr>
          </a:p>
        </p:txBody>
      </p:sp>
      <p:sp>
        <p:nvSpPr>
          <p:cNvPr id="71" name="TextBox 7"/>
          <p:cNvSpPr/>
          <p:nvPr/>
        </p:nvSpPr>
        <p:spPr>
          <a:xfrm>
            <a:off x="8550720" y="186840"/>
            <a:ext cx="9551520" cy="1981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6000" spc="-1" strike="noStrike">
                <a:solidFill>
                  <a:schemeClr val="dk1"/>
                </a:solidFill>
                <a:latin typeface="Calibri"/>
              </a:rPr>
              <a:t>Deslocamento Compulsório </a:t>
            </a:r>
            <a:endParaRPr b="0" lang="pt-BR" sz="60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6000" spc="-1" strike="noStrike">
                <a:solidFill>
                  <a:schemeClr val="dk1"/>
                </a:solidFill>
                <a:latin typeface="Calibri"/>
              </a:rPr>
              <a:t>e Perda de Território</a:t>
            </a:r>
            <a:endParaRPr b="0" lang="pt-B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Freeform 8"/>
          <p:cNvSpPr/>
          <p:nvPr/>
        </p:nvSpPr>
        <p:spPr>
          <a:xfrm>
            <a:off x="12268080" y="4422240"/>
            <a:ext cx="6051600" cy="2286720"/>
          </a:xfrm>
          <a:custGeom>
            <a:avLst/>
            <a:gdLst>
              <a:gd name="textAreaLeft" fmla="*/ 0 w 6051600"/>
              <a:gd name="textAreaRight" fmla="*/ 6051960 w 605160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3" name="Freeform 9"/>
          <p:cNvSpPr/>
          <p:nvPr/>
        </p:nvSpPr>
        <p:spPr>
          <a:xfrm>
            <a:off x="12312000" y="6742440"/>
            <a:ext cx="6051600" cy="2286720"/>
          </a:xfrm>
          <a:custGeom>
            <a:avLst/>
            <a:gdLst>
              <a:gd name="textAreaLeft" fmla="*/ 0 w 6051600"/>
              <a:gd name="textAreaRight" fmla="*/ 6051960 w 605160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4" name="TextBox 11"/>
          <p:cNvSpPr/>
          <p:nvPr/>
        </p:nvSpPr>
        <p:spPr>
          <a:xfrm>
            <a:off x="12192120" y="3121200"/>
            <a:ext cx="5848560" cy="109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3600" spc="-1" strike="noStrike">
                <a:solidFill>
                  <a:schemeClr val="accent3">
                    <a:lumMod val="20000"/>
                    <a:lumOff val="80000"/>
                  </a:schemeClr>
                </a:solidFill>
                <a:latin typeface="Calibri"/>
              </a:rPr>
              <a:t>Perda de terras produtivas e desarticulação comunitária.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TextBox 12"/>
          <p:cNvSpPr/>
          <p:nvPr/>
        </p:nvSpPr>
        <p:spPr>
          <a:xfrm>
            <a:off x="12268080" y="4915080"/>
            <a:ext cx="5790960" cy="164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3600" spc="-1" strike="noStrike">
                <a:solidFill>
                  <a:schemeClr val="accent3">
                    <a:lumMod val="20000"/>
                    <a:lumOff val="80000"/>
                  </a:schemeClr>
                </a:solidFill>
                <a:latin typeface="Calibri"/>
              </a:rPr>
              <a:t>Erradicação cultural e destruição de laços de solidariedade.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TextBox 13"/>
          <p:cNvSpPr/>
          <p:nvPr/>
        </p:nvSpPr>
        <p:spPr>
          <a:xfrm>
            <a:off x="12649320" y="7201080"/>
            <a:ext cx="5452920" cy="164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9684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3600" spc="-1" strike="noStrike">
                <a:solidFill>
                  <a:schemeClr val="accent3">
                    <a:lumMod val="20000"/>
                    <a:lumOff val="80000"/>
                  </a:schemeClr>
                </a:solidFill>
                <a:latin typeface="Calibri"/>
              </a:rPr>
              <a:t>Fragilidade nos processos de indenização e reassentamento.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CaixaDeTexto 20"/>
          <p:cNvSpPr/>
          <p:nvPr/>
        </p:nvSpPr>
        <p:spPr>
          <a:xfrm>
            <a:off x="228600" y="150480"/>
            <a:ext cx="7619760" cy="252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"O deslocamento forçado desmancha sistemas de subsistência, redes sociais e identidades locais, produzindo empobrecimento severo se não mitigado" (VAINER, 2008, p. 45).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8" name="Imagem 26" descr=""/>
          <p:cNvPicPr/>
          <p:nvPr/>
        </p:nvPicPr>
        <p:blipFill>
          <a:blip r:embed="rId1"/>
          <a:stretch/>
        </p:blipFill>
        <p:spPr>
          <a:xfrm>
            <a:off x="168840" y="6576840"/>
            <a:ext cx="5314320" cy="3486600"/>
          </a:xfrm>
          <a:prstGeom prst="rect">
            <a:avLst/>
          </a:prstGeom>
          <a:ln w="0">
            <a:noFill/>
          </a:ln>
        </p:spPr>
      </p:pic>
      <p:pic>
        <p:nvPicPr>
          <p:cNvPr id="79" name="Imagem 28" descr=""/>
          <p:cNvPicPr/>
          <p:nvPr/>
        </p:nvPicPr>
        <p:blipFill>
          <a:blip r:embed="rId2"/>
          <a:stretch/>
        </p:blipFill>
        <p:spPr>
          <a:xfrm>
            <a:off x="246960" y="2821320"/>
            <a:ext cx="5191560" cy="3552840"/>
          </a:xfrm>
          <a:prstGeom prst="rect">
            <a:avLst/>
          </a:prstGeom>
          <a:ln w="0">
            <a:noFill/>
          </a:ln>
        </p:spPr>
      </p:pic>
      <p:sp>
        <p:nvSpPr>
          <p:cNvPr id="80" name="TextBox 11"/>
          <p:cNvSpPr/>
          <p:nvPr/>
        </p:nvSpPr>
        <p:spPr>
          <a:xfrm>
            <a:off x="5951520" y="3675240"/>
            <a:ext cx="5848560" cy="4985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3600" spc="-1" strike="noStrike">
                <a:solidFill>
                  <a:schemeClr val="dk1"/>
                </a:solidFill>
                <a:latin typeface="Calibri"/>
              </a:rPr>
              <a:t>PRINCIPAIS AGENTES CAUSADORES: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MINERADORAS;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AGRONEGÓCIOS;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HIDRÉLETRICAS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PARQUES EOLICOS,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ENTRE OUTRAS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2"/>
          <p:cNvGrpSpPr/>
          <p:nvPr/>
        </p:nvGrpSpPr>
        <p:grpSpPr>
          <a:xfrm>
            <a:off x="-16200" y="-16200"/>
            <a:ext cx="7026480" cy="2605680"/>
            <a:chOff x="-16200" y="-16200"/>
            <a:chExt cx="7026480" cy="2605680"/>
          </a:xfrm>
        </p:grpSpPr>
        <p:sp>
          <p:nvSpPr>
            <p:cNvPr id="82" name="Freeform 3"/>
            <p:cNvSpPr/>
            <p:nvPr/>
          </p:nvSpPr>
          <p:spPr>
            <a:xfrm>
              <a:off x="-16200" y="-16200"/>
              <a:ext cx="7026480" cy="2605680"/>
            </a:xfrm>
            <a:custGeom>
              <a:avLst/>
              <a:gdLst>
                <a:gd name="textAreaLeft" fmla="*/ 0 w 7026480"/>
                <a:gd name="textAreaRight" fmla="*/ 7026840 w 7026480"/>
                <a:gd name="textAreaTop" fmla="*/ 0 h 2605680"/>
                <a:gd name="textAreaBottom" fmla="*/ 2606040 h 260568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83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84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85" name="Freeform 6"/>
          <p:cNvSpPr/>
          <p:nvPr/>
        </p:nvSpPr>
        <p:spPr>
          <a:xfrm>
            <a:off x="12420720" y="2166120"/>
            <a:ext cx="5943240" cy="2519640"/>
          </a:xfrm>
          <a:custGeom>
            <a:avLst/>
            <a:gdLst>
              <a:gd name="textAreaLeft" fmla="*/ 0 w 5943240"/>
              <a:gd name="textAreaRight" fmla="*/ 5943600 w 5943240"/>
              <a:gd name="textAreaTop" fmla="*/ 0 h 2519640"/>
              <a:gd name="textAreaBottom" fmla="*/ 2520000 h 251964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6" name="TextBox 7"/>
          <p:cNvSpPr/>
          <p:nvPr/>
        </p:nvSpPr>
        <p:spPr>
          <a:xfrm>
            <a:off x="7010280" y="186840"/>
            <a:ext cx="11091960" cy="329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  <a:spcBef>
                <a:spcPts val="1800"/>
              </a:spcBef>
              <a:spcAft>
                <a:spcPts val="901"/>
              </a:spcAft>
            </a:pPr>
            <a:r>
              <a:rPr b="1" lang="pt-BR" sz="7200" spc="-1" strike="noStrike">
                <a:solidFill>
                  <a:schemeClr val="dk1"/>
                </a:solidFill>
                <a:latin typeface="Google Sans"/>
              </a:rPr>
              <a:t>Sobrecarga na Infraestrutura Urbana e Serviços</a:t>
            </a:r>
            <a:endParaRPr b="0" lang="pt-BR" sz="7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Freeform 8"/>
          <p:cNvSpPr/>
          <p:nvPr/>
        </p:nvSpPr>
        <p:spPr>
          <a:xfrm>
            <a:off x="12420720" y="4532760"/>
            <a:ext cx="5899320" cy="2286720"/>
          </a:xfrm>
          <a:custGeom>
            <a:avLst/>
            <a:gdLst>
              <a:gd name="textAreaLeft" fmla="*/ 0 w 5899320"/>
              <a:gd name="textAreaRight" fmla="*/ 5899680 w 589932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8" name="Freeform 9"/>
          <p:cNvSpPr/>
          <p:nvPr/>
        </p:nvSpPr>
        <p:spPr>
          <a:xfrm>
            <a:off x="12464640" y="6742440"/>
            <a:ext cx="5899320" cy="2286720"/>
          </a:xfrm>
          <a:custGeom>
            <a:avLst/>
            <a:gdLst>
              <a:gd name="textAreaLeft" fmla="*/ 0 w 5899320"/>
              <a:gd name="textAreaRight" fmla="*/ 5899680 w 589932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9" name="TextBox 11"/>
          <p:cNvSpPr/>
          <p:nvPr/>
        </p:nvSpPr>
        <p:spPr>
          <a:xfrm>
            <a:off x="12561840" y="2685960"/>
            <a:ext cx="5423040" cy="1951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285840" indent="-28584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ffffff"/>
              </a:buClr>
              <a:buFont typeface="Arial"/>
              <a:buChar char="•"/>
            </a:pPr>
            <a:r>
              <a:rPr b="1" lang="pt-BR" sz="3200" spc="-1" strike="noStrike">
                <a:solidFill>
                  <a:schemeClr val="lt1"/>
                </a:solidFill>
                <a:latin typeface="Calibri"/>
              </a:rPr>
              <a:t>Boom demográfico instantâneo com a chegada de trabalhadores (migração sazonal).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TextBox 12"/>
          <p:cNvSpPr/>
          <p:nvPr/>
        </p:nvSpPr>
        <p:spPr>
          <a:xfrm>
            <a:off x="12414240" y="5132520"/>
            <a:ext cx="5379120" cy="146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lvl="1" marL="743040" indent="-28584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ffffff"/>
              </a:buClr>
              <a:buFont typeface="Arial"/>
              <a:buChar char="•"/>
            </a:pPr>
            <a:r>
              <a:rPr b="1" lang="pt-BR" sz="3200" spc="-1" strike="noStrike">
                <a:solidFill>
                  <a:schemeClr val="lt1"/>
                </a:solidFill>
                <a:latin typeface="Calibri"/>
              </a:rPr>
              <a:t>Colapso nos sistemas locais de saúde, saneamento e educação.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TextBox 13"/>
          <p:cNvSpPr/>
          <p:nvPr/>
        </p:nvSpPr>
        <p:spPr>
          <a:xfrm>
            <a:off x="12370320" y="7275240"/>
            <a:ext cx="5423040" cy="164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lvl="1" marL="743040" indent="-28584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  <a:buClr>
                <a:srgbClr val="ffffff"/>
              </a:buClr>
              <a:buFont typeface="Arial"/>
              <a:buChar char="•"/>
            </a:pPr>
            <a:r>
              <a:rPr b="1" lang="pt-BR" sz="3600" spc="-1" strike="noStrike">
                <a:solidFill>
                  <a:schemeClr val="lt1"/>
                </a:solidFill>
                <a:latin typeface="Calibri"/>
              </a:rPr>
              <a:t>Elevação nos índices de criminalidade e violência urbana.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2" name="Group 14"/>
          <p:cNvGrpSpPr/>
          <p:nvPr/>
        </p:nvGrpSpPr>
        <p:grpSpPr>
          <a:xfrm>
            <a:off x="168840" y="6973920"/>
            <a:ext cx="5698080" cy="3251160"/>
            <a:chOff x="168840" y="6973920"/>
            <a:chExt cx="5698080" cy="3251160"/>
          </a:xfrm>
        </p:grpSpPr>
        <p:sp>
          <p:nvSpPr>
            <p:cNvPr id="93" name="Freeform 15"/>
            <p:cNvSpPr/>
            <p:nvPr/>
          </p:nvSpPr>
          <p:spPr>
            <a:xfrm>
              <a:off x="168840" y="6973920"/>
              <a:ext cx="5698080" cy="3251160"/>
            </a:xfrm>
            <a:custGeom>
              <a:avLst/>
              <a:gdLst>
                <a:gd name="textAreaLeft" fmla="*/ 0 w 5698080"/>
                <a:gd name="textAreaRight" fmla="*/ 5698440 w 5698080"/>
                <a:gd name="textAreaTop" fmla="*/ 0 h 3251160"/>
                <a:gd name="textAreaBottom" fmla="*/ 3251520 h 3251160"/>
              </a:gdLst>
              <a:ahLst/>
              <a:rect l="textAreaLeft" t="textAreaTop" r="textAreaRight" b="textAreaBottom"/>
              <a:pathLst>
                <a:path w="7144639" h="5346065">
                  <a:moveTo>
                    <a:pt x="0" y="0"/>
                  </a:moveTo>
                  <a:lnTo>
                    <a:pt x="7144639" y="0"/>
                  </a:lnTo>
                  <a:lnTo>
                    <a:pt x="7144639" y="5346065"/>
                  </a:lnTo>
                  <a:lnTo>
                    <a:pt x="0" y="5346065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94" name="CaixaDeTexto 17"/>
          <p:cNvSpPr/>
          <p:nvPr/>
        </p:nvSpPr>
        <p:spPr>
          <a:xfrm>
            <a:off x="380880" y="190440"/>
            <a:ext cx="6184440" cy="222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2800" spc="-1" strike="noStrike">
                <a:solidFill>
                  <a:schemeClr val="dk1"/>
                </a:solidFill>
                <a:latin typeface="Calibri"/>
              </a:rPr>
              <a:t>"O afluxo populacional desordenado em cidades de pequeno e médio porte que acolhem grandes obras resulta na rápida deterioração dos serviços públicos essenciais" (SANTOS, 2017, p. 112).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5" name="Imagem 20" descr=""/>
          <p:cNvPicPr/>
          <p:nvPr/>
        </p:nvPicPr>
        <p:blipFill>
          <a:blip r:embed="rId2"/>
          <a:stretch/>
        </p:blipFill>
        <p:spPr>
          <a:xfrm>
            <a:off x="177120" y="3099240"/>
            <a:ext cx="5690160" cy="3483720"/>
          </a:xfrm>
          <a:prstGeom prst="rect">
            <a:avLst/>
          </a:prstGeom>
          <a:ln w="0">
            <a:noFill/>
          </a:ln>
        </p:spPr>
      </p:pic>
      <p:sp>
        <p:nvSpPr>
          <p:cNvPr id="96" name="TextBox 11"/>
          <p:cNvSpPr/>
          <p:nvPr/>
        </p:nvSpPr>
        <p:spPr>
          <a:xfrm>
            <a:off x="6026760" y="2662920"/>
            <a:ext cx="6177600" cy="74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2800" spc="-1" strike="noStrike">
                <a:solidFill>
                  <a:schemeClr val="dk1"/>
                </a:solidFill>
                <a:latin typeface="Calibri"/>
              </a:rPr>
              <a:t>IMPACTOS OBSERVADOS NAS COMUNIDADES: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dk1"/>
                </a:solidFill>
                <a:latin typeface="Calibri"/>
              </a:rPr>
              <a:t>Poeira e outras emissões atmosféricas causando problemas respiratórios e irritação nos olhos   (mineradoras e cerâmicas); 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dk1"/>
                </a:solidFill>
                <a:latin typeface="Calibri"/>
              </a:rPr>
              <a:t>Coceiras no corpo e mudança da ictiofauna (agronegócios e hidrelétricas)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dk1"/>
                </a:solidFill>
                <a:latin typeface="Calibri"/>
              </a:rPr>
              <a:t>Ruídos, aterramentos das nascentes,  impactos na rota das aves (parques eólicos,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lvl="1" marL="1028880" indent="-571680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dk1"/>
                </a:solidFill>
                <a:latin typeface="Calibri"/>
              </a:rPr>
              <a:t>Aumento das famílias mononucleadas e de doenças trazidas pelo grande número de operadores, ENTRE OUTRAS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2"/>
          <p:cNvGrpSpPr/>
          <p:nvPr/>
        </p:nvGrpSpPr>
        <p:grpSpPr>
          <a:xfrm>
            <a:off x="-16200" y="-16200"/>
            <a:ext cx="8082360" cy="2644920"/>
            <a:chOff x="-16200" y="-16200"/>
            <a:chExt cx="8082360" cy="2644920"/>
          </a:xfrm>
        </p:grpSpPr>
        <p:sp>
          <p:nvSpPr>
            <p:cNvPr id="98" name="Freeform 3"/>
            <p:cNvSpPr/>
            <p:nvPr/>
          </p:nvSpPr>
          <p:spPr>
            <a:xfrm>
              <a:off x="-16200" y="-16200"/>
              <a:ext cx="8082360" cy="2644920"/>
            </a:xfrm>
            <a:custGeom>
              <a:avLst/>
              <a:gdLst>
                <a:gd name="textAreaLeft" fmla="*/ 0 w 8082360"/>
                <a:gd name="textAreaRight" fmla="*/ 8082720 w 8082360"/>
                <a:gd name="textAreaTop" fmla="*/ 0 h 2644920"/>
                <a:gd name="textAreaBottom" fmla="*/ 2645280 h 264492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99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100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01" name="Freeform 6"/>
          <p:cNvSpPr/>
          <p:nvPr/>
        </p:nvSpPr>
        <p:spPr>
          <a:xfrm>
            <a:off x="12896640" y="1866960"/>
            <a:ext cx="5423040" cy="2286720"/>
          </a:xfrm>
          <a:custGeom>
            <a:avLst/>
            <a:gdLst>
              <a:gd name="textAreaLeft" fmla="*/ 0 w 5423040"/>
              <a:gd name="textAreaRight" fmla="*/ 5423400 w 542304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2" name="TextBox 7"/>
          <p:cNvSpPr/>
          <p:nvPr/>
        </p:nvSpPr>
        <p:spPr>
          <a:xfrm>
            <a:off x="8251560" y="186840"/>
            <a:ext cx="9850680" cy="301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  <a:spcBef>
                <a:spcPts val="1800"/>
              </a:spcBef>
              <a:spcAft>
                <a:spcPts val="901"/>
              </a:spcAft>
            </a:pPr>
            <a:r>
              <a:rPr b="1" lang="pt-BR" sz="6600" spc="-1" strike="noStrike">
                <a:solidFill>
                  <a:schemeClr val="dk1"/>
                </a:solidFill>
                <a:latin typeface="Google Sans"/>
              </a:rPr>
              <a:t>Impactos Econômicos Locais e Inflação</a:t>
            </a:r>
            <a:endParaRPr b="0" lang="pt-BR" sz="6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Freeform 8"/>
          <p:cNvSpPr/>
          <p:nvPr/>
        </p:nvSpPr>
        <p:spPr>
          <a:xfrm>
            <a:off x="12896640" y="3848040"/>
            <a:ext cx="5423040" cy="2286720"/>
          </a:xfrm>
          <a:custGeom>
            <a:avLst/>
            <a:gdLst>
              <a:gd name="textAreaLeft" fmla="*/ 0 w 5423040"/>
              <a:gd name="textAreaRight" fmla="*/ 5423400 w 542304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4" name="Freeform 9"/>
          <p:cNvSpPr/>
          <p:nvPr/>
        </p:nvSpPr>
        <p:spPr>
          <a:xfrm>
            <a:off x="12940560" y="7809120"/>
            <a:ext cx="5423040" cy="2286720"/>
          </a:xfrm>
          <a:custGeom>
            <a:avLst/>
            <a:gdLst>
              <a:gd name="textAreaLeft" fmla="*/ 0 w 5423040"/>
              <a:gd name="textAreaRight" fmla="*/ 5423400 w 542304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5" name="TextBox 11"/>
          <p:cNvSpPr/>
          <p:nvPr/>
        </p:nvSpPr>
        <p:spPr>
          <a:xfrm>
            <a:off x="12573000" y="2481840"/>
            <a:ext cx="5668560" cy="128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2800" spc="-1" strike="noStrike">
                <a:solidFill>
                  <a:schemeClr val="lt1"/>
                </a:solidFill>
                <a:latin typeface="Calibri"/>
              </a:rPr>
              <a:t>Especulação/ desvalorização imobiliária (rachaduras nas casa) e encarecimento do custo de vida.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TextBox 12"/>
          <p:cNvSpPr/>
          <p:nvPr/>
        </p:nvSpPr>
        <p:spPr>
          <a:xfrm>
            <a:off x="12725280" y="4493160"/>
            <a:ext cx="5347080" cy="128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2800" spc="-1" strike="noStrike">
                <a:solidFill>
                  <a:schemeClr val="lt1"/>
                </a:solidFill>
                <a:latin typeface="Calibri"/>
              </a:rPr>
              <a:t>Ilusão do emprego local  (vagas temporárias e de baixa qualificação).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TextBox 13"/>
          <p:cNvSpPr/>
          <p:nvPr/>
        </p:nvSpPr>
        <p:spPr>
          <a:xfrm>
            <a:off x="12940560" y="8625240"/>
            <a:ext cx="5347080" cy="854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pt-BR" sz="2800" spc="-1" strike="noStrike">
                <a:solidFill>
                  <a:schemeClr val="lt1"/>
                </a:solidFill>
                <a:latin typeface="Calibri"/>
              </a:rPr>
              <a:t>Aumento da desigualdade de renda interna no município afetado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8" name="Group 16"/>
          <p:cNvGrpSpPr/>
          <p:nvPr/>
        </p:nvGrpSpPr>
        <p:grpSpPr>
          <a:xfrm>
            <a:off x="210240" y="6433560"/>
            <a:ext cx="4483800" cy="3576240"/>
            <a:chOff x="210240" y="6433560"/>
            <a:chExt cx="4483800" cy="3576240"/>
          </a:xfrm>
        </p:grpSpPr>
        <p:sp>
          <p:nvSpPr>
            <p:cNvPr id="109" name="Freeform 17"/>
            <p:cNvSpPr/>
            <p:nvPr/>
          </p:nvSpPr>
          <p:spPr>
            <a:xfrm>
              <a:off x="210240" y="6433560"/>
              <a:ext cx="4483800" cy="3576240"/>
            </a:xfrm>
            <a:custGeom>
              <a:avLst/>
              <a:gdLst>
                <a:gd name="textAreaLeft" fmla="*/ 0 w 4483800"/>
                <a:gd name="textAreaRight" fmla="*/ 4484160 w 4483800"/>
                <a:gd name="textAreaTop" fmla="*/ 0 h 3576240"/>
                <a:gd name="textAreaBottom" fmla="*/ 3576600 h 3576240"/>
              </a:gdLst>
              <a:ahLst/>
              <a:rect l="textAreaLeft" t="textAreaTop" r="textAreaRight" b="textAreaBottom"/>
              <a:pathLst>
                <a:path w="7144639" h="5346065">
                  <a:moveTo>
                    <a:pt x="0" y="0"/>
                  </a:moveTo>
                  <a:lnTo>
                    <a:pt x="7144639" y="0"/>
                  </a:lnTo>
                  <a:lnTo>
                    <a:pt x="7144639" y="5346065"/>
                  </a:lnTo>
                  <a:lnTo>
                    <a:pt x="0" y="5346065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pic>
        <p:nvPicPr>
          <p:cNvPr id="110" name="Imagem 21" descr="Destino dos migrantes no Brasil; dados do IBGE. Mapa do Brasil com dados  sobre migração interna entre os estados, com base no Censo 2022 do *IBGE e  relatório de 2025*. Ela mostra"/>
          <p:cNvPicPr/>
          <p:nvPr/>
        </p:nvPicPr>
        <p:blipFill>
          <a:blip r:embed="rId2"/>
          <a:stretch/>
        </p:blipFill>
        <p:spPr>
          <a:xfrm>
            <a:off x="4984560" y="2469600"/>
            <a:ext cx="7710480" cy="7472520"/>
          </a:xfrm>
          <a:prstGeom prst="rect">
            <a:avLst/>
          </a:prstGeom>
          <a:ln w="0">
            <a:noFill/>
          </a:ln>
        </p:spPr>
      </p:pic>
      <p:pic>
        <p:nvPicPr>
          <p:cNvPr id="111" name="Imagem 23" descr=""/>
          <p:cNvPicPr/>
          <p:nvPr/>
        </p:nvPicPr>
        <p:blipFill>
          <a:blip r:embed="rId3"/>
          <a:stretch/>
        </p:blipFill>
        <p:spPr>
          <a:xfrm>
            <a:off x="242280" y="3238560"/>
            <a:ext cx="4496760" cy="2976480"/>
          </a:xfrm>
          <a:prstGeom prst="rect">
            <a:avLst/>
          </a:prstGeom>
          <a:ln w="0">
            <a:noFill/>
          </a:ln>
        </p:spPr>
      </p:pic>
      <p:sp>
        <p:nvSpPr>
          <p:cNvPr id="112" name="CaixaDeTexto 25"/>
          <p:cNvSpPr/>
          <p:nvPr/>
        </p:nvSpPr>
        <p:spPr>
          <a:xfrm>
            <a:off x="318240" y="114480"/>
            <a:ext cx="7453800" cy="228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"A expropriação do produtor rural, do camponês, da sua terra é a base de todo o processo." 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(MARX, Karl, </a:t>
            </a:r>
            <a:r>
              <a:rPr b="0" i="1" lang="pt-BR" sz="3600" spc="-1" strike="noStrike">
                <a:solidFill>
                  <a:schemeClr val="dk1"/>
                </a:solidFill>
                <a:latin typeface="Calibri"/>
              </a:rPr>
              <a:t>O Capital - Livro I</a:t>
            </a: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, 1867)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Freeform 8"/>
          <p:cNvSpPr/>
          <p:nvPr/>
        </p:nvSpPr>
        <p:spPr>
          <a:xfrm>
            <a:off x="12896640" y="5828040"/>
            <a:ext cx="5423040" cy="2286720"/>
          </a:xfrm>
          <a:custGeom>
            <a:avLst/>
            <a:gdLst>
              <a:gd name="textAreaLeft" fmla="*/ 0 w 5423040"/>
              <a:gd name="textAreaRight" fmla="*/ 5423400 w 5423040"/>
              <a:gd name="textAreaTop" fmla="*/ 0 h 2286720"/>
              <a:gd name="textAreaBottom" fmla="*/ 2287080 h 2286720"/>
            </a:gdLst>
            <a:ahLst/>
            <a:rect l="textAreaLeft" t="textAreaTop" r="textAreaRight" b="textAreaBottom"/>
            <a:pathLst>
              <a:path w="5423487" h="2287219">
                <a:moveTo>
                  <a:pt x="0" y="0"/>
                </a:moveTo>
                <a:lnTo>
                  <a:pt x="5423487" y="0"/>
                </a:lnTo>
                <a:lnTo>
                  <a:pt x="5423487" y="2287219"/>
                </a:lnTo>
                <a:lnTo>
                  <a:pt x="0" y="2287219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4" name="TextBox 12"/>
          <p:cNvSpPr/>
          <p:nvPr/>
        </p:nvSpPr>
        <p:spPr>
          <a:xfrm>
            <a:off x="12725280" y="6473160"/>
            <a:ext cx="5347080" cy="128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algn="ctr" defTabSz="914400">
              <a:lnSpc>
                <a:spcPct val="100000"/>
              </a:lnSpc>
              <a:spcBef>
                <a:spcPts val="901"/>
              </a:spcBef>
              <a:spcAft>
                <a:spcPts val="901"/>
              </a:spcAft>
            </a:pPr>
            <a:r>
              <a:rPr b="1" lang="pt-BR" sz="2800" spc="-1" strike="noStrike">
                <a:solidFill>
                  <a:schemeClr val="lt1"/>
                </a:solidFill>
                <a:latin typeface="Calibri"/>
              </a:rPr>
              <a:t>Ilusão do emprego local  (vagas temporárias e de baixa qualificação).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oup 2"/>
          <p:cNvGrpSpPr/>
          <p:nvPr/>
        </p:nvGrpSpPr>
        <p:grpSpPr>
          <a:xfrm>
            <a:off x="-16200" y="-16200"/>
            <a:ext cx="9283320" cy="1676160"/>
            <a:chOff x="-16200" y="-16200"/>
            <a:chExt cx="9283320" cy="1676160"/>
          </a:xfrm>
        </p:grpSpPr>
        <p:sp>
          <p:nvSpPr>
            <p:cNvPr id="116" name="Freeform 3"/>
            <p:cNvSpPr/>
            <p:nvPr/>
          </p:nvSpPr>
          <p:spPr>
            <a:xfrm>
              <a:off x="-16200" y="-16200"/>
              <a:ext cx="9283320" cy="1676160"/>
            </a:xfrm>
            <a:custGeom>
              <a:avLst/>
              <a:gdLst>
                <a:gd name="textAreaLeft" fmla="*/ 0 w 9283320"/>
                <a:gd name="textAreaRight" fmla="*/ 9283680 w 9283320"/>
                <a:gd name="textAreaTop" fmla="*/ 0 h 1676160"/>
                <a:gd name="textAreaBottom" fmla="*/ 1676520 h 1676160"/>
              </a:gdLst>
              <a:ahLst/>
              <a:rect l="textAreaLeft" t="textAreaTop" r="textAreaRight" b="textAreaBottom"/>
              <a:pathLst>
                <a:path w="15837088" h="1937257">
                  <a:moveTo>
                    <a:pt x="0" y="0"/>
                  </a:moveTo>
                  <a:lnTo>
                    <a:pt x="15837088" y="0"/>
                  </a:lnTo>
                  <a:lnTo>
                    <a:pt x="15837088" y="1937257"/>
                  </a:lnTo>
                  <a:lnTo>
                    <a:pt x="0" y="1937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117" name="Group 4"/>
          <p:cNvGrpSpPr/>
          <p:nvPr/>
        </p:nvGrpSpPr>
        <p:grpSpPr>
          <a:xfrm>
            <a:off x="8534520" y="7658280"/>
            <a:ext cx="9755280" cy="2644920"/>
            <a:chOff x="8534520" y="7658280"/>
            <a:chExt cx="9755280" cy="2644920"/>
          </a:xfrm>
        </p:grpSpPr>
        <p:sp>
          <p:nvSpPr>
            <p:cNvPr id="118" name="Freeform 5"/>
            <p:cNvSpPr/>
            <p:nvPr/>
          </p:nvSpPr>
          <p:spPr>
            <a:xfrm rot="10800000">
              <a:off x="8534520" y="7658280"/>
              <a:ext cx="9755280" cy="2644920"/>
            </a:xfrm>
            <a:custGeom>
              <a:avLst/>
              <a:gdLst>
                <a:gd name="textAreaLeft" fmla="*/ 0 w 9755280"/>
                <a:gd name="textAreaRight" fmla="*/ 9755640 w 9755280"/>
                <a:gd name="textAreaTop" fmla="*/ 0 h 2644920"/>
                <a:gd name="textAreaBottom" fmla="*/ 2645280 h 2644920"/>
              </a:gdLst>
              <a:ahLst/>
              <a:rect l="textAreaLeft" t="textAreaTop" r="textAreaRight" b="textAreaBottom"/>
              <a:pathLst>
                <a:path w="10774739" h="1393431">
                  <a:moveTo>
                    <a:pt x="0" y="0"/>
                  </a:moveTo>
                  <a:lnTo>
                    <a:pt x="10774739" y="0"/>
                  </a:lnTo>
                  <a:lnTo>
                    <a:pt x="10774739" y="1393431"/>
                  </a:lnTo>
                  <a:lnTo>
                    <a:pt x="0" y="13934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19" name="TextBox 6"/>
          <p:cNvSpPr/>
          <p:nvPr/>
        </p:nvSpPr>
        <p:spPr>
          <a:xfrm>
            <a:off x="477720" y="38520"/>
            <a:ext cx="9283320" cy="146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pt-BR" sz="4800" spc="-1" strike="noStrike">
                <a:solidFill>
                  <a:schemeClr val="dk1"/>
                </a:solidFill>
                <a:latin typeface="Calibri"/>
              </a:rPr>
              <a:t>O Estudo de Impacto Ambiental e Social (EIA/RIMA)</a:t>
            </a:r>
            <a:endParaRPr b="0" lang="pt-B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TextBox 7"/>
          <p:cNvSpPr/>
          <p:nvPr/>
        </p:nvSpPr>
        <p:spPr>
          <a:xfrm>
            <a:off x="850680" y="3155040"/>
            <a:ext cx="17200440" cy="384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Previsão legal: Resolução CONAMA nº 01/1986 (marco legal da avaliação de impactos ambientais no Brasil para aprovação de obras potencialmente poluidoras.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A assimetria técnica: Estudos frequentemente focados no meio físico/biótico.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Fragilidades na participação pública durante as Audiências Públicas.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CaixaDeTexto 10"/>
          <p:cNvSpPr/>
          <p:nvPr/>
        </p:nvSpPr>
        <p:spPr>
          <a:xfrm>
            <a:off x="8915400" y="7940160"/>
            <a:ext cx="9155520" cy="228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O componente social do licenciamento no Brasil ainda é tratado como secundário, servindo mais como formalidade do que como ferramenta real de escuta.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2"/>
          <p:cNvGrpSpPr/>
          <p:nvPr/>
        </p:nvGrpSpPr>
        <p:grpSpPr>
          <a:xfrm>
            <a:off x="-16200" y="-16200"/>
            <a:ext cx="10074240" cy="1991880"/>
            <a:chOff x="-16200" y="-16200"/>
            <a:chExt cx="10074240" cy="1991880"/>
          </a:xfrm>
        </p:grpSpPr>
        <p:sp>
          <p:nvSpPr>
            <p:cNvPr id="123" name="Freeform 3"/>
            <p:cNvSpPr/>
            <p:nvPr/>
          </p:nvSpPr>
          <p:spPr>
            <a:xfrm>
              <a:off x="-16200" y="-16200"/>
              <a:ext cx="10074240" cy="1991880"/>
            </a:xfrm>
            <a:custGeom>
              <a:avLst/>
              <a:gdLst>
                <a:gd name="textAreaLeft" fmla="*/ 0 w 10074240"/>
                <a:gd name="textAreaRight" fmla="*/ 10074600 w 10074240"/>
                <a:gd name="textAreaTop" fmla="*/ 0 h 1991880"/>
                <a:gd name="textAreaBottom" fmla="*/ 1992240 h 1991880"/>
              </a:gdLst>
              <a:ahLst/>
              <a:rect l="textAreaLeft" t="textAreaTop" r="textAreaRight" b="textAreaBottom"/>
              <a:pathLst>
                <a:path w="15837088" h="1937257">
                  <a:moveTo>
                    <a:pt x="0" y="0"/>
                  </a:moveTo>
                  <a:lnTo>
                    <a:pt x="15837088" y="0"/>
                  </a:lnTo>
                  <a:lnTo>
                    <a:pt x="15837088" y="1937257"/>
                  </a:lnTo>
                  <a:lnTo>
                    <a:pt x="0" y="1937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24" name="TextBox 6"/>
          <p:cNvSpPr/>
          <p:nvPr/>
        </p:nvSpPr>
        <p:spPr>
          <a:xfrm>
            <a:off x="477720" y="38520"/>
            <a:ext cx="9283320" cy="146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pt-BR" sz="4800" spc="-1" strike="noStrike">
                <a:solidFill>
                  <a:schemeClr val="dk1"/>
                </a:solidFill>
                <a:latin typeface="Calibri"/>
              </a:rPr>
              <a:t>ASPECTOS SOCIAIS QUE DEVEM SER OBSERVADOS NO (EIA/RIMA)</a:t>
            </a:r>
            <a:endParaRPr b="0" lang="pt-B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TextBox 7"/>
          <p:cNvSpPr/>
          <p:nvPr/>
        </p:nvSpPr>
        <p:spPr>
          <a:xfrm>
            <a:off x="1143000" y="2247840"/>
            <a:ext cx="16077960" cy="719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just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3600" spc="-1" strike="noStrike">
                <a:solidFill>
                  <a:schemeClr val="dk1"/>
                </a:solidFill>
                <a:latin typeface="Calibri"/>
              </a:rPr>
              <a:t>Territoriais e Habitacionais</a:t>
            </a: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: Risco de remoção compulsória e insegurança na posse da terra. Reassentamentos inadequados frequentemente geram conflitos e perda de vínculos com o local de origem.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3600" spc="-1" strike="noStrike">
                <a:solidFill>
                  <a:schemeClr val="dk1"/>
                </a:solidFill>
                <a:latin typeface="Calibri"/>
              </a:rPr>
              <a:t>Econômicos e Sociais</a:t>
            </a: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: Alteração nas práticas de subsistência, como na agricultura familiar e na pecuária, afetando a sucessão no campo e ameaçando o acesso a políticas públicas. Pode ocorrer um aumento no custo de vida local e pressão sobre os serviços públicos de saúde e educação.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1" lang="pt-BR" sz="3600" spc="-1" strike="noStrike">
                <a:solidFill>
                  <a:schemeClr val="dk1"/>
                </a:solidFill>
                <a:latin typeface="Calibri"/>
              </a:rPr>
              <a:t>Ambientais e de Saúde</a:t>
            </a:r>
            <a:r>
              <a:rPr b="0" lang="pt-BR" sz="3600" spc="-1" strike="noStrike">
                <a:solidFill>
                  <a:schemeClr val="dk1"/>
                </a:solidFill>
                <a:latin typeface="Calibri"/>
              </a:rPr>
              <a:t>: Degradação de recursos naturais, poluição do ar e da água, além de danos à fauna local. Na saúde, há relatos de estresse, insônia, doenças respiratórias e problemas decorrentes da alteração brusca do ambiente.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roup 2"/>
          <p:cNvGrpSpPr/>
          <p:nvPr/>
        </p:nvGrpSpPr>
        <p:grpSpPr>
          <a:xfrm>
            <a:off x="-16200" y="-16200"/>
            <a:ext cx="8082360" cy="2644920"/>
            <a:chOff x="-16200" y="-16200"/>
            <a:chExt cx="8082360" cy="2644920"/>
          </a:xfrm>
        </p:grpSpPr>
        <p:sp>
          <p:nvSpPr>
            <p:cNvPr id="127" name="Freeform 3"/>
            <p:cNvSpPr/>
            <p:nvPr/>
          </p:nvSpPr>
          <p:spPr>
            <a:xfrm>
              <a:off x="-16200" y="-16200"/>
              <a:ext cx="8082360" cy="2644920"/>
            </a:xfrm>
            <a:custGeom>
              <a:avLst/>
              <a:gdLst>
                <a:gd name="textAreaLeft" fmla="*/ 0 w 8082360"/>
                <a:gd name="textAreaRight" fmla="*/ 8082720 w 8082360"/>
                <a:gd name="textAreaTop" fmla="*/ 0 h 2644920"/>
                <a:gd name="textAreaBottom" fmla="*/ 2645280 h 264492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128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129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46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30" name="TextBox 6"/>
          <p:cNvSpPr/>
          <p:nvPr/>
        </p:nvSpPr>
        <p:spPr>
          <a:xfrm>
            <a:off x="457200" y="622080"/>
            <a:ext cx="6588360" cy="6397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ts val="5040"/>
              </a:lnSpc>
            </a:pPr>
            <a:r>
              <a:rPr b="1" lang="en-US" sz="3600" spc="-1" strike="noStrike">
                <a:solidFill>
                  <a:srgbClr val="000000"/>
                </a:solidFill>
                <a:latin typeface="Aptos Bold"/>
                <a:ea typeface="Aptos Bold"/>
              </a:rPr>
              <a:t>CONSIDERAÇÕES FINAIS</a:t>
            </a:r>
            <a:endParaRPr b="0" lang="pt-BR" sz="36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31" name="Group 7"/>
          <p:cNvGrpSpPr/>
          <p:nvPr/>
        </p:nvGrpSpPr>
        <p:grpSpPr>
          <a:xfrm>
            <a:off x="65160" y="6087960"/>
            <a:ext cx="4827960" cy="4013280"/>
            <a:chOff x="65160" y="6087960"/>
            <a:chExt cx="4827960" cy="4013280"/>
          </a:xfrm>
        </p:grpSpPr>
        <p:sp>
          <p:nvSpPr>
            <p:cNvPr id="132" name="Freeform 8"/>
            <p:cNvSpPr/>
            <p:nvPr/>
          </p:nvSpPr>
          <p:spPr>
            <a:xfrm>
              <a:off x="65160" y="6087960"/>
              <a:ext cx="4827960" cy="4013280"/>
            </a:xfrm>
            <a:custGeom>
              <a:avLst/>
              <a:gdLst>
                <a:gd name="textAreaLeft" fmla="*/ 0 w 4827960"/>
                <a:gd name="textAreaRight" fmla="*/ 4828320 w 4827960"/>
                <a:gd name="textAreaTop" fmla="*/ 0 h 4013280"/>
                <a:gd name="textAreaBottom" fmla="*/ 4013640 h 4013280"/>
              </a:gdLst>
              <a:ahLst/>
              <a:rect l="textAreaLeft" t="textAreaTop" r="textAreaRight" b="textAreaBottom"/>
              <a:pathLst>
                <a:path w="6437630" h="5351526">
                  <a:moveTo>
                    <a:pt x="0" y="0"/>
                  </a:moveTo>
                  <a:lnTo>
                    <a:pt x="6437630" y="0"/>
                  </a:lnTo>
                  <a:lnTo>
                    <a:pt x="6437630" y="5351526"/>
                  </a:lnTo>
                  <a:lnTo>
                    <a:pt x="0" y="5351526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33" name="Freeform 9"/>
          <p:cNvSpPr/>
          <p:nvPr/>
        </p:nvSpPr>
        <p:spPr>
          <a:xfrm>
            <a:off x="640080" y="1849320"/>
            <a:ext cx="16994520" cy="3182760"/>
          </a:xfrm>
          <a:custGeom>
            <a:avLst/>
            <a:gdLst>
              <a:gd name="textAreaLeft" fmla="*/ 0 w 16994520"/>
              <a:gd name="textAreaRight" fmla="*/ 16994880 w 16994520"/>
              <a:gd name="textAreaTop" fmla="*/ 0 h 3182760"/>
              <a:gd name="textAreaBottom" fmla="*/ 3183120 h 3182760"/>
            </a:gdLst>
            <a:ahLst/>
            <a:rect l="textAreaLeft" t="textAreaTop" r="textAreaRight" b="textAreaBottom"/>
            <a:pathLst>
              <a:path w="16994848" h="3183150">
                <a:moveTo>
                  <a:pt x="0" y="0"/>
                </a:moveTo>
                <a:lnTo>
                  <a:pt x="16994848" y="0"/>
                </a:lnTo>
                <a:lnTo>
                  <a:pt x="16994848" y="3183150"/>
                </a:lnTo>
                <a:lnTo>
                  <a:pt x="0" y="31831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4" name="TextBox 10"/>
          <p:cNvSpPr/>
          <p:nvPr/>
        </p:nvSpPr>
        <p:spPr>
          <a:xfrm>
            <a:off x="1303560" y="2095560"/>
            <a:ext cx="16018920" cy="24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457200" indent="-45720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O desenvolvimento não pode se sobrepor aos Direitos Humanos.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Necessidade de governança integrada e monitoramento de longo prazo.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Repensar o cálculo custo-benefício social dos projetos de infraestrutura.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Freeform 11"/>
          <p:cNvSpPr/>
          <p:nvPr/>
        </p:nvSpPr>
        <p:spPr>
          <a:xfrm>
            <a:off x="5122800" y="5213160"/>
            <a:ext cx="11385000" cy="4608000"/>
          </a:xfrm>
          <a:custGeom>
            <a:avLst/>
            <a:gdLst>
              <a:gd name="textAreaLeft" fmla="*/ 0 w 11385000"/>
              <a:gd name="textAreaRight" fmla="*/ 11385360 w 11385000"/>
              <a:gd name="textAreaTop" fmla="*/ 0 h 4608000"/>
              <a:gd name="textAreaBottom" fmla="*/ 4608360 h 4608000"/>
            </a:gdLst>
            <a:ahLst/>
            <a:rect l="textAreaLeft" t="textAreaTop" r="textAreaRight" b="textAreaBottom"/>
            <a:pathLst>
              <a:path w="11042418" h="4679318">
                <a:moveTo>
                  <a:pt x="0" y="0"/>
                </a:moveTo>
                <a:lnTo>
                  <a:pt x="11042419" y="0"/>
                </a:lnTo>
                <a:lnTo>
                  <a:pt x="11042419" y="4679318"/>
                </a:lnTo>
                <a:lnTo>
                  <a:pt x="0" y="4679318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6" name="TextBox 12"/>
          <p:cNvSpPr/>
          <p:nvPr/>
        </p:nvSpPr>
        <p:spPr>
          <a:xfrm>
            <a:off x="5430960" y="5749200"/>
            <a:ext cx="10963440" cy="362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ts val="4079"/>
              </a:lnSpc>
            </a:pPr>
            <a:r>
              <a:rPr b="1" lang="en-US" sz="3400" spc="-1" strike="noStrike">
                <a:solidFill>
                  <a:schemeClr val="lt1"/>
                </a:solidFill>
                <a:latin typeface="Arimo Bold"/>
                <a:ea typeface="Arimo Bold"/>
              </a:rPr>
              <a:t>ATENÇÃO:</a:t>
            </a:r>
            <a:endParaRPr b="0" lang="pt-BR" sz="34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defTabSz="914400">
              <a:lnSpc>
                <a:spcPts val="4079"/>
              </a:lnSpc>
              <a:buClr>
                <a:srgbClr val="ffffff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lt1"/>
                </a:solidFill>
                <a:latin typeface="Calibri"/>
                <a:ea typeface="Arimo Bold"/>
              </a:rPr>
              <a:t>Planos ambientais (Planos de bacia, de saneamento, de saúde, planos diretores) precisam estar integrados e somar recursos.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defTabSz="914400">
              <a:lnSpc>
                <a:spcPts val="4079"/>
              </a:lnSpc>
              <a:buClr>
                <a:srgbClr val="ffffff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lt1"/>
                </a:solidFill>
                <a:latin typeface="Calibri"/>
                <a:ea typeface="Arimo Bold"/>
              </a:rPr>
              <a:t>Práticas de ESG (</a:t>
            </a:r>
            <a:r>
              <a:rPr b="0" i="1" lang="pt-BR" sz="2800" spc="-1" strike="noStrike">
                <a:solidFill>
                  <a:schemeClr val="lt1"/>
                </a:solidFill>
                <a:latin typeface="Calibri"/>
                <a:ea typeface="Arimo Bold"/>
              </a:rPr>
              <a:t>Environmental, Social, and Governance</a:t>
            </a:r>
            <a:r>
              <a:rPr b="0" lang="pt-BR" sz="2800" spc="-1" strike="noStrike">
                <a:solidFill>
                  <a:schemeClr val="lt1"/>
                </a:solidFill>
                <a:latin typeface="Calibri"/>
                <a:ea typeface="Arimo Bold"/>
              </a:rPr>
              <a:t>) no setor privado podem camuflar o “ambientalismo liberal”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defTabSz="914400">
              <a:lnSpc>
                <a:spcPts val="4079"/>
              </a:lnSpc>
              <a:buClr>
                <a:srgbClr val="ffffff"/>
              </a:buClr>
              <a:buFont typeface="Arial"/>
              <a:buChar char="•"/>
            </a:pPr>
            <a:r>
              <a:rPr b="0" lang="pt-BR" sz="2800" spc="-1" strike="noStrike">
                <a:solidFill>
                  <a:schemeClr val="lt1"/>
                </a:solidFill>
                <a:latin typeface="Calibri"/>
                <a:ea typeface="Arimo Bold"/>
              </a:rPr>
              <a:t>Necessidade de Participação popular ativa desde a fase de viabilidade (Consulta Prévia).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cddbb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 2"/>
          <p:cNvGrpSpPr/>
          <p:nvPr/>
        </p:nvGrpSpPr>
        <p:grpSpPr>
          <a:xfrm>
            <a:off x="-16200" y="-16200"/>
            <a:ext cx="7864560" cy="3101040"/>
            <a:chOff x="-16200" y="-16200"/>
            <a:chExt cx="7864560" cy="3101040"/>
          </a:xfrm>
        </p:grpSpPr>
        <p:sp>
          <p:nvSpPr>
            <p:cNvPr id="138" name="Freeform 3"/>
            <p:cNvSpPr/>
            <p:nvPr/>
          </p:nvSpPr>
          <p:spPr>
            <a:xfrm>
              <a:off x="-16200" y="-16200"/>
              <a:ext cx="7864560" cy="3101040"/>
            </a:xfrm>
            <a:custGeom>
              <a:avLst/>
              <a:gdLst>
                <a:gd name="textAreaLeft" fmla="*/ 0 w 7864560"/>
                <a:gd name="textAreaRight" fmla="*/ 7864920 w 7864560"/>
                <a:gd name="textAreaTop" fmla="*/ 0 h 3101040"/>
                <a:gd name="textAreaBottom" fmla="*/ 3101400 h 3101040"/>
              </a:gdLst>
              <a:ahLst/>
              <a:rect l="textAreaLeft" t="textAreaTop" r="textAreaRight" b="textAreaBottom"/>
              <a:pathLst>
                <a:path w="10776839" h="3526917">
                  <a:moveTo>
                    <a:pt x="0" y="0"/>
                  </a:moveTo>
                  <a:lnTo>
                    <a:pt x="10776839" y="0"/>
                  </a:lnTo>
                  <a:lnTo>
                    <a:pt x="10776839" y="3526917"/>
                  </a:lnTo>
                  <a:lnTo>
                    <a:pt x="0" y="3526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7f6c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grpSp>
        <p:nvGrpSpPr>
          <p:cNvPr id="139" name="Group 4"/>
          <p:cNvGrpSpPr/>
          <p:nvPr/>
        </p:nvGrpSpPr>
        <p:grpSpPr>
          <a:xfrm>
            <a:off x="15089760" y="6433560"/>
            <a:ext cx="3200040" cy="3869640"/>
            <a:chOff x="15089760" y="6433560"/>
            <a:chExt cx="3200040" cy="3869640"/>
          </a:xfrm>
        </p:grpSpPr>
        <p:sp>
          <p:nvSpPr>
            <p:cNvPr id="140" name="Freeform 5"/>
            <p:cNvSpPr/>
            <p:nvPr/>
          </p:nvSpPr>
          <p:spPr>
            <a:xfrm rot="10800000">
              <a:off x="15089760" y="6433560"/>
              <a:ext cx="3200040" cy="3869640"/>
            </a:xfrm>
            <a:custGeom>
              <a:avLst/>
              <a:gdLst>
                <a:gd name="textAreaLeft" fmla="*/ 0 w 3200040"/>
                <a:gd name="textAreaRight" fmla="*/ 3200400 w 3200040"/>
                <a:gd name="textAreaTop" fmla="*/ 0 h 3869640"/>
                <a:gd name="textAreaBottom" fmla="*/ 3870000 h 3869640"/>
              </a:gdLst>
              <a:ahLst/>
              <a:rect l="textAreaLeft" t="textAreaTop" r="textAreaRight" b="textAreaBottom"/>
              <a:pathLst>
                <a:path w="4267200" h="5159883">
                  <a:moveTo>
                    <a:pt x="0" y="0"/>
                  </a:moveTo>
                  <a:lnTo>
                    <a:pt x="4267200" y="0"/>
                  </a:lnTo>
                  <a:lnTo>
                    <a:pt x="4267200" y="5159883"/>
                  </a:lnTo>
                  <a:lnTo>
                    <a:pt x="0" y="5159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f9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defTabSz="914400">
                <a:lnSpc>
                  <a:spcPct val="100000"/>
                </a:lnSpc>
              </a:pPr>
              <a:endParaRPr b="0" lang="pt-BR" sz="1800" spc="-1" strike="noStrike">
                <a:solidFill>
                  <a:schemeClr val="dk1"/>
                </a:solidFill>
                <a:latin typeface="Calibri"/>
              </a:endParaRPr>
            </a:p>
          </p:txBody>
        </p:sp>
      </p:grpSp>
      <p:sp>
        <p:nvSpPr>
          <p:cNvPr id="141" name="TextBox 13"/>
          <p:cNvSpPr/>
          <p:nvPr/>
        </p:nvSpPr>
        <p:spPr>
          <a:xfrm>
            <a:off x="152280" y="647640"/>
            <a:ext cx="7695720" cy="146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en-US" sz="4800" spc="-1" strike="noStrike">
                <a:solidFill>
                  <a:srgbClr val="425944"/>
                </a:solidFill>
                <a:latin typeface="Aileron Bold"/>
                <a:ea typeface="Aileron Bold"/>
              </a:rPr>
              <a:t>PARA </a:t>
            </a:r>
            <a:endParaRPr b="0" lang="pt-BR" sz="4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en-US" sz="4800" spc="-1" strike="noStrike">
                <a:solidFill>
                  <a:srgbClr val="425944"/>
                </a:solidFill>
                <a:latin typeface="Aileron Bold"/>
                <a:ea typeface="Aileron Bold"/>
              </a:rPr>
              <a:t>APROFUNDAMENTOS</a:t>
            </a:r>
            <a:endParaRPr b="0" lang="pt-B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CaixaDeTexto 16"/>
          <p:cNvSpPr/>
          <p:nvPr/>
        </p:nvSpPr>
        <p:spPr>
          <a:xfrm>
            <a:off x="538560" y="9485640"/>
            <a:ext cx="626472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2000" spc="-1" strike="noStrike">
                <a:solidFill>
                  <a:schemeClr val="dk1"/>
                </a:solidFill>
                <a:latin typeface="Calibri"/>
              </a:rPr>
              <a:t>https://www.youtube.com/watch?v=jdxsV2W1094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3" name="Imagem 18" descr=""/>
          <p:cNvPicPr/>
          <p:nvPr/>
        </p:nvPicPr>
        <p:blipFill>
          <a:blip r:embed="rId1"/>
          <a:stretch/>
        </p:blipFill>
        <p:spPr>
          <a:xfrm>
            <a:off x="132480" y="5181480"/>
            <a:ext cx="6670800" cy="4261680"/>
          </a:xfrm>
          <a:prstGeom prst="rect">
            <a:avLst/>
          </a:prstGeom>
          <a:ln w="0">
            <a:noFill/>
          </a:ln>
        </p:spPr>
      </p:pic>
      <p:sp>
        <p:nvSpPr>
          <p:cNvPr id="144" name="CaixaDeTexto 20"/>
          <p:cNvSpPr/>
          <p:nvPr/>
        </p:nvSpPr>
        <p:spPr>
          <a:xfrm>
            <a:off x="8143560" y="132480"/>
            <a:ext cx="9981720" cy="3015720"/>
          </a:xfrm>
          <a:prstGeom prst="rect">
            <a:avLst/>
          </a:prstGeom>
          <a:noFill/>
          <a:ln w="0">
            <a:solidFill>
              <a:srgbClr val="f79646">
                <a:lumMod val="50000"/>
              </a:srgbClr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2400" spc="-1" strike="noStrike">
                <a:solidFill>
                  <a:schemeClr val="dk1"/>
                </a:solidFill>
                <a:latin typeface="Calibri"/>
              </a:rPr>
              <a:t>Quando grandes empreendimentos forçam o deslocamento de comunidades quilombolas, indígenas, ribeirinhas ou periféricas, destruindo seus territórios tradicionais, estamos assistindo à criação de uma nova </a:t>
            </a:r>
            <a:r>
              <a:rPr b="1" lang="pt-BR" sz="2400" spc="-1" strike="noStrike">
                <a:solidFill>
                  <a:schemeClr val="dk1"/>
                </a:solidFill>
                <a:latin typeface="Calibri"/>
              </a:rPr>
              <a:t>diáspora forçada</a:t>
            </a:r>
            <a:r>
              <a:rPr b="0" lang="pt-BR" sz="2400" spc="-1" strike="noStrike">
                <a:solidFill>
                  <a:schemeClr val="dk1"/>
                </a:solidFill>
                <a:latin typeface="Calibri"/>
              </a:rPr>
              <a:t>.</a:t>
            </a: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24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pt-BR" sz="2400" spc="-1" strike="noStrike">
                <a:solidFill>
                  <a:schemeClr val="dk1"/>
                </a:solidFill>
                <a:latin typeface="Calibri"/>
              </a:rPr>
              <a:t>Considerando que essas populações historicamente já sofreram processos migratórios violentos ou de exclusão, como o planejamento urbano e o licenciamento ambiental podem evitar que o progresso econômico continue reeditando essas mesmas lógicas coloniais e racistas de expulsão?</a:t>
            </a: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5" name="Imagem 22" descr=""/>
          <p:cNvPicPr/>
          <p:nvPr/>
        </p:nvPicPr>
        <p:blipFill>
          <a:blip r:embed="rId2"/>
          <a:stretch/>
        </p:blipFill>
        <p:spPr>
          <a:xfrm>
            <a:off x="11458080" y="4827240"/>
            <a:ext cx="6677280" cy="4658040"/>
          </a:xfrm>
          <a:prstGeom prst="rect">
            <a:avLst/>
          </a:prstGeom>
          <a:ln w="0">
            <a:noFill/>
          </a:ln>
        </p:spPr>
      </p:pic>
      <p:sp>
        <p:nvSpPr>
          <p:cNvPr id="146" name="CaixaDeTexto 11"/>
          <p:cNvSpPr/>
          <p:nvPr/>
        </p:nvSpPr>
        <p:spPr>
          <a:xfrm>
            <a:off x="11500920" y="9560160"/>
            <a:ext cx="667728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pt-BR" sz="2000" spc="-1" strike="noStrike">
                <a:solidFill>
                  <a:schemeClr val="dk1"/>
                </a:solidFill>
                <a:latin typeface="Calibri"/>
              </a:rPr>
              <a:t>https://www.youtube.com/watch?v=091GM9g2jGk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7" name="Imagem 17" descr=""/>
          <p:cNvPicPr/>
          <p:nvPr/>
        </p:nvPicPr>
        <p:blipFill>
          <a:blip r:embed="rId3"/>
          <a:stretch/>
        </p:blipFill>
        <p:spPr>
          <a:xfrm>
            <a:off x="7008480" y="4150800"/>
            <a:ext cx="4266720" cy="6003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4209</TotalTime>
  <Application>LibreOffice/7.6.4.1$Windows_X86_64 LibreOffice_project/e19e193f88cd6c0525a17fb7a176ed8e6a3e2aa1</Application>
  <AppVersion>15.0000</AppVersion>
  <Words>1024</Words>
  <Paragraphs>91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:creator>Angela Damasceno</dc:creator>
  <dc:description/>
  <dc:identifier>DAHG9Cpt2jE</dc:identifier>
  <dc:language>pt-BR</dc:language>
  <cp:lastModifiedBy>Ângela Damasceno</cp:lastModifiedBy>
  <dcterms:modified xsi:type="dcterms:W3CDTF">2026-07-23T11:18:58Z</dcterms:modified>
  <cp:revision>10</cp:revision>
  <dc:subject/>
  <dc:title>Racismo ambiental_ABES_2026.pptx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3</vt:i4>
  </property>
  <property fmtid="{D5CDD505-2E9C-101B-9397-08002B2CF9AE}" pid="3" name="PresentationFormat">
    <vt:lpwstr>Personalizar</vt:lpwstr>
  </property>
  <property fmtid="{D5CDD505-2E9C-101B-9397-08002B2CF9AE}" pid="4" name="Slides">
    <vt:i4>11</vt:i4>
  </property>
</Properties>
</file>