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Slides/notesSlide5.xml" ContentType="application/vnd.openxmlformats-officedocument.presentationml.notesSlide+xml"/>
  <Override PartName="/ppt/notesSlides/_rels/notesSlide5.xml.rels" ContentType="application/vnd.openxmlformats-package.relationships+xml"/>
  <Override PartName="/ppt/notesSlides/_rels/notesSlide8.xml.rels" ContentType="application/vnd.openxmlformats-package.relationships+xml"/>
  <Override PartName="/ppt/notesSlides/_rels/notesSlide9.xml.rels" ContentType="application/vnd.openxmlformats-package.relationships+xml"/>
  <Override PartName="/ppt/notesSlides/_rels/notesSlide18.xml.rels" ContentType="application/vnd.openxmlformats-package.relationship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media/image1.jpeg" ContentType="image/jpeg"/>
  <Override PartName="/ppt/media/image13.png" ContentType="image/png"/>
  <Override PartName="/ppt/media/image8.png" ContentType="image/png"/>
  <Override PartName="/ppt/media/image2.jpeg" ContentType="image/jpeg"/>
  <Override PartName="/ppt/media/image12.png" ContentType="image/png"/>
  <Override PartName="/ppt/media/image7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10.png" ContentType="image/png"/>
  <Override PartName="/ppt/media/image6.png" ContentType="image/png"/>
  <Override PartName="/ppt/media/image11.png" ContentType="image/png"/>
  <Override PartName="/ppt/media/image9.png" ContentType="image/png"/>
  <Override PartName="/ppt/media/image14.png" ContentType="image/png"/>
  <Override PartName="/ppt/media/image15.png" ContentType="image/png"/>
  <Override PartName="/ppt/media/image16.png" ContentType="image/png"/>
  <Override PartName="/ppt/_rels/presentation.xml.rels" ContentType="application/vnd.openxmlformats-package.relationships+xml"/>
  <Override PartName="/_rels/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12192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0" y="81252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pt-BR" sz="1800" spc="-1" strike="noStrike">
                <a:solidFill>
                  <a:schemeClr val="dk1"/>
                </a:solidFill>
                <a:latin typeface="Calibri"/>
              </a:rPr>
              <a:t>Clique para mover o slide</a:t>
            </a: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None/>
            </a:pPr>
            <a:r>
              <a:rPr b="0" lang="pt-BR" sz="2000" spc="-1" strike="noStrike">
                <a:solidFill>
                  <a:srgbClr val="000000"/>
                </a:solidFill>
                <a:latin typeface="Arial"/>
              </a:rPr>
              <a:t>Clique para editar o formato de notas</a:t>
            </a:r>
            <a:endParaRPr b="0" lang="pt-B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&lt;cabeçalho&gt;</a:t>
            </a:r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pt-B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&lt;data/hora&gt;</a:t>
            </a:r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pt-B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&lt;rodapé&gt;</a:t>
            </a:r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pt-B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D705D47F-7EF9-4616-BE88-BF84DFF16C38}" type="slidenum">
              <a:rPr b="0" lang="pt-BR" sz="1400" spc="-1" strike="noStrike">
                <a:solidFill>
                  <a:srgbClr val="000000"/>
                </a:solidFill>
                <a:latin typeface="Times New Roman"/>
              </a:rPr>
              <a:t>&lt;número&gt;</a:t>
            </a:fld>
            <a:endParaRPr b="0" lang="pt-BR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sldImg"/>
          </p:nvPr>
        </p:nvSpPr>
        <p:spPr>
          <a:xfrm>
            <a:off x="0" y="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216000" indent="-216000">
              <a:buNone/>
            </a:pPr>
            <a:endParaRPr b="0" lang="pt-B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sldNum" idx="7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800" spc="-1" strike="noStrike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7492F9E3-DAFD-429D-9623-08892531D673}" type="slidenum">
              <a:rPr b="0" lang="en-US" sz="1800" spc="-1" strike="noStrike">
                <a:solidFill>
                  <a:schemeClr val="dk1"/>
                </a:solidFill>
                <a:latin typeface="+mn-lt"/>
                <a:ea typeface="+mn-ea"/>
              </a:rPr>
              <a:t>&lt;número&gt;</a:t>
            </a:fld>
            <a:endParaRPr b="0" lang="pt-BR" sz="1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sldImg"/>
          </p:nvPr>
        </p:nvSpPr>
        <p:spPr>
          <a:xfrm>
            <a:off x="0" y="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216000" indent="-216000">
              <a:buNone/>
            </a:pPr>
            <a:endParaRPr b="0" lang="pt-B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sldNum" idx="4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800" spc="-1" strike="noStrike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8D13B1C7-DDEB-4C9E-8E8F-39738FD81FB4}" type="slidenum">
              <a:rPr b="0" lang="en-US" sz="1800" spc="-1" strike="noStrike">
                <a:solidFill>
                  <a:schemeClr val="dk1"/>
                </a:solidFill>
                <a:latin typeface="+mn-lt"/>
                <a:ea typeface="+mn-ea"/>
              </a:rPr>
              <a:t>&lt;número&gt;</a:t>
            </a:fld>
            <a:endParaRPr b="0" lang="pt-BR" sz="1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sldImg"/>
          </p:nvPr>
        </p:nvSpPr>
        <p:spPr>
          <a:xfrm>
            <a:off x="0" y="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216000" indent="-216000">
              <a:buNone/>
            </a:pPr>
            <a:endParaRPr b="0" lang="pt-B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sldNum" idx="5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800" spc="-1" strike="noStrike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1BBE3CCF-9C39-45B9-9DAC-4B8B77723550}" type="slidenum">
              <a:rPr b="0" lang="en-US" sz="1800" spc="-1" strike="noStrike">
                <a:solidFill>
                  <a:schemeClr val="dk1"/>
                </a:solidFill>
                <a:latin typeface="+mn-lt"/>
                <a:ea typeface="+mn-ea"/>
              </a:rPr>
              <a:t>&lt;número&gt;</a:t>
            </a:fld>
            <a:endParaRPr b="0" lang="pt-BR" sz="1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sldImg"/>
          </p:nvPr>
        </p:nvSpPr>
        <p:spPr>
          <a:xfrm>
            <a:off x="0" y="0"/>
            <a:ext cx="0" cy="0"/>
          </a:xfrm>
          <a:prstGeom prst="rect">
            <a:avLst/>
          </a:prstGeom>
          <a:ln w="0">
            <a:noFill/>
          </a:ln>
        </p:spPr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p>
            <a:pPr marL="216000" indent="-216000">
              <a:buNone/>
            </a:pPr>
            <a:endParaRPr b="0" lang="pt-B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sldNum" idx="6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-45000" bIns="-45000" anchor="t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800" spc="-1" strike="noStrike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fld id="{B4655F03-8D6E-4741-A30D-6BD928BB96BB}" type="slidenum">
              <a:rPr b="0" lang="en-US" sz="1800" spc="-1" strike="noStrike">
                <a:solidFill>
                  <a:schemeClr val="dk1"/>
                </a:solidFill>
                <a:latin typeface="+mn-lt"/>
                <a:ea typeface="+mn-ea"/>
              </a:rPr>
              <a:t>&lt;número&gt;</a:t>
            </a:fld>
            <a:endParaRPr b="0" lang="pt-BR" sz="1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pt-BR" sz="1800" spc="-1" strike="noStrike">
                <a:solidFill>
                  <a:schemeClr val="dk1"/>
                </a:solidFill>
                <a:latin typeface="Calibri"/>
              </a:rPr>
              <a:t>Clique para editar o formato do texto do título</a:t>
            </a:r>
            <a:endParaRPr b="0" lang="pt-BR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3200" spc="-1" strike="noStrike">
                <a:solidFill>
                  <a:schemeClr val="dk1"/>
                </a:solidFill>
                <a:latin typeface="Calibri"/>
              </a:rPr>
              <a:t>Clique para editar o formato de texto dos tópicos</a:t>
            </a:r>
            <a:endParaRPr b="0" lang="pt-BR" sz="3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t-BR" sz="2400" spc="-1" strike="noStrike">
                <a:solidFill>
                  <a:schemeClr val="dk1"/>
                </a:solidFill>
                <a:latin typeface="Calibri"/>
              </a:rPr>
              <a:t>2.º nível de tópicos</a:t>
            </a:r>
            <a:endParaRPr b="0" lang="pt-BR" sz="24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solidFill>
                  <a:schemeClr val="dk1"/>
                </a:solidFill>
                <a:latin typeface="Calibri"/>
              </a:rPr>
              <a:t>3.º nível de tópicos</a:t>
            </a:r>
            <a:endParaRPr b="0" lang="pt-BR" sz="20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t-BR" sz="2000" spc="-1" strike="noStrike">
                <a:solidFill>
                  <a:schemeClr val="dk1"/>
                </a:solidFill>
                <a:latin typeface="Calibri"/>
              </a:rPr>
              <a:t>4.º nível de tópicos</a:t>
            </a:r>
            <a:endParaRPr b="0" lang="pt-BR" sz="20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solidFill>
                  <a:schemeClr val="dk1"/>
                </a:solidFill>
                <a:latin typeface="Calibri"/>
              </a:rPr>
              <a:t>5.º nível de tópicos</a:t>
            </a:r>
            <a:endParaRPr b="0" lang="pt-BR" sz="20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solidFill>
                  <a:schemeClr val="dk1"/>
                </a:solidFill>
                <a:latin typeface="Calibri"/>
              </a:rPr>
              <a:t>6.º nível de tópicos</a:t>
            </a:r>
            <a:endParaRPr b="0" lang="pt-BR" sz="20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solidFill>
                  <a:schemeClr val="dk1"/>
                </a:solidFill>
                <a:latin typeface="Calibri"/>
              </a:rPr>
              <a:t>7.º nível de tópicos</a:t>
            </a:r>
            <a:endParaRPr b="0" lang="pt-BR" sz="20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3" descr=""/>
          <p:cNvPicPr/>
          <p:nvPr/>
        </p:nvPicPr>
        <p:blipFill>
          <a:blip r:embed="rId1">
            <a:alphaModFix amt="42000"/>
          </a:blip>
          <a:stretch/>
        </p:blipFill>
        <p:spPr>
          <a:xfrm>
            <a:off x="0" y="1076400"/>
            <a:ext cx="12191760" cy="57812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45" name="CaixaDeTexto 6"/>
          <p:cNvSpPr/>
          <p:nvPr/>
        </p:nvSpPr>
        <p:spPr>
          <a:xfrm>
            <a:off x="4390920" y="2847960"/>
            <a:ext cx="7676640" cy="2009880"/>
          </a:xfrm>
          <a:prstGeom prst="rect">
            <a:avLst/>
          </a:prstGeom>
          <a:solidFill>
            <a:srgbClr val="00206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rgbClr val="ffffff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rgbClr val="ffffff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pt-BR" sz="1800" spc="-1" strike="noStrike">
                <a:solidFill>
                  <a:schemeClr val="lt1"/>
                </a:solidFill>
                <a:latin typeface="Calibri"/>
              </a:rPr>
              <a:t>PONDERANDO OS IMPACTOS SOCIAIS: PREVENINDO, MITIGANDO E COMPENSANDO NO LICENCIAMENTO AMBIENTAL </a:t>
            </a:r>
            <a:endParaRPr b="0" lang="pt-BR" sz="1800" spc="-1" strike="noStrike">
              <a:solidFill>
                <a:srgbClr val="ffffff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1800" spc="-1" strike="noStrike">
              <a:solidFill>
                <a:srgbClr val="ffffff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pt-BR" sz="1800" spc="-1" strike="noStrike">
                <a:solidFill>
                  <a:schemeClr val="lt1"/>
                </a:solidFill>
                <a:latin typeface="Calibri"/>
              </a:rPr>
              <a:t>Aline Salvador - Promotora de Justiça do MPBA </a:t>
            </a:r>
            <a:endParaRPr b="0" lang="pt-BR" sz="1800" spc="-1" strike="noStrike">
              <a:solidFill>
                <a:srgbClr val="ffffff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18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46" name="Imagem 8" descr=""/>
          <p:cNvPicPr/>
          <p:nvPr/>
        </p:nvPicPr>
        <p:blipFill>
          <a:blip r:embed="rId2"/>
          <a:stretch/>
        </p:blipFill>
        <p:spPr>
          <a:xfrm>
            <a:off x="85680" y="1504080"/>
            <a:ext cx="3266640" cy="766080"/>
          </a:xfrm>
          <a:prstGeom prst="rect">
            <a:avLst/>
          </a:prstGeom>
          <a:ln w="0">
            <a:noFill/>
          </a:ln>
        </p:spPr>
      </p:pic>
      <p:pic>
        <p:nvPicPr>
          <p:cNvPr id="47" name="Imagem 10" descr=""/>
          <p:cNvPicPr/>
          <p:nvPr/>
        </p:nvPicPr>
        <p:blipFill>
          <a:blip r:embed="rId3"/>
          <a:stretch/>
        </p:blipFill>
        <p:spPr>
          <a:xfrm>
            <a:off x="0" y="18360"/>
            <a:ext cx="4645440" cy="1248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2" descr=""/>
          <p:cNvPicPr/>
          <p:nvPr/>
        </p:nvPicPr>
        <p:blipFill>
          <a:blip r:embed="rId1"/>
          <a:stretch/>
        </p:blipFill>
        <p:spPr>
          <a:xfrm>
            <a:off x="0" y="28440"/>
            <a:ext cx="12191760" cy="6800400"/>
          </a:xfrm>
          <a:prstGeom prst="rect">
            <a:avLst/>
          </a:prstGeom>
          <a:ln w="0">
            <a:noFill/>
          </a:ln>
        </p:spPr>
      </p:pic>
      <p:pic>
        <p:nvPicPr>
          <p:cNvPr id="81" name="Imagem 4" descr=""/>
          <p:cNvPicPr/>
          <p:nvPr/>
        </p:nvPicPr>
        <p:blipFill>
          <a:blip r:embed="rId2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2" descr=""/>
          <p:cNvPicPr/>
          <p:nvPr/>
        </p:nvPicPr>
        <p:blipFill>
          <a:blip r:embed="rId1"/>
          <a:stretch/>
        </p:blipFill>
        <p:spPr>
          <a:xfrm>
            <a:off x="0" y="28440"/>
            <a:ext cx="12191760" cy="6800400"/>
          </a:xfrm>
          <a:prstGeom prst="rect">
            <a:avLst/>
          </a:prstGeom>
          <a:ln w="0">
            <a:noFill/>
          </a:ln>
        </p:spPr>
      </p:pic>
      <p:pic>
        <p:nvPicPr>
          <p:cNvPr id="83" name="Imagem 3" descr=""/>
          <p:cNvPicPr/>
          <p:nvPr/>
        </p:nvPicPr>
        <p:blipFill>
          <a:blip r:embed="rId2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" descr=""/>
          <p:cNvPicPr/>
          <p:nvPr/>
        </p:nvPicPr>
        <p:blipFill>
          <a:blip r:embed="rId1"/>
          <a:stretch/>
        </p:blipFill>
        <p:spPr>
          <a:xfrm>
            <a:off x="0" y="28440"/>
            <a:ext cx="12191760" cy="6800400"/>
          </a:xfrm>
          <a:prstGeom prst="rect">
            <a:avLst/>
          </a:prstGeom>
          <a:ln w="0">
            <a:noFill/>
          </a:ln>
        </p:spPr>
      </p:pic>
      <p:pic>
        <p:nvPicPr>
          <p:cNvPr id="85" name="Imagem 4" descr=""/>
          <p:cNvPicPr/>
          <p:nvPr/>
        </p:nvPicPr>
        <p:blipFill>
          <a:blip r:embed="rId2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" descr=""/>
          <p:cNvPicPr/>
          <p:nvPr/>
        </p:nvPicPr>
        <p:blipFill>
          <a:blip r:embed="rId1"/>
          <a:stretch/>
        </p:blipFill>
        <p:spPr>
          <a:xfrm>
            <a:off x="0" y="28440"/>
            <a:ext cx="12191760" cy="6800400"/>
          </a:xfrm>
          <a:prstGeom prst="rect">
            <a:avLst/>
          </a:prstGeom>
          <a:ln w="0">
            <a:noFill/>
          </a:ln>
        </p:spPr>
      </p:pic>
      <p:pic>
        <p:nvPicPr>
          <p:cNvPr id="87" name="Imagem 3" descr=""/>
          <p:cNvPicPr/>
          <p:nvPr/>
        </p:nvPicPr>
        <p:blipFill>
          <a:blip r:embed="rId2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2" descr=""/>
          <p:cNvPicPr/>
          <p:nvPr/>
        </p:nvPicPr>
        <p:blipFill>
          <a:blip r:embed="rId1"/>
          <a:stretch/>
        </p:blipFill>
        <p:spPr>
          <a:xfrm>
            <a:off x="0" y="28440"/>
            <a:ext cx="12191760" cy="6800400"/>
          </a:xfrm>
          <a:prstGeom prst="rect">
            <a:avLst/>
          </a:prstGeom>
          <a:ln w="0">
            <a:noFill/>
          </a:ln>
        </p:spPr>
      </p:pic>
      <p:pic>
        <p:nvPicPr>
          <p:cNvPr id="89" name="Imagem 2" descr=""/>
          <p:cNvPicPr/>
          <p:nvPr/>
        </p:nvPicPr>
        <p:blipFill>
          <a:blip r:embed="rId2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2" descr=""/>
          <p:cNvPicPr/>
          <p:nvPr/>
        </p:nvPicPr>
        <p:blipFill>
          <a:blip r:embed="rId1"/>
          <a:stretch/>
        </p:blipFill>
        <p:spPr>
          <a:xfrm>
            <a:off x="0" y="28440"/>
            <a:ext cx="12191760" cy="6800400"/>
          </a:xfrm>
          <a:prstGeom prst="rect">
            <a:avLst/>
          </a:prstGeom>
          <a:ln w="0">
            <a:noFill/>
          </a:ln>
        </p:spPr>
      </p:pic>
      <p:pic>
        <p:nvPicPr>
          <p:cNvPr id="91" name="Imagem 4" descr=""/>
          <p:cNvPicPr/>
          <p:nvPr/>
        </p:nvPicPr>
        <p:blipFill>
          <a:blip r:embed="rId2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 descr=""/>
          <p:cNvPicPr/>
          <p:nvPr/>
        </p:nvPicPr>
        <p:blipFill>
          <a:blip r:embed="rId1"/>
          <a:stretch/>
        </p:blipFill>
        <p:spPr>
          <a:xfrm>
            <a:off x="0" y="28440"/>
            <a:ext cx="12191760" cy="6800400"/>
          </a:xfrm>
          <a:prstGeom prst="rect">
            <a:avLst/>
          </a:prstGeom>
          <a:ln w="0">
            <a:noFill/>
          </a:ln>
        </p:spPr>
      </p:pic>
      <p:pic>
        <p:nvPicPr>
          <p:cNvPr id="93" name="Imagem 5" descr=""/>
          <p:cNvPicPr/>
          <p:nvPr/>
        </p:nvPicPr>
        <p:blipFill>
          <a:blip r:embed="rId2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2" descr=""/>
          <p:cNvPicPr/>
          <p:nvPr/>
        </p:nvPicPr>
        <p:blipFill>
          <a:blip r:embed="rId1"/>
          <a:stretch/>
        </p:blipFill>
        <p:spPr>
          <a:xfrm>
            <a:off x="0" y="28440"/>
            <a:ext cx="12191760" cy="6800400"/>
          </a:xfrm>
          <a:prstGeom prst="rect">
            <a:avLst/>
          </a:prstGeom>
          <a:ln w="0">
            <a:noFill/>
          </a:ln>
        </p:spPr>
      </p:pic>
      <p:pic>
        <p:nvPicPr>
          <p:cNvPr id="95" name="Imagem 4" descr=""/>
          <p:cNvPicPr/>
          <p:nvPr/>
        </p:nvPicPr>
        <p:blipFill>
          <a:blip r:embed="rId2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 3"/>
          <p:cNvSpPr/>
          <p:nvPr/>
        </p:nvSpPr>
        <p:spPr>
          <a:xfrm>
            <a:off x="685800" y="1828800"/>
            <a:ext cx="17827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-1" strike="noStrike">
                <a:solidFill>
                  <a:srgbClr val="ffffff"/>
                </a:solidFill>
                <a:latin typeface="Arial"/>
                <a:ea typeface="Arial"/>
              </a:rPr>
              <a:t>Dimensão</a:t>
            </a:r>
            <a:endParaRPr b="0" lang="pt-BR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Text 4"/>
          <p:cNvSpPr/>
          <p:nvPr/>
        </p:nvSpPr>
        <p:spPr>
          <a:xfrm>
            <a:off x="2651760" y="1828800"/>
            <a:ext cx="288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-1" strike="noStrike">
                <a:solidFill>
                  <a:srgbClr val="ffffff"/>
                </a:solidFill>
                <a:latin typeface="Arial"/>
                <a:ea typeface="Arial"/>
              </a:rPr>
              <a:t>Indicador (exemplo)</a:t>
            </a:r>
            <a:endParaRPr b="0" lang="pt-BR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Text 5"/>
          <p:cNvSpPr/>
          <p:nvPr/>
        </p:nvSpPr>
        <p:spPr>
          <a:xfrm>
            <a:off x="5715000" y="1828800"/>
            <a:ext cx="2697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-1" strike="noStrike">
                <a:solidFill>
                  <a:srgbClr val="ffffff"/>
                </a:solidFill>
                <a:latin typeface="Arial"/>
                <a:ea typeface="Arial"/>
              </a:rPr>
              <a:t>Meta / métrica a exigir</a:t>
            </a:r>
            <a:endParaRPr b="0" lang="pt-BR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Text 6"/>
          <p:cNvSpPr/>
          <p:nvPr/>
        </p:nvSpPr>
        <p:spPr>
          <a:xfrm>
            <a:off x="8595360" y="1828800"/>
            <a:ext cx="27885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-1" strike="noStrike">
                <a:solidFill>
                  <a:srgbClr val="ffffff"/>
                </a:solidFill>
                <a:latin typeface="Arial"/>
                <a:ea typeface="Arial"/>
              </a:rPr>
              <a:t>Instrumento de verificação</a:t>
            </a:r>
            <a:endParaRPr b="0" lang="pt-BR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Shape 1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162746"/>
          </a:solidFill>
          <a:ln w="6350">
            <a:solidFill>
              <a:srgbClr val="dad8cb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pt-BR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1" name="CaixaDeTexto 10"/>
          <p:cNvSpPr/>
          <p:nvPr/>
        </p:nvSpPr>
        <p:spPr>
          <a:xfrm>
            <a:off x="472320" y="1526760"/>
            <a:ext cx="11246760" cy="335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pt-BR" sz="1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i="1" lang="pt-BR" sz="2400" spc="-1" strike="noStrike">
                <a:solidFill>
                  <a:schemeClr val="lt1"/>
                </a:solidFill>
                <a:latin typeface="Arial"/>
              </a:rPr>
              <a:t>OBRIGADA!</a:t>
            </a:r>
            <a:endParaRPr b="0" lang="pt-BR" sz="2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i="1" lang="pt-BR" sz="1600" spc="-1" strike="noStrike">
                <a:solidFill>
                  <a:schemeClr val="lt1"/>
                </a:solidFill>
                <a:latin typeface="Arial"/>
              </a:rPr>
              <a:t>Aline Valéria Archangelo Salvador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i="1" lang="pt-BR" sz="1600" spc="-1" strike="noStrike">
                <a:solidFill>
                  <a:schemeClr val="lt1"/>
                </a:solidFill>
                <a:latin typeface="Arial"/>
              </a:rPr>
              <a:t>MPBA – Promotora de Justiça Regional de Meio Ambiente 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i="1" lang="pt-BR" sz="1600" spc="-1" strike="noStrike">
                <a:solidFill>
                  <a:schemeClr val="lt1"/>
                </a:solidFill>
                <a:latin typeface="Arial"/>
              </a:rPr>
              <a:t>Costa do Cacau-Leste - Ilhéus/BA – 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i="1" lang="pt-BR" sz="1600" spc="-1" strike="noStrike">
                <a:solidFill>
                  <a:schemeClr val="lt1"/>
                </a:solidFill>
                <a:latin typeface="Arial"/>
              </a:rPr>
              <a:t>E-mail: aline.salvador@mpba.mp.br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"/>
          <p:cNvPicPr/>
          <p:nvPr/>
        </p:nvPicPr>
        <p:blipFill>
          <a:blip r:embed="rId1"/>
          <a:stretch/>
        </p:blipFill>
        <p:spPr>
          <a:xfrm>
            <a:off x="0" y="28440"/>
            <a:ext cx="12191760" cy="6800400"/>
          </a:xfrm>
          <a:prstGeom prst="rect">
            <a:avLst/>
          </a:prstGeom>
          <a:ln w="0">
            <a:noFill/>
          </a:ln>
        </p:spPr>
      </p:pic>
      <p:pic>
        <p:nvPicPr>
          <p:cNvPr id="49" name="Imagem 4" descr=""/>
          <p:cNvPicPr/>
          <p:nvPr/>
        </p:nvPicPr>
        <p:blipFill>
          <a:blip r:embed="rId2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"/>
          <p:cNvPicPr/>
          <p:nvPr/>
        </p:nvPicPr>
        <p:blipFill>
          <a:blip r:embed="rId1"/>
          <a:stretch/>
        </p:blipFill>
        <p:spPr>
          <a:xfrm>
            <a:off x="0" y="28440"/>
            <a:ext cx="12191760" cy="6800400"/>
          </a:xfrm>
          <a:prstGeom prst="rect">
            <a:avLst/>
          </a:prstGeom>
          <a:ln w="0">
            <a:noFill/>
          </a:ln>
        </p:spPr>
      </p:pic>
      <p:pic>
        <p:nvPicPr>
          <p:cNvPr id="51" name="Imagem 3" descr=""/>
          <p:cNvPicPr/>
          <p:nvPr/>
        </p:nvPicPr>
        <p:blipFill>
          <a:blip r:embed="rId2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 descr=""/>
          <p:cNvPicPr/>
          <p:nvPr/>
        </p:nvPicPr>
        <p:blipFill>
          <a:blip r:embed="rId1"/>
          <a:stretch/>
        </p:blipFill>
        <p:spPr>
          <a:xfrm>
            <a:off x="0" y="28440"/>
            <a:ext cx="12191760" cy="6800400"/>
          </a:xfrm>
          <a:prstGeom prst="rect">
            <a:avLst/>
          </a:prstGeom>
          <a:ln w="0">
            <a:noFill/>
          </a:ln>
        </p:spPr>
      </p:pic>
      <p:pic>
        <p:nvPicPr>
          <p:cNvPr id="53" name="Imagem 3" descr=""/>
          <p:cNvPicPr/>
          <p:nvPr/>
        </p:nvPicPr>
        <p:blipFill>
          <a:blip r:embed="rId2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  <p:sp>
        <p:nvSpPr>
          <p:cNvPr id="54" name="Retângulo: Cantos Arredondados 5"/>
          <p:cNvSpPr/>
          <p:nvPr/>
        </p:nvSpPr>
        <p:spPr>
          <a:xfrm>
            <a:off x="7048440" y="4800600"/>
            <a:ext cx="5047920" cy="2028600"/>
          </a:xfrm>
          <a:prstGeom prst="roundRect">
            <a:avLst>
              <a:gd name="adj" fmla="val 16667"/>
            </a:avLst>
          </a:prstGeom>
          <a:noFill/>
          <a:ln>
            <a:solidFill>
              <a:srgbClr val="ffffff">
                <a:lumMod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pt-BR" sz="1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1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13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13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13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1300" spc="-1" strike="noStrike">
                <a:solidFill>
                  <a:schemeClr val="lt1"/>
                </a:solidFill>
                <a:latin typeface="Calibri"/>
              </a:rPr>
              <a:t>Art. 170. A ordem econômica, fundada na valorização do trabalho humano e na livre iniciativa, tem por fim assegurar a todos existência digna, conforme os ditames da justiça social, observados os seguintes princípios:</a:t>
            </a:r>
            <a:endParaRPr b="0" lang="pt-BR" sz="13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1300" spc="-1" strike="noStrike">
                <a:solidFill>
                  <a:schemeClr val="lt1"/>
                </a:solidFill>
                <a:latin typeface="Calibri"/>
              </a:rPr>
              <a:t>VI - defesa do meio ambiente, inclusive mediante tratamento diferenciado conforme o impacto ambiental dos produtos e serviços e de seus processos de elaboração e prestação; (Redação dada pela Emenda Constitucional nº 42, de 19.12.2003)</a:t>
            </a:r>
            <a:endParaRPr b="0" lang="pt-BR" sz="1300" spc="-1" strike="noStrike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endParaRPr b="0" lang="pt-BR" sz="14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18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18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b="0" lang="pt-BR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8"/>
          <p:cNvSpPr/>
          <p:nvPr/>
        </p:nvSpPr>
        <p:spPr>
          <a:xfrm>
            <a:off x="868680" y="4434840"/>
            <a:ext cx="548280" cy="54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679" spc="-1" strike="noStrike">
                <a:solidFill>
                  <a:srgbClr val="ffffff"/>
                </a:solidFill>
                <a:latin typeface="Arial"/>
                <a:ea typeface="Arial"/>
              </a:rPr>
              <a:t>40'</a:t>
            </a:r>
            <a:endParaRPr b="0" lang="pt-BR" sz="1679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Shape 11"/>
          <p:cNvSpPr/>
          <p:nvPr/>
        </p:nvSpPr>
        <p:spPr>
          <a:xfrm>
            <a:off x="0" y="0"/>
            <a:ext cx="12191760" cy="6857640"/>
          </a:xfrm>
          <a:prstGeom prst="roundRect">
            <a:avLst>
              <a:gd name="adj" fmla="val 5333"/>
            </a:avLst>
          </a:prstGeom>
          <a:solidFill>
            <a:srgbClr val="101c3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 defTabSz="914400">
              <a:lnSpc>
                <a:spcPct val="107000"/>
              </a:lnSpc>
              <a:spcAft>
                <a:spcPts val="799"/>
              </a:spcAft>
            </a:pPr>
            <a:endParaRPr b="0" lang="pt-BR" sz="2000" spc="-1" strike="noStrike">
              <a:solidFill>
                <a:srgbClr val="ffffff"/>
              </a:solidFill>
              <a:latin typeface="Arial"/>
            </a:endParaRPr>
          </a:p>
          <a:p>
            <a:pPr algn="ctr" defTabSz="914400">
              <a:lnSpc>
                <a:spcPct val="107000"/>
              </a:lnSpc>
              <a:spcAft>
                <a:spcPts val="799"/>
              </a:spcAft>
            </a:pPr>
            <a:endParaRPr b="0" lang="pt-BR" sz="2400" spc="-1" strike="noStrike">
              <a:solidFill>
                <a:srgbClr val="ffffff"/>
              </a:solidFill>
              <a:latin typeface="Arial"/>
            </a:endParaRPr>
          </a:p>
          <a:p>
            <a:pPr algn="ctr" defTabSz="914400">
              <a:lnSpc>
                <a:spcPct val="107000"/>
              </a:lnSpc>
              <a:spcAft>
                <a:spcPts val="799"/>
              </a:spcAft>
            </a:pPr>
            <a:endParaRPr b="0" lang="pt-BR" sz="2400" spc="-1" strike="noStrike">
              <a:solidFill>
                <a:srgbClr val="ffffff"/>
              </a:solidFill>
              <a:latin typeface="Arial"/>
            </a:endParaRPr>
          </a:p>
          <a:p>
            <a:pPr algn="ctr" defTabSz="914400">
              <a:lnSpc>
                <a:spcPct val="107000"/>
              </a:lnSpc>
              <a:spcAft>
                <a:spcPts val="799"/>
              </a:spcAft>
            </a:pPr>
            <a:endParaRPr b="0" lang="pt-BR" sz="2400" spc="-1" strike="noStrike">
              <a:solidFill>
                <a:srgbClr val="ffffff"/>
              </a:solidFill>
              <a:latin typeface="Arial"/>
            </a:endParaRPr>
          </a:p>
          <a:p>
            <a:pPr algn="ctr" defTabSz="914400">
              <a:lnSpc>
                <a:spcPct val="107000"/>
              </a:lnSpc>
              <a:spcAft>
                <a:spcPts val="799"/>
              </a:spcAft>
            </a:pPr>
            <a:r>
              <a:rPr b="1" lang="pt-BR" sz="2400" spc="-1" strike="noStrike">
                <a:solidFill>
                  <a:srgbClr val="ffff00"/>
                </a:solidFill>
                <a:latin typeface="Calibri"/>
                <a:ea typeface="Calibri"/>
              </a:rPr>
              <a:t>Nada mais é que uma “AUTORIZAÇÃO” (no sentido coloquial) que TODOS NÓS concedemos, por meio do PODER PÚBLICO, para que um PARTICULAR possa utilizar-se de MODO INDIVIDUAL, de um “BEM DE USO COMUM DO POVO”, do qual todos somos titulares, mediante regras preestabelecidas, e sempre tendo por norte o bem comum, a ética e a dignidade da pessoa humana.</a:t>
            </a:r>
            <a:endParaRPr b="0" lang="pt-BR" sz="2400" spc="-1" strike="noStrike">
              <a:solidFill>
                <a:srgbClr val="ffffff"/>
              </a:solidFill>
              <a:latin typeface="Arial"/>
            </a:endParaRPr>
          </a:p>
          <a:p>
            <a:pPr defTabSz="914400">
              <a:lnSpc>
                <a:spcPct val="107000"/>
              </a:lnSpc>
              <a:spcAft>
                <a:spcPts val="799"/>
              </a:spcAft>
            </a:pPr>
            <a:endParaRPr b="0" lang="pt-BR" sz="1600" spc="-1" strike="noStrike">
              <a:solidFill>
                <a:srgbClr val="ffffff"/>
              </a:solidFill>
              <a:latin typeface="Arial"/>
            </a:endParaRPr>
          </a:p>
          <a:p>
            <a:pPr defTabSz="914400">
              <a:lnSpc>
                <a:spcPct val="107000"/>
              </a:lnSpc>
              <a:spcAft>
                <a:spcPts val="799"/>
              </a:spcAft>
            </a:pPr>
            <a:r>
              <a:rPr b="1" lang="pt-BR" sz="1600" spc="-1" strike="noStrike">
                <a:solidFill>
                  <a:schemeClr val="lt1"/>
                </a:solidFill>
                <a:latin typeface="Calibri"/>
                <a:ea typeface="Calibri"/>
              </a:rPr>
              <a:t>Lembrar: </a:t>
            </a:r>
            <a:endParaRPr b="0" lang="pt-BR" sz="1600" spc="-1" strike="noStrike">
              <a:solidFill>
                <a:srgbClr val="ffffff"/>
              </a:solidFill>
              <a:latin typeface="Arial"/>
            </a:endParaRPr>
          </a:p>
          <a:p>
            <a:pPr defTabSz="914400">
              <a:lnSpc>
                <a:spcPct val="107000"/>
              </a:lnSpc>
              <a:spcAft>
                <a:spcPts val="799"/>
              </a:spcAft>
            </a:pPr>
            <a:r>
              <a:rPr b="1" lang="pt-BR" sz="1600" spc="-1" strike="noStrike">
                <a:solidFill>
                  <a:schemeClr val="lt1"/>
                </a:solidFill>
                <a:latin typeface="Calibri"/>
                <a:ea typeface="Calibri"/>
              </a:rPr>
              <a:t>Competência – o órgão ou ente público encarregado pela Lei</a:t>
            </a:r>
            <a:endParaRPr b="0" lang="pt-BR" sz="1600" spc="-1" strike="noStrike">
              <a:solidFill>
                <a:srgbClr val="ffffff"/>
              </a:solidFill>
              <a:latin typeface="Arial"/>
            </a:endParaRPr>
          </a:p>
          <a:p>
            <a:pPr defTabSz="914400">
              <a:lnSpc>
                <a:spcPct val="107000"/>
              </a:lnSpc>
              <a:spcAft>
                <a:spcPts val="799"/>
              </a:spcAft>
            </a:pPr>
            <a:r>
              <a:rPr b="1" lang="pt-BR" sz="1600" spc="-1" strike="noStrike">
                <a:solidFill>
                  <a:schemeClr val="lt1"/>
                </a:solidFill>
                <a:latin typeface="Calibri"/>
                <a:ea typeface="Calibri"/>
              </a:rPr>
              <a:t>Finalidade – pública, legal, legítima, bem geral, e também o particular (legal)</a:t>
            </a:r>
            <a:endParaRPr b="0" lang="pt-BR" sz="1600" spc="-1" strike="noStrike">
              <a:solidFill>
                <a:srgbClr val="ffffff"/>
              </a:solidFill>
              <a:latin typeface="Arial"/>
            </a:endParaRPr>
          </a:p>
          <a:p>
            <a:pPr defTabSz="914400">
              <a:lnSpc>
                <a:spcPct val="107000"/>
              </a:lnSpc>
              <a:spcAft>
                <a:spcPts val="799"/>
              </a:spcAft>
            </a:pPr>
            <a:r>
              <a:rPr b="1" lang="pt-BR" sz="1600" spc="-1" strike="noStrike">
                <a:solidFill>
                  <a:schemeClr val="lt1"/>
                </a:solidFill>
                <a:latin typeface="Calibri"/>
                <a:ea typeface="Calibri"/>
              </a:rPr>
              <a:t>Forma – legal, em sentido amplo</a:t>
            </a:r>
            <a:endParaRPr b="0" lang="pt-BR" sz="1600" spc="-1" strike="noStrike">
              <a:solidFill>
                <a:srgbClr val="ffffff"/>
              </a:solidFill>
              <a:latin typeface="Arial"/>
            </a:endParaRPr>
          </a:p>
          <a:p>
            <a:pPr defTabSz="914400">
              <a:lnSpc>
                <a:spcPct val="107000"/>
              </a:lnSpc>
              <a:spcAft>
                <a:spcPts val="799"/>
              </a:spcAft>
            </a:pPr>
            <a:r>
              <a:rPr b="1" lang="pt-BR" sz="1600" spc="-1" strike="noStrike">
                <a:solidFill>
                  <a:schemeClr val="lt1"/>
                </a:solidFill>
                <a:latin typeface="Calibri"/>
                <a:ea typeface="Calibri"/>
              </a:rPr>
              <a:t>Motivo – público, lícito, sem desvio de finalidade, bem comum</a:t>
            </a:r>
            <a:endParaRPr b="0" lang="pt-BR" sz="1600" spc="-1" strike="noStrike">
              <a:solidFill>
                <a:srgbClr val="ffffff"/>
              </a:solidFill>
              <a:latin typeface="Arial"/>
            </a:endParaRPr>
          </a:p>
          <a:p>
            <a:pPr defTabSz="914400">
              <a:lnSpc>
                <a:spcPct val="107000"/>
              </a:lnSpc>
              <a:spcAft>
                <a:spcPts val="799"/>
              </a:spcAft>
            </a:pPr>
            <a:r>
              <a:rPr b="1" lang="pt-BR" sz="1600" spc="-1" strike="noStrike">
                <a:solidFill>
                  <a:schemeClr val="lt1"/>
                </a:solidFill>
                <a:latin typeface="Calibri"/>
                <a:ea typeface="Calibri"/>
              </a:rPr>
              <a:t>Objeto – o bem licenciado</a:t>
            </a:r>
            <a:endParaRPr b="0" lang="pt-BR" sz="16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57" name="Text 24"/>
          <p:cNvSpPr/>
          <p:nvPr/>
        </p:nvSpPr>
        <p:spPr>
          <a:xfrm>
            <a:off x="4297680" y="5330880"/>
            <a:ext cx="25560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b="0" lang="en-US" sz="11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8" name="Text 1"/>
          <p:cNvSpPr/>
          <p:nvPr/>
        </p:nvSpPr>
        <p:spPr>
          <a:xfrm>
            <a:off x="173520" y="329760"/>
            <a:ext cx="11094120" cy="91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3200" spc="-1" strike="noStrike">
                <a:solidFill>
                  <a:schemeClr val="accent4">
                    <a:lumMod val="75000"/>
                  </a:schemeClr>
                </a:solidFill>
                <a:latin typeface="Cambria"/>
                <a:ea typeface="Cambria"/>
              </a:rPr>
              <a:t>O QUE É O LICENCIAMENTO AMBIENTAL?</a:t>
            </a:r>
            <a:endParaRPr b="0" lang="pt-B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9" name="Imagem 5" descr=""/>
          <p:cNvPicPr/>
          <p:nvPr/>
        </p:nvPicPr>
        <p:blipFill>
          <a:blip r:embed="rId1"/>
          <a:stretch/>
        </p:blipFill>
        <p:spPr>
          <a:xfrm>
            <a:off x="10715760" y="6477120"/>
            <a:ext cx="1380600" cy="352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2" descr=""/>
          <p:cNvPicPr/>
          <p:nvPr/>
        </p:nvPicPr>
        <p:blipFill>
          <a:blip r:embed="rId1"/>
          <a:stretch/>
        </p:blipFill>
        <p:spPr>
          <a:xfrm>
            <a:off x="0" y="28440"/>
            <a:ext cx="12191760" cy="6800400"/>
          </a:xfrm>
          <a:prstGeom prst="rect">
            <a:avLst/>
          </a:prstGeom>
          <a:ln w="0">
            <a:noFill/>
          </a:ln>
        </p:spPr>
      </p:pic>
      <p:pic>
        <p:nvPicPr>
          <p:cNvPr id="61" name="Imagem 5" descr=""/>
          <p:cNvPicPr/>
          <p:nvPr/>
        </p:nvPicPr>
        <p:blipFill>
          <a:blip r:embed="rId2"/>
          <a:stretch/>
        </p:blipFill>
        <p:spPr>
          <a:xfrm>
            <a:off x="10715760" y="6477120"/>
            <a:ext cx="1380600" cy="352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12191760" cy="6829200"/>
          </a:xfrm>
          <a:prstGeom prst="rect">
            <a:avLst/>
          </a:prstGeom>
          <a:ln w="0">
            <a:noFill/>
          </a:ln>
        </p:spPr>
      </p:pic>
      <p:pic>
        <p:nvPicPr>
          <p:cNvPr id="63" name="Imagem 4" descr=""/>
          <p:cNvPicPr/>
          <p:nvPr/>
        </p:nvPicPr>
        <p:blipFill>
          <a:blip r:embed="rId2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 3"/>
          <p:cNvSpPr/>
          <p:nvPr/>
        </p:nvSpPr>
        <p:spPr>
          <a:xfrm>
            <a:off x="685800" y="1828800"/>
            <a:ext cx="17827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-1" strike="noStrike">
                <a:solidFill>
                  <a:srgbClr val="ffffff"/>
                </a:solidFill>
                <a:latin typeface="Arial"/>
                <a:ea typeface="Arial"/>
              </a:rPr>
              <a:t>Dimensão</a:t>
            </a:r>
            <a:endParaRPr b="0" lang="pt-BR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Text 4"/>
          <p:cNvSpPr/>
          <p:nvPr/>
        </p:nvSpPr>
        <p:spPr>
          <a:xfrm>
            <a:off x="2651760" y="1828800"/>
            <a:ext cx="288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-1" strike="noStrike">
                <a:solidFill>
                  <a:srgbClr val="ffffff"/>
                </a:solidFill>
                <a:latin typeface="Arial"/>
                <a:ea typeface="Arial"/>
              </a:rPr>
              <a:t>Indicador (exemplo)</a:t>
            </a:r>
            <a:endParaRPr b="0" lang="pt-BR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Text 5"/>
          <p:cNvSpPr/>
          <p:nvPr/>
        </p:nvSpPr>
        <p:spPr>
          <a:xfrm>
            <a:off x="5715000" y="1828800"/>
            <a:ext cx="2697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-1" strike="noStrike">
                <a:solidFill>
                  <a:srgbClr val="ffffff"/>
                </a:solidFill>
                <a:latin typeface="Arial"/>
                <a:ea typeface="Arial"/>
              </a:rPr>
              <a:t>Meta / métrica a exigir</a:t>
            </a:r>
            <a:endParaRPr b="0" lang="pt-BR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Text 6"/>
          <p:cNvSpPr/>
          <p:nvPr/>
        </p:nvSpPr>
        <p:spPr>
          <a:xfrm>
            <a:off x="8595360" y="1828800"/>
            <a:ext cx="27885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-1" strike="noStrike">
                <a:solidFill>
                  <a:srgbClr val="ffffff"/>
                </a:solidFill>
                <a:latin typeface="Arial"/>
                <a:ea typeface="Arial"/>
              </a:rPr>
              <a:t>Instrumento de verificação</a:t>
            </a:r>
            <a:endParaRPr b="0" lang="pt-BR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Shape 1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162746"/>
          </a:solidFill>
          <a:ln w="6350">
            <a:solidFill>
              <a:srgbClr val="dad8cb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pt-BR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69" name="CaixaDeTexto 35"/>
          <p:cNvSpPr/>
          <p:nvPr/>
        </p:nvSpPr>
        <p:spPr>
          <a:xfrm>
            <a:off x="472320" y="1526760"/>
            <a:ext cx="11246760" cy="395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pt-BR" sz="1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1600" spc="-1" strike="noStrike">
                <a:solidFill>
                  <a:schemeClr val="lt1"/>
                </a:solidFill>
                <a:latin typeface="Arial"/>
              </a:rPr>
              <a:t>Artigo 6º - O estudo de impacto ambiental desenvolverá, no mínimo, as seguintes atividades técnicas: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1600" spc="-1" strike="noStrike">
                <a:solidFill>
                  <a:schemeClr val="lt1"/>
                </a:solidFill>
                <a:latin typeface="Arial"/>
              </a:rPr>
              <a:t>I - Diagnóstico ambiental da área de influência do projeto completa descrição e análise dos recursos ambientais e suas interações, tal como existem, de modo a caracterizar a situação ambiental da área, antes da implantação do projeto, considerando: 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ffffff"/>
              </a:buClr>
              <a:buFont typeface="OpenSymbol"/>
              <a:buAutoNum type="alphaLcParenR"/>
            </a:pPr>
            <a:r>
              <a:rPr b="0" lang="pt-BR" sz="1600" spc="-1" strike="noStrike">
                <a:solidFill>
                  <a:schemeClr val="lt1"/>
                </a:solidFill>
                <a:latin typeface="Arial"/>
              </a:rPr>
              <a:t>o meio físico - o subsolo, as águas, o ar e o clima, destacando os recursos minerais, a topografia, os tipos e aptidões do solo, os corpos d'água, o regime hidrológico, as correntes marinhas, as correntes atmosféricas; 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ffffff"/>
              </a:buClr>
              <a:buFont typeface="OpenSymbol"/>
              <a:buAutoNum type="alphaLcParenR"/>
            </a:pPr>
            <a:r>
              <a:rPr b="0" lang="pt-BR" sz="1600" spc="-1" strike="noStrike">
                <a:solidFill>
                  <a:schemeClr val="lt1"/>
                </a:solidFill>
                <a:latin typeface="Arial"/>
              </a:rPr>
              <a:t>o meio biológico e os ecossistemas naturais - a fauna e a flora, destacando as espécies indicadoras da qualidade ambiental, de valor científico e econômico, raras e ameaçadas de extinção e as áreas de preservação permanente;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ffff00"/>
              </a:buClr>
              <a:buFont typeface="OpenSymbol"/>
              <a:buAutoNum type="alphaLcParenR"/>
            </a:pPr>
            <a:r>
              <a:rPr b="0" lang="pt-BR" sz="1600" spc="-1" strike="noStrike">
                <a:solidFill>
                  <a:srgbClr val="ffff00"/>
                </a:solidFill>
                <a:latin typeface="Arial"/>
              </a:rPr>
              <a:t>o meio sócio-econômico - o uso e ocupação do solo, os usos da água e a socioeconomia, destacando os sítios e monumentos arqueológicos, históricos e culturais da comunidade, as relações de dependência entre a sociedade local, os recursos ambientais e a potencial utilização futura desses recursos. 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TextBox 2"/>
          <p:cNvSpPr/>
          <p:nvPr/>
        </p:nvSpPr>
        <p:spPr>
          <a:xfrm>
            <a:off x="502920" y="249480"/>
            <a:ext cx="11246760" cy="127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27360" bIns="27360" anchor="t">
            <a:spAutoFit/>
          </a:bodyPr>
          <a:p>
            <a:pPr defTabSz="914400">
              <a:lnSpc>
                <a:spcPct val="100000"/>
              </a:lnSpc>
            </a:pPr>
            <a:endParaRPr b="0" lang="pt-BR" sz="2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pt-BR" sz="2800" spc="-1" strike="noStrike">
                <a:solidFill>
                  <a:schemeClr val="lt1">
                    <a:lumMod val="65000"/>
                  </a:schemeClr>
                </a:solidFill>
                <a:latin typeface="Arial"/>
              </a:rPr>
              <a:t>Diagnóstico e Prognóstico na Resolução CONAMA nº 01/86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" name="Imagem 39" descr=""/>
          <p:cNvPicPr/>
          <p:nvPr/>
        </p:nvPicPr>
        <p:blipFill>
          <a:blip r:embed="rId1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 3"/>
          <p:cNvSpPr/>
          <p:nvPr/>
        </p:nvSpPr>
        <p:spPr>
          <a:xfrm>
            <a:off x="685800" y="1828800"/>
            <a:ext cx="17827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-1" strike="noStrike">
                <a:solidFill>
                  <a:srgbClr val="ffffff"/>
                </a:solidFill>
                <a:latin typeface="Arial"/>
                <a:ea typeface="Arial"/>
              </a:rPr>
              <a:t>Dimensão</a:t>
            </a:r>
            <a:endParaRPr b="0" lang="pt-BR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Text 4"/>
          <p:cNvSpPr/>
          <p:nvPr/>
        </p:nvSpPr>
        <p:spPr>
          <a:xfrm>
            <a:off x="2651760" y="1828800"/>
            <a:ext cx="288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-1" strike="noStrike">
                <a:solidFill>
                  <a:srgbClr val="ffffff"/>
                </a:solidFill>
                <a:latin typeface="Arial"/>
                <a:ea typeface="Arial"/>
              </a:rPr>
              <a:t>Indicador (exemplo)</a:t>
            </a:r>
            <a:endParaRPr b="0" lang="pt-BR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Text 5"/>
          <p:cNvSpPr/>
          <p:nvPr/>
        </p:nvSpPr>
        <p:spPr>
          <a:xfrm>
            <a:off x="5715000" y="1828800"/>
            <a:ext cx="26971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-1" strike="noStrike">
                <a:solidFill>
                  <a:srgbClr val="ffffff"/>
                </a:solidFill>
                <a:latin typeface="Arial"/>
                <a:ea typeface="Arial"/>
              </a:rPr>
              <a:t>Meta / métrica a exigir</a:t>
            </a:r>
            <a:endParaRPr b="0" lang="pt-BR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Text 6"/>
          <p:cNvSpPr/>
          <p:nvPr/>
        </p:nvSpPr>
        <p:spPr>
          <a:xfrm>
            <a:off x="8595360" y="1828800"/>
            <a:ext cx="27885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en-US" sz="1100" spc="-1" strike="noStrike">
                <a:solidFill>
                  <a:srgbClr val="ffffff"/>
                </a:solidFill>
                <a:latin typeface="Arial"/>
                <a:ea typeface="Arial"/>
              </a:rPr>
              <a:t>Instrumento de verificação</a:t>
            </a:r>
            <a:endParaRPr b="0" lang="pt-BR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Shape 1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162746"/>
          </a:solidFill>
          <a:ln w="6350">
            <a:solidFill>
              <a:srgbClr val="dad8cb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pt-BR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77" name="TextBox 2"/>
          <p:cNvSpPr/>
          <p:nvPr/>
        </p:nvSpPr>
        <p:spPr>
          <a:xfrm>
            <a:off x="457200" y="658440"/>
            <a:ext cx="11246760" cy="481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27360" bIns="2736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pt-BR" sz="2800" spc="-1" strike="noStrike">
                <a:solidFill>
                  <a:schemeClr val="lt1">
                    <a:lumMod val="65000"/>
                  </a:schemeClr>
                </a:solidFill>
                <a:latin typeface="Arial"/>
              </a:rPr>
              <a:t>Diagnóstico e Prognóstico na Resolução CONAMA nº 01/86</a:t>
            </a:r>
            <a:endParaRPr b="0" lang="pt-B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CaixaDeTexto 10"/>
          <p:cNvSpPr/>
          <p:nvPr/>
        </p:nvSpPr>
        <p:spPr>
          <a:xfrm>
            <a:off x="472320" y="1526760"/>
            <a:ext cx="11246760" cy="420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pt-BR" sz="1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1600" spc="-1" strike="noStrike">
                <a:solidFill>
                  <a:schemeClr val="lt1"/>
                </a:solidFill>
                <a:latin typeface="Arial"/>
              </a:rPr>
              <a:t>Artigo 6º - O estudo de impacto ambiental desenvolverá, no mínimo, as seguintes atividades técnicas: [...]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1600" spc="-1" strike="noStrike">
                <a:solidFill>
                  <a:schemeClr val="lt1"/>
                </a:solidFill>
                <a:latin typeface="Arial"/>
              </a:rPr>
              <a:t>II - Análise dos impactos ambientais do projeto e de suas alternativas, através de identificação, previsão da magnitude e interpretação da importância dos prováveis impactos relevantes, discriminando: os </a:t>
            </a:r>
            <a:r>
              <a:rPr b="0" lang="pt-BR" sz="1600" spc="-1" strike="noStrike">
                <a:solidFill>
                  <a:srgbClr val="ffff00"/>
                </a:solidFill>
                <a:latin typeface="Arial"/>
              </a:rPr>
              <a:t>impactos positivos e negativos </a:t>
            </a:r>
            <a:r>
              <a:rPr b="0" lang="pt-BR" sz="1600" spc="-1" strike="noStrike">
                <a:solidFill>
                  <a:schemeClr val="lt1"/>
                </a:solidFill>
                <a:latin typeface="Arial"/>
              </a:rPr>
              <a:t>(benéficos e adversos), diretos e indiretos, imediatos e a médio e longo prazos, temporários e permanentes; seu grau de reversibilidade; suas propriedades cumulativas e sinérgicas; a </a:t>
            </a:r>
            <a:r>
              <a:rPr b="0" lang="pt-BR" sz="1600" spc="-1" strike="noStrike">
                <a:solidFill>
                  <a:srgbClr val="ffff00"/>
                </a:solidFill>
                <a:latin typeface="Arial"/>
              </a:rPr>
              <a:t>distribuição dos ônus e benefícios sociais</a:t>
            </a:r>
            <a:r>
              <a:rPr b="0" lang="pt-BR" sz="1600" spc="-1" strike="noStrike">
                <a:solidFill>
                  <a:schemeClr val="lt1"/>
                </a:solidFill>
                <a:latin typeface="Arial"/>
              </a:rPr>
              <a:t>. 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1600" spc="-1" strike="noStrike">
                <a:solidFill>
                  <a:schemeClr val="lt1"/>
                </a:solidFill>
                <a:latin typeface="Arial"/>
              </a:rPr>
              <a:t>III - Definição das medidas mitigadoras dos impactos negativos, </a:t>
            </a:r>
            <a:r>
              <a:rPr b="0" lang="pt-BR" sz="1600" spc="-1" strike="noStrike">
                <a:solidFill>
                  <a:srgbClr val="ffff00"/>
                </a:solidFill>
                <a:latin typeface="Arial"/>
              </a:rPr>
              <a:t>entre elas os equipamentos de controle e sistemas </a:t>
            </a:r>
            <a:r>
              <a:rPr b="0" lang="pt-BR" sz="1600" spc="-1" strike="noStrike">
                <a:solidFill>
                  <a:schemeClr val="lt1"/>
                </a:solidFill>
                <a:latin typeface="Arial"/>
              </a:rPr>
              <a:t>de tratamento de despejos, avaliando a eficiência de cada uma delas. 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1600" spc="-1" strike="noStrike">
                <a:solidFill>
                  <a:schemeClr val="lt1"/>
                </a:solidFill>
                <a:latin typeface="Arial"/>
              </a:rPr>
              <a:t>IV - Elaboração do programa de </a:t>
            </a:r>
            <a:r>
              <a:rPr b="0" lang="pt-BR" sz="1600" spc="-1" strike="noStrike">
                <a:solidFill>
                  <a:srgbClr val="ffff00"/>
                </a:solidFill>
                <a:latin typeface="Arial"/>
              </a:rPr>
              <a:t>acompanhamento e monitoramento </a:t>
            </a:r>
            <a:r>
              <a:rPr b="0" lang="pt-BR" sz="1600" spc="-1" strike="noStrike">
                <a:solidFill>
                  <a:schemeClr val="lt1"/>
                </a:solidFill>
                <a:latin typeface="Arial"/>
              </a:rPr>
              <a:t>(os impactos positivos e negativos, indicando os fatores e parâmetros a serem considerados. 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pt-BR" sz="1600" spc="-1" strike="noStrike">
                <a:solidFill>
                  <a:schemeClr val="lt1"/>
                </a:solidFill>
                <a:latin typeface="Arial"/>
              </a:rPr>
              <a:t>Parágrafo Único - Ao determinar a execução do estudo de impacto ambiental o órgão estadual competente; ou o IBAMA ou quando couber, o Município fornecerá as instruções adicionais que se fizerem necessárias, pelas peculiaridades do projeto e características ambientais da área. </a:t>
            </a:r>
            <a:endParaRPr b="0" lang="pt-BR" sz="1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9" name="Imagem 12" descr=""/>
          <p:cNvPicPr/>
          <p:nvPr/>
        </p:nvPicPr>
        <p:blipFill>
          <a:blip r:embed="rId1"/>
          <a:stretch/>
        </p:blipFill>
        <p:spPr>
          <a:xfrm>
            <a:off x="10715760" y="6458400"/>
            <a:ext cx="1380600" cy="370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600</TotalTime>
  <Application>LibreOffice/7.6.4.1$Windows_X86_64 LibreOffice_project/e19e193f88cd6c0525a17fb7a176ed8e6a3e2aa1</Application>
  <AppVersion>15.0000</AppVersion>
  <Words>726</Words>
  <Paragraphs>79</Paragraphs>
  <Company>PptxGenJS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2026-07-21T13:18:17Z</dcterms:created>
  <dc:creator>PptxGenJS</dc:creator>
  <dc:description/>
  <dc:language>pt-BR</dc:language>
  <cp:lastModifiedBy>Aline Archangelo</cp:lastModifiedBy>
  <dcterms:modified xsi:type="dcterms:W3CDTF">2026-07-23T12:31:34Z</dcterms:modified>
  <cp:revision>52</cp:revision>
  <dc:subject>PptxGenJS Presentation</dc:subject>
  <dc:title>PptxGenJS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4</vt:i4>
  </property>
  <property fmtid="{D5CDD505-2E9C-101B-9397-08002B2CF9AE}" pid="3" name="PresentationFormat">
    <vt:lpwstr>Widescreen</vt:lpwstr>
  </property>
  <property fmtid="{D5CDD505-2E9C-101B-9397-08002B2CF9AE}" pid="4" name="Slides">
    <vt:i4>18</vt:i4>
  </property>
</Properties>
</file>