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_rels/notesSlide11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media/image1.png" ContentType="image/png"/>
  <Override PartName="/ppt/media/image14.png" ContentType="image/png"/>
  <Override PartName="/ppt/media/image9.png" ContentType="image/png"/>
  <Override PartName="/ppt/media/image8.jpeg" ContentType="image/jpe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13.png" ContentType="image/png"/>
  <Override PartName="/ppt/media/image15.png" ContentType="image/png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8288000" cy="10287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Clique para mover o slide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</a:rPr>
              <a:t>Clique para editar o formato de notas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&lt;cabeçalho&gt;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&lt;data/hora&gt;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&lt;rodapé&gt;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6486CA5F-6D9F-4B06-9BDB-47889B96A131}" type="slidenum"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&lt;número&gt;</a:t>
            </a:fld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dt" idx="13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8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ftr" idx="14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1" name="PlaceHolder 6"/>
          <p:cNvSpPr>
            <a:spLocks noGrp="1"/>
          </p:cNvSpPr>
          <p:nvPr>
            <p:ph type="sldNum" idx="15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dt" idx="7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7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ftr" idx="8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9" name="PlaceHolder 6"/>
          <p:cNvSpPr>
            <a:spLocks noGrp="1"/>
          </p:cNvSpPr>
          <p:nvPr>
            <p:ph type="sldNum" idx="9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dt" idx="10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8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ftr" idx="11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5" name="PlaceHolder 6"/>
          <p:cNvSpPr>
            <a:spLocks noGrp="1"/>
          </p:cNvSpPr>
          <p:nvPr>
            <p:ph type="sldNum" idx="12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BE32956-5899-46CE-BFFC-82CB879315A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068A641-395F-437E-9261-382F9F5FD6A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C118FAA-0E7A-4C3E-A0C9-367C5EEFD49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03B7681-96D5-48FE-8DD9-CC84FC07C9DE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1CEB1CC-4CAB-465C-93B3-40A2E59CD30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0A83FAB-AE58-4828-B231-F451CBBE387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3E72A7B-C005-4290-A2CD-B4DE908948E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52CDCEA-47BA-4135-8E98-6DC47499827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3F4DE29-2A85-4144-A0D8-86C3292E10A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21280B9-CA25-4F8E-9BDF-C6E99ED5EC0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E10A6DC-4233-4925-97E4-5B5F4B061C2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E27A81E-1CF2-4054-94BB-75CB90E8289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&lt;data/hora&gt;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&lt;rodapé&gt;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BC17FFD-F2B4-48B7-AA0C-5E6EEB457BD3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&lt;número&gt;</a:t>
            </a:fld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2"/>
          <p:cNvGrpSpPr/>
          <p:nvPr/>
        </p:nvGrpSpPr>
        <p:grpSpPr>
          <a:xfrm>
            <a:off x="-16200" y="-16200"/>
            <a:ext cx="10455480" cy="3025800"/>
            <a:chOff x="-16200" y="-16200"/>
            <a:chExt cx="10455480" cy="3025800"/>
          </a:xfrm>
        </p:grpSpPr>
        <p:sp>
          <p:nvSpPr>
            <p:cNvPr id="47" name="Freeform 3"/>
            <p:cNvSpPr/>
            <p:nvPr/>
          </p:nvSpPr>
          <p:spPr>
            <a:xfrm>
              <a:off x="-16200" y="-16200"/>
              <a:ext cx="10455480" cy="3025800"/>
            </a:xfrm>
            <a:custGeom>
              <a:avLst/>
              <a:gdLst>
                <a:gd name="textAreaLeft" fmla="*/ 0 w 10455480"/>
                <a:gd name="textAreaRight" fmla="*/ 10455840 w 10455480"/>
                <a:gd name="textAreaTop" fmla="*/ 0 h 3025800"/>
                <a:gd name="textAreaBottom" fmla="*/ 3026160 h 302580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48" name="Group 4"/>
          <p:cNvGrpSpPr/>
          <p:nvPr/>
        </p:nvGrpSpPr>
        <p:grpSpPr>
          <a:xfrm>
            <a:off x="10439640" y="7963200"/>
            <a:ext cx="7850160" cy="2323800"/>
            <a:chOff x="10439640" y="7963200"/>
            <a:chExt cx="7850160" cy="2323800"/>
          </a:xfrm>
        </p:grpSpPr>
        <p:sp>
          <p:nvSpPr>
            <p:cNvPr id="49" name="Freeform 5"/>
            <p:cNvSpPr/>
            <p:nvPr/>
          </p:nvSpPr>
          <p:spPr>
            <a:xfrm rot="10800000">
              <a:off x="10439640" y="7963200"/>
              <a:ext cx="7850160" cy="2323800"/>
            </a:xfrm>
            <a:custGeom>
              <a:avLst/>
              <a:gdLst>
                <a:gd name="textAreaLeft" fmla="*/ 0 w 7850160"/>
                <a:gd name="textAreaRight" fmla="*/ 7850520 w 7850160"/>
                <a:gd name="textAreaTop" fmla="*/ 0 h 2323800"/>
                <a:gd name="textAreaBottom" fmla="*/ 2324160 h 232380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50" name="TextBox 8"/>
          <p:cNvSpPr/>
          <p:nvPr/>
        </p:nvSpPr>
        <p:spPr>
          <a:xfrm>
            <a:off x="10439280" y="8197920"/>
            <a:ext cx="7848360" cy="212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algn="ctr" defTabSz="914400">
              <a:lnSpc>
                <a:spcPts val="3986"/>
              </a:lnSpc>
            </a:pPr>
            <a:r>
              <a:rPr b="1" lang="en-US" sz="3600" spc="-1" strike="noStrike">
                <a:solidFill>
                  <a:srgbClr val="425944"/>
                </a:solidFill>
                <a:latin typeface="Aptos Bold"/>
                <a:ea typeface="Aptos Bold"/>
              </a:rPr>
              <a:t>Profª Drª Ângela Damasceno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3110"/>
              </a:lnSpc>
            </a:pPr>
            <a:r>
              <a:rPr b="1" lang="en-US" sz="2400" spc="-1" strike="noStrike">
                <a:solidFill>
                  <a:srgbClr val="425944"/>
                </a:solidFill>
                <a:latin typeface="Calibri"/>
                <a:ea typeface="Aptos Bold"/>
              </a:rPr>
              <a:t>Socióloga, com mestrado em Engenharia Ambiental Urbana, doutorado em Sociologia e em estágio pós-doc em 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3110"/>
              </a:lnSpc>
            </a:pPr>
            <a:r>
              <a:rPr b="1" lang="en-US" sz="2400" spc="-1" strike="noStrike">
                <a:solidFill>
                  <a:srgbClr val="425944"/>
                </a:solidFill>
                <a:latin typeface="Calibri"/>
                <a:ea typeface="Aptos Bold"/>
              </a:rPr>
              <a:t>Desigualdade Social e Segurança Hídrica/ Prof’Água-UFBA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" name="Group 9"/>
          <p:cNvGrpSpPr/>
          <p:nvPr/>
        </p:nvGrpSpPr>
        <p:grpSpPr>
          <a:xfrm>
            <a:off x="1752480" y="3467160"/>
            <a:ext cx="14858640" cy="3809520"/>
            <a:chOff x="1752480" y="3467160"/>
            <a:chExt cx="14858640" cy="3809520"/>
          </a:xfrm>
        </p:grpSpPr>
        <p:sp>
          <p:nvSpPr>
            <p:cNvPr id="52" name="Freeform 10"/>
            <p:cNvSpPr/>
            <p:nvPr/>
          </p:nvSpPr>
          <p:spPr>
            <a:xfrm>
              <a:off x="3897000" y="4327920"/>
              <a:ext cx="12317040" cy="2948760"/>
            </a:xfrm>
            <a:custGeom>
              <a:avLst/>
              <a:gdLst>
                <a:gd name="textAreaLeft" fmla="*/ 0 w 12317040"/>
                <a:gd name="textAreaRight" fmla="*/ 12317400 w 12317040"/>
                <a:gd name="textAreaTop" fmla="*/ 0 h 2948760"/>
                <a:gd name="textAreaBottom" fmla="*/ 2949120 h 2948760"/>
              </a:gdLst>
              <a:ahLst/>
              <a:rect l="textAreaLeft" t="textAreaTop" r="textAreaRight" b="textAreaBottom"/>
              <a:pathLst>
                <a:path w="19400927" h="4860799">
                  <a:moveTo>
                    <a:pt x="0" y="0"/>
                  </a:moveTo>
                  <a:lnTo>
                    <a:pt x="19400927" y="0"/>
                  </a:lnTo>
                  <a:lnTo>
                    <a:pt x="19400927" y="4860799"/>
                  </a:lnTo>
                  <a:lnTo>
                    <a:pt x="0" y="4860799"/>
                  </a:lnTo>
                  <a:close/>
                </a:path>
              </a:pathLst>
            </a:custGeom>
            <a:blipFill rotWithShape="0">
              <a:blip r:embed="rId1">
                <a:alphaModFix amt="0"/>
              </a:blip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  <p:sp>
          <p:nvSpPr>
            <p:cNvPr id="53" name="TextBox 11"/>
            <p:cNvSpPr/>
            <p:nvPr/>
          </p:nvSpPr>
          <p:spPr>
            <a:xfrm>
              <a:off x="1752480" y="3467160"/>
              <a:ext cx="14858640" cy="293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b">
              <a:noAutofit/>
            </a:bodyPr>
            <a:p>
              <a:pPr algn="ctr" defTabSz="914400">
                <a:lnSpc>
                  <a:spcPts val="2591"/>
                </a:lnSpc>
              </a:pP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  <a:p>
              <a:pPr algn="ctr" defTabSz="914400">
                <a:lnSpc>
                  <a:spcPts val="2591"/>
                </a:lnSpc>
              </a:pP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  <a:p>
              <a:pPr algn="ctr" defTabSz="914400">
                <a:lnSpc>
                  <a:spcPts val="10692"/>
                </a:lnSpc>
              </a:pPr>
              <a:r>
                <a:rPr b="0" lang="pt-BR" sz="5400" spc="-1" strike="noStrike">
                  <a:solidFill>
                    <a:schemeClr val="dk1"/>
                  </a:solidFill>
                  <a:latin typeface="Calibri"/>
                </a:rPr>
                <a:t>INTERPRETANDO OS IMPACTOS SOCIAIS NEGATIVOS DECORRENTES DOS DIVERSOS EMPREENDIMENTOS</a:t>
              </a: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4" name="CaixaDeTexto 14"/>
          <p:cNvSpPr/>
          <p:nvPr/>
        </p:nvSpPr>
        <p:spPr>
          <a:xfrm>
            <a:off x="533520" y="526680"/>
            <a:ext cx="937224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en-US" sz="4000" spc="-1" strike="noStrike">
                <a:solidFill>
                  <a:srgbClr val="425944"/>
                </a:solidFill>
                <a:latin typeface="Calibri"/>
                <a:ea typeface="Aharoni Polished"/>
              </a:rPr>
              <a:t>LICENCIAMENTO AMBIENTAL MUNICIPAL: AVALIAÇÃO DOS IMPACTOS SOCIAIS E       AO PATRIMONIO CULTURAL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2"/>
          <p:cNvGrpSpPr/>
          <p:nvPr/>
        </p:nvGrpSpPr>
        <p:grpSpPr>
          <a:xfrm>
            <a:off x="-16200" y="-16200"/>
            <a:ext cx="12436560" cy="1428840"/>
            <a:chOff x="-16200" y="-16200"/>
            <a:chExt cx="12436560" cy="1428840"/>
          </a:xfrm>
        </p:grpSpPr>
        <p:sp>
          <p:nvSpPr>
            <p:cNvPr id="149" name="Freeform 3"/>
            <p:cNvSpPr/>
            <p:nvPr/>
          </p:nvSpPr>
          <p:spPr>
            <a:xfrm>
              <a:off x="-16200" y="-16200"/>
              <a:ext cx="12436560" cy="1428840"/>
            </a:xfrm>
            <a:custGeom>
              <a:avLst/>
              <a:gdLst>
                <a:gd name="textAreaLeft" fmla="*/ 0 w 12436560"/>
                <a:gd name="textAreaRight" fmla="*/ 12436920 w 12436560"/>
                <a:gd name="textAreaTop" fmla="*/ 0 h 1428840"/>
                <a:gd name="textAreaBottom" fmla="*/ 1429200 h 142884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50" name="TextBox 6"/>
          <p:cNvSpPr/>
          <p:nvPr/>
        </p:nvSpPr>
        <p:spPr>
          <a:xfrm>
            <a:off x="358560" y="-73080"/>
            <a:ext cx="12061800" cy="124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9788"/>
              </a:lnSpc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REFERÊNCIAS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Espaço Reservado para Conteúdo 2"/>
          <p:cNvSpPr/>
          <p:nvPr/>
        </p:nvSpPr>
        <p:spPr>
          <a:xfrm>
            <a:off x="657360" y="1790640"/>
            <a:ext cx="16715880" cy="758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CONSELHO NACIONAL DO MEIO AMBIENTE (Brasil). Resolução CONAMA nº 1, de 23 de janeiro de 1986. Dispõe sobre critérios básicos e diretrizes gerais para o Relatório de Impacto Ambiental - RIMA.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Diário Oficial da União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, Brasília, DF, 17 fev. 1986.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SANTOS, Maria Alice.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Grandes empreendimentos e a reconfiguração do espaço urbano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. São Paulo: Editora Acadêmica, 2017.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VAINER, Carlos B. Conceito de atingido: uma revisão teórica e política. </a:t>
            </a:r>
            <a:r>
              <a:rPr b="0" i="1" lang="pt-BR" sz="3200" spc="-1" strike="noStrike">
                <a:solidFill>
                  <a:schemeClr val="dk1"/>
                </a:solidFill>
                <a:latin typeface="Calibri"/>
              </a:rPr>
              <a:t>In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: ROTHMAN, Franklin Daniel (org.).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Vidas alagadas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: conflitos socioambientais, licenciamento e barragens. Viçosa: UFV, 2008. p. 39-63.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2"/>
          <p:cNvGrpSpPr/>
          <p:nvPr/>
        </p:nvGrpSpPr>
        <p:grpSpPr>
          <a:xfrm>
            <a:off x="-16200" y="-16200"/>
            <a:ext cx="8082360" cy="2111400"/>
            <a:chOff x="-16200" y="-16200"/>
            <a:chExt cx="8082360" cy="2111400"/>
          </a:xfrm>
        </p:grpSpPr>
        <p:sp>
          <p:nvSpPr>
            <p:cNvPr id="153" name="Freeform 3"/>
            <p:cNvSpPr/>
            <p:nvPr/>
          </p:nvSpPr>
          <p:spPr>
            <a:xfrm>
              <a:off x="-16200" y="-16200"/>
              <a:ext cx="8082360" cy="211140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111400"/>
                <a:gd name="textAreaBottom" fmla="*/ 2111760 h 211140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7f6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54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55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f9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56" name="Group 7"/>
          <p:cNvGrpSpPr/>
          <p:nvPr/>
        </p:nvGrpSpPr>
        <p:grpSpPr>
          <a:xfrm>
            <a:off x="307440" y="59760"/>
            <a:ext cx="7758360" cy="9896760"/>
            <a:chOff x="307440" y="59760"/>
            <a:chExt cx="7758360" cy="9896760"/>
          </a:xfrm>
        </p:grpSpPr>
        <p:sp>
          <p:nvSpPr>
            <p:cNvPr id="157" name="Freeform 8"/>
            <p:cNvSpPr/>
            <p:nvPr/>
          </p:nvSpPr>
          <p:spPr>
            <a:xfrm>
              <a:off x="631440" y="8082360"/>
              <a:ext cx="7434360" cy="1874160"/>
            </a:xfrm>
            <a:custGeom>
              <a:avLst/>
              <a:gdLst>
                <a:gd name="textAreaLeft" fmla="*/ 0 w 7434360"/>
                <a:gd name="textAreaRight" fmla="*/ 7434720 w 7434360"/>
                <a:gd name="textAreaTop" fmla="*/ 0 h 1874160"/>
                <a:gd name="textAreaBottom" fmla="*/ 1874520 h 1874160"/>
              </a:gdLst>
              <a:ahLst/>
              <a:rect l="textAreaLeft" t="textAreaTop" r="textAreaRight" b="textAreaBottom"/>
              <a:pathLst>
                <a:path w="10515598" h="2651126">
                  <a:moveTo>
                    <a:pt x="0" y="0"/>
                  </a:moveTo>
                  <a:lnTo>
                    <a:pt x="10515598" y="0"/>
                  </a:lnTo>
                  <a:lnTo>
                    <a:pt x="10515598" y="2651126"/>
                  </a:lnTo>
                  <a:lnTo>
                    <a:pt x="0" y="2651126"/>
                  </a:lnTo>
                  <a:close/>
                </a:path>
              </a:pathLst>
            </a:custGeom>
            <a:blipFill rotWithShape="0">
              <a:blip r:embed="rId1">
                <a:alphaModFix amt="0"/>
              </a:blip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  <p:sp>
          <p:nvSpPr>
            <p:cNvPr id="158" name="TextBox 9"/>
            <p:cNvSpPr/>
            <p:nvPr/>
          </p:nvSpPr>
          <p:spPr>
            <a:xfrm>
              <a:off x="307440" y="59760"/>
              <a:ext cx="7434360" cy="1806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b">
              <a:noAutofit/>
            </a:bodyPr>
            <a:p>
              <a:pPr algn="ctr" defTabSz="914400">
                <a:lnSpc>
                  <a:spcPts val="10692"/>
                </a:lnSpc>
              </a:pPr>
              <a:r>
                <a:rPr b="1" lang="en-US" sz="9900" spc="-1" strike="noStrike">
                  <a:solidFill>
                    <a:schemeClr val="accent3">
                      <a:lumMod val="50000"/>
                    </a:schemeClr>
                  </a:solidFill>
                  <a:latin typeface="Trebuchet MS Bold"/>
                  <a:ea typeface="Trebuchet MS Bold"/>
                </a:rPr>
                <a:t>OBRIGADA !</a:t>
              </a:r>
              <a:endParaRPr b="0" lang="pt-BR" sz="99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59" name="Freeform 10"/>
          <p:cNvSpPr/>
          <p:nvPr/>
        </p:nvSpPr>
        <p:spPr>
          <a:xfrm>
            <a:off x="10341360" y="8255880"/>
            <a:ext cx="763200" cy="763200"/>
          </a:xfrm>
          <a:custGeom>
            <a:avLst/>
            <a:gdLst>
              <a:gd name="textAreaLeft" fmla="*/ 0 w 763200"/>
              <a:gd name="textAreaRight" fmla="*/ 763560 w 763200"/>
              <a:gd name="textAreaTop" fmla="*/ 0 h 763200"/>
              <a:gd name="textAreaBottom" fmla="*/ 763560 h 763200"/>
            </a:gdLst>
            <a:ahLst/>
            <a:rect l="textAreaLeft" t="textAreaTop" r="textAreaRight" b="textAreaBottom"/>
            <a:pathLst>
              <a:path w="763702" h="763702">
                <a:moveTo>
                  <a:pt x="0" y="0"/>
                </a:moveTo>
                <a:lnTo>
                  <a:pt x="763701" y="0"/>
                </a:lnTo>
                <a:lnTo>
                  <a:pt x="763701" y="763701"/>
                </a:lnTo>
                <a:lnTo>
                  <a:pt x="0" y="763701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0" name="Freeform 11"/>
          <p:cNvSpPr/>
          <p:nvPr/>
        </p:nvSpPr>
        <p:spPr>
          <a:xfrm>
            <a:off x="10341360" y="9210240"/>
            <a:ext cx="861120" cy="859320"/>
          </a:xfrm>
          <a:custGeom>
            <a:avLst/>
            <a:gdLst>
              <a:gd name="textAreaLeft" fmla="*/ 0 w 861120"/>
              <a:gd name="textAreaRight" fmla="*/ 861480 w 861120"/>
              <a:gd name="textAreaTop" fmla="*/ 0 h 859320"/>
              <a:gd name="textAreaBottom" fmla="*/ 859680 h 859320"/>
            </a:gdLst>
            <a:ahLst/>
            <a:rect l="textAreaLeft" t="textAreaTop" r="textAreaRight" b="textAreaBottom"/>
            <a:pathLst>
              <a:path w="861356" h="859790">
                <a:moveTo>
                  <a:pt x="0" y="0"/>
                </a:moveTo>
                <a:lnTo>
                  <a:pt x="861356" y="0"/>
                </a:lnTo>
                <a:lnTo>
                  <a:pt x="861356" y="859790"/>
                </a:lnTo>
                <a:lnTo>
                  <a:pt x="0" y="85979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1" name="TextBox 14"/>
          <p:cNvSpPr/>
          <p:nvPr/>
        </p:nvSpPr>
        <p:spPr>
          <a:xfrm>
            <a:off x="11202840" y="8191440"/>
            <a:ext cx="5068440" cy="174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6860"/>
              </a:lnSpc>
            </a:pPr>
            <a:r>
              <a:rPr b="1" lang="en-US" sz="4000" spc="-1" strike="noStrike">
                <a:solidFill>
                  <a:srgbClr val="425944"/>
                </a:solidFill>
                <a:latin typeface="Cormorant Garamond Bold"/>
                <a:ea typeface="Cormorant Garamond Bold"/>
              </a:rPr>
              <a:t>@angela.damasceno_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TextBox 15"/>
          <p:cNvSpPr/>
          <p:nvPr/>
        </p:nvSpPr>
        <p:spPr>
          <a:xfrm>
            <a:off x="11376360" y="9124560"/>
            <a:ext cx="6581520" cy="156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6160"/>
              </a:lnSpc>
            </a:pPr>
            <a:r>
              <a:rPr b="1" lang="en-US" sz="4000" spc="-1" strike="noStrike">
                <a:solidFill>
                  <a:srgbClr val="425944"/>
                </a:solidFill>
                <a:latin typeface="Cormorant Garamond Bold"/>
                <a:ea typeface="Cormorant Garamond Bold"/>
              </a:rPr>
              <a:t>adamasceno.76.ad@gmail.com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CaixaDeTexto 20"/>
          <p:cNvSpPr/>
          <p:nvPr/>
        </p:nvSpPr>
        <p:spPr>
          <a:xfrm>
            <a:off x="990720" y="3192840"/>
            <a:ext cx="16306560" cy="329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Quando grandes empreendimentos forçam o deslocamento de comunidades quilombolas, indígenas, ribeirinhas ou periféricas, destruindo seus territórios tradicionais, estamos assistindo à criação de uma nova </a:t>
            </a:r>
            <a:r>
              <a:rPr b="1" lang="pt-BR" sz="3000" spc="-1" strike="noStrike">
                <a:solidFill>
                  <a:schemeClr val="dk1"/>
                </a:solidFill>
                <a:latin typeface="Calibri"/>
              </a:rPr>
              <a:t>diáspora forçada</a:t>
            </a: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.</a:t>
            </a: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Considerando que essas populações historicamente já sofreram processos migratórios violentos ou de exclusão, como o planejamento urbano e o licenciamento ambiental podem evitar que o progresso econômico continue reeditando essas mesmas lógicas coloniais e racistas de expulsão?</a:t>
            </a: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56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58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59" name="Group 8"/>
          <p:cNvGrpSpPr/>
          <p:nvPr/>
        </p:nvGrpSpPr>
        <p:grpSpPr>
          <a:xfrm>
            <a:off x="13412520" y="5343120"/>
            <a:ext cx="4694040" cy="4673160"/>
            <a:chOff x="13412520" y="5343120"/>
            <a:chExt cx="4694040" cy="4673160"/>
          </a:xfrm>
        </p:grpSpPr>
        <p:sp>
          <p:nvSpPr>
            <p:cNvPr id="60" name="Freeform 9"/>
            <p:cNvSpPr/>
            <p:nvPr/>
          </p:nvSpPr>
          <p:spPr>
            <a:xfrm>
              <a:off x="13412520" y="5343120"/>
              <a:ext cx="4694040" cy="4673160"/>
            </a:xfrm>
            <a:custGeom>
              <a:avLst/>
              <a:gdLst>
                <a:gd name="textAreaLeft" fmla="*/ 0 w 4694040"/>
                <a:gd name="textAreaRight" fmla="*/ 4694400 w 4694040"/>
                <a:gd name="textAreaTop" fmla="*/ 0 h 4673160"/>
                <a:gd name="textAreaBottom" fmla="*/ 4673520 h 4673160"/>
              </a:gdLst>
              <a:ahLst/>
              <a:rect l="textAreaLeft" t="textAreaTop" r="textAreaRight" b="textAreaBottom"/>
              <a:pathLst>
                <a:path w="6259386" h="6231445">
                  <a:moveTo>
                    <a:pt x="3129693" y="31"/>
                  </a:moveTo>
                  <a:cubicBezTo>
                    <a:pt x="2013236" y="-4922"/>
                    <a:pt x="979456" y="587787"/>
                    <a:pt x="419767" y="1553876"/>
                  </a:cubicBezTo>
                  <a:cubicBezTo>
                    <a:pt x="-139922" y="2519965"/>
                    <a:pt x="-139922" y="3711606"/>
                    <a:pt x="419767" y="4677695"/>
                  </a:cubicBezTo>
                  <a:cubicBezTo>
                    <a:pt x="979456" y="5643784"/>
                    <a:pt x="2013236" y="6236493"/>
                    <a:pt x="3129693" y="6231413"/>
                  </a:cubicBezTo>
                  <a:cubicBezTo>
                    <a:pt x="4246150" y="6236366"/>
                    <a:pt x="5279930" y="5643657"/>
                    <a:pt x="5839619" y="4677568"/>
                  </a:cubicBezTo>
                  <a:cubicBezTo>
                    <a:pt x="6399308" y="3711479"/>
                    <a:pt x="6399308" y="2519838"/>
                    <a:pt x="5839619" y="1553749"/>
                  </a:cubicBezTo>
                  <a:cubicBezTo>
                    <a:pt x="5279930" y="587660"/>
                    <a:pt x="4246150" y="-4922"/>
                    <a:pt x="3129693" y="31"/>
                  </a:cubicBezTo>
                  <a:close/>
                </a:path>
              </a:pathLst>
            </a:custGeom>
            <a:solidFill>
              <a:srgbClr val="2b422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61" name="Group 10"/>
          <p:cNvGrpSpPr/>
          <p:nvPr/>
        </p:nvGrpSpPr>
        <p:grpSpPr>
          <a:xfrm>
            <a:off x="13723200" y="5652360"/>
            <a:ext cx="4072680" cy="4054320"/>
            <a:chOff x="13723200" y="5652360"/>
            <a:chExt cx="4072680" cy="4054320"/>
          </a:xfrm>
        </p:grpSpPr>
        <p:sp>
          <p:nvSpPr>
            <p:cNvPr id="62" name="Freeform 11"/>
            <p:cNvSpPr/>
            <p:nvPr/>
          </p:nvSpPr>
          <p:spPr>
            <a:xfrm>
              <a:off x="13723200" y="5652360"/>
              <a:ext cx="4072680" cy="4054320"/>
            </a:xfrm>
            <a:custGeom>
              <a:avLst/>
              <a:gdLst>
                <a:gd name="textAreaLeft" fmla="*/ 0 w 4072680"/>
                <a:gd name="textAreaRight" fmla="*/ 4073040 w 4072680"/>
                <a:gd name="textAreaTop" fmla="*/ 0 h 4054320"/>
                <a:gd name="textAreaBottom" fmla="*/ 4054680 h 4054320"/>
              </a:gdLst>
              <a:ahLst/>
              <a:rect l="textAreaLeft" t="textAreaTop" r="textAreaRight" b="textAreaBottom"/>
              <a:pathLst>
                <a:path w="5430679" h="5406444">
                  <a:moveTo>
                    <a:pt x="2715339" y="27"/>
                  </a:moveTo>
                  <a:cubicBezTo>
                    <a:pt x="1746710" y="-4291"/>
                    <a:pt x="849836" y="509932"/>
                    <a:pt x="364188" y="1348132"/>
                  </a:cubicBezTo>
                  <a:cubicBezTo>
                    <a:pt x="-121460" y="2186332"/>
                    <a:pt x="-121333" y="3220112"/>
                    <a:pt x="364188" y="4058312"/>
                  </a:cubicBezTo>
                  <a:cubicBezTo>
                    <a:pt x="849709" y="4896512"/>
                    <a:pt x="1746710" y="5410735"/>
                    <a:pt x="2715339" y="5406417"/>
                  </a:cubicBezTo>
                  <a:cubicBezTo>
                    <a:pt x="3683968" y="5410735"/>
                    <a:pt x="4580842" y="4896512"/>
                    <a:pt x="5066490" y="4058312"/>
                  </a:cubicBezTo>
                  <a:cubicBezTo>
                    <a:pt x="5552138" y="3220112"/>
                    <a:pt x="5552011" y="2186332"/>
                    <a:pt x="5066490" y="1348132"/>
                  </a:cubicBezTo>
                  <a:cubicBezTo>
                    <a:pt x="4580969" y="509932"/>
                    <a:pt x="3683968" y="-4291"/>
                    <a:pt x="2715339" y="27"/>
                  </a:cubicBez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63" name="TextBox 12"/>
          <p:cNvSpPr/>
          <p:nvPr/>
        </p:nvSpPr>
        <p:spPr>
          <a:xfrm>
            <a:off x="8628480" y="-34200"/>
            <a:ext cx="9125640" cy="285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11231"/>
              </a:lnSpc>
            </a:pPr>
            <a:r>
              <a:rPr b="1" lang="en-US" sz="6600" spc="-1" strike="noStrike">
                <a:solidFill>
                  <a:srgbClr val="425944"/>
                </a:solidFill>
                <a:latin typeface="Aileron Bold"/>
                <a:ea typeface="Aileron Bold"/>
              </a:rPr>
              <a:t>CONTEXTUALIZAÇÃO</a:t>
            </a:r>
            <a:endParaRPr b="0" lang="pt-BR" sz="6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CaixaDeTexto 13"/>
          <p:cNvSpPr/>
          <p:nvPr/>
        </p:nvSpPr>
        <p:spPr>
          <a:xfrm>
            <a:off x="817200" y="2886120"/>
            <a:ext cx="13763520" cy="526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O avanço da infraestrutura e o paradoxo do desenvolvimento.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Conflitos entre o crescimento econômico e o bem-estar comunitário.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A invisibilidade dos impactos sociais em relação aos ambientais.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Comunidades invisibilizadas e a proposital falta de regularização fundiária e reconhecimento dos territórios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CaixaDeTexto 32"/>
          <p:cNvSpPr/>
          <p:nvPr/>
        </p:nvSpPr>
        <p:spPr>
          <a:xfrm>
            <a:off x="533520" y="343080"/>
            <a:ext cx="716256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</a:pPr>
            <a:r>
              <a:rPr b="0" lang="pt-BR" sz="6000" spc="-1" strike="noStrike">
                <a:solidFill>
                  <a:schemeClr val="dk1"/>
                </a:solidFill>
                <a:latin typeface="Calibri"/>
              </a:rPr>
              <a:t>IMPACTOS SOCIAIS PARA QUEM?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2"/>
          <p:cNvGrpSpPr/>
          <p:nvPr/>
        </p:nvGrpSpPr>
        <p:grpSpPr>
          <a:xfrm>
            <a:off x="-16200" y="-16200"/>
            <a:ext cx="8321760" cy="3071880"/>
            <a:chOff x="-16200" y="-16200"/>
            <a:chExt cx="8321760" cy="3071880"/>
          </a:xfrm>
        </p:grpSpPr>
        <p:sp>
          <p:nvSpPr>
            <p:cNvPr id="67" name="Freeform 3"/>
            <p:cNvSpPr/>
            <p:nvPr/>
          </p:nvSpPr>
          <p:spPr>
            <a:xfrm>
              <a:off x="-16200" y="-16200"/>
              <a:ext cx="8321760" cy="3071880"/>
            </a:xfrm>
            <a:custGeom>
              <a:avLst/>
              <a:gdLst>
                <a:gd name="textAreaLeft" fmla="*/ 0 w 8321760"/>
                <a:gd name="textAreaRight" fmla="*/ 8322120 w 8321760"/>
                <a:gd name="textAreaTop" fmla="*/ 0 h 3071880"/>
                <a:gd name="textAreaBottom" fmla="*/ 3072240 h 307188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68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69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70" name="Freeform 6"/>
          <p:cNvSpPr/>
          <p:nvPr/>
        </p:nvSpPr>
        <p:spPr>
          <a:xfrm>
            <a:off x="12268080" y="2525040"/>
            <a:ext cx="6051600" cy="200016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000160"/>
              <a:gd name="textAreaBottom" fmla="*/ 2000520 h 200016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accent3">
                  <a:lumMod val="20000"/>
                  <a:lumOff val="80000"/>
                </a:schemeClr>
              </a:solidFill>
              <a:latin typeface="Calibri"/>
            </a:endParaRPr>
          </a:p>
        </p:txBody>
      </p:sp>
      <p:sp>
        <p:nvSpPr>
          <p:cNvPr id="71" name="TextBox 7"/>
          <p:cNvSpPr/>
          <p:nvPr/>
        </p:nvSpPr>
        <p:spPr>
          <a:xfrm>
            <a:off x="8550720" y="186840"/>
            <a:ext cx="9551520" cy="198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6000" spc="-1" strike="noStrike">
                <a:solidFill>
                  <a:schemeClr val="dk1"/>
                </a:solidFill>
                <a:latin typeface="Calibri"/>
              </a:rPr>
              <a:t>Deslocamento Compulsório 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6000" spc="-1" strike="noStrike">
                <a:solidFill>
                  <a:schemeClr val="dk1"/>
                </a:solidFill>
                <a:latin typeface="Calibri"/>
              </a:rPr>
              <a:t>e Perda de Território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Freeform 8"/>
          <p:cNvSpPr/>
          <p:nvPr/>
        </p:nvSpPr>
        <p:spPr>
          <a:xfrm>
            <a:off x="12268080" y="4422240"/>
            <a:ext cx="6051600" cy="228672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3" name="Freeform 9"/>
          <p:cNvSpPr/>
          <p:nvPr/>
        </p:nvSpPr>
        <p:spPr>
          <a:xfrm>
            <a:off x="12312000" y="6742440"/>
            <a:ext cx="6051600" cy="228672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4" name="TextBox 11"/>
          <p:cNvSpPr/>
          <p:nvPr/>
        </p:nvSpPr>
        <p:spPr>
          <a:xfrm>
            <a:off x="12192120" y="3121200"/>
            <a:ext cx="5848560" cy="109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Perda de terras produtivas e desarticulação comunitária.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TextBox 12"/>
          <p:cNvSpPr/>
          <p:nvPr/>
        </p:nvSpPr>
        <p:spPr>
          <a:xfrm>
            <a:off x="12268080" y="4915080"/>
            <a:ext cx="579096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Erradicação cultural e destruição de laços de solidariedade.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TextBox 13"/>
          <p:cNvSpPr/>
          <p:nvPr/>
        </p:nvSpPr>
        <p:spPr>
          <a:xfrm>
            <a:off x="12649320" y="7201080"/>
            <a:ext cx="545292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96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Fragilidade nos processos de indenização e reassentamento.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CaixaDeTexto 20"/>
          <p:cNvSpPr/>
          <p:nvPr/>
        </p:nvSpPr>
        <p:spPr>
          <a:xfrm>
            <a:off x="228600" y="150480"/>
            <a:ext cx="7619760" cy="252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"O deslocamento forçado desmancha sistemas de subsistência, redes sociais e identidades locais, produzindo empobrecimento severo se não mitigado" (VAINER, 2008, p. 45).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8" name="Imagem 26" descr=""/>
          <p:cNvPicPr/>
          <p:nvPr/>
        </p:nvPicPr>
        <p:blipFill>
          <a:blip r:embed="rId1"/>
          <a:stretch/>
        </p:blipFill>
        <p:spPr>
          <a:xfrm>
            <a:off x="168840" y="6576840"/>
            <a:ext cx="5314320" cy="3486600"/>
          </a:xfrm>
          <a:prstGeom prst="rect">
            <a:avLst/>
          </a:prstGeom>
          <a:ln w="0">
            <a:noFill/>
          </a:ln>
        </p:spPr>
      </p:pic>
      <p:pic>
        <p:nvPicPr>
          <p:cNvPr id="79" name="Imagem 28" descr=""/>
          <p:cNvPicPr/>
          <p:nvPr/>
        </p:nvPicPr>
        <p:blipFill>
          <a:blip r:embed="rId2"/>
          <a:stretch/>
        </p:blipFill>
        <p:spPr>
          <a:xfrm>
            <a:off x="246960" y="2821320"/>
            <a:ext cx="5191560" cy="3552840"/>
          </a:xfrm>
          <a:prstGeom prst="rect">
            <a:avLst/>
          </a:prstGeom>
          <a:ln w="0">
            <a:noFill/>
          </a:ln>
        </p:spPr>
      </p:pic>
      <p:sp>
        <p:nvSpPr>
          <p:cNvPr id="80" name="TextBox 11"/>
          <p:cNvSpPr/>
          <p:nvPr/>
        </p:nvSpPr>
        <p:spPr>
          <a:xfrm>
            <a:off x="5951520" y="3675240"/>
            <a:ext cx="5848560" cy="498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PRINCIPAIS AGENTES CAUSADORES: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MINERADORAS;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AGRONEGÓCIOS;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HIDRÉLETRICAS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PARQUES EOLICOS,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ENTRE OUTRAS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2"/>
          <p:cNvGrpSpPr/>
          <p:nvPr/>
        </p:nvGrpSpPr>
        <p:grpSpPr>
          <a:xfrm>
            <a:off x="-16200" y="-16200"/>
            <a:ext cx="7026480" cy="2605680"/>
            <a:chOff x="-16200" y="-16200"/>
            <a:chExt cx="7026480" cy="2605680"/>
          </a:xfrm>
        </p:grpSpPr>
        <p:sp>
          <p:nvSpPr>
            <p:cNvPr id="82" name="Freeform 3"/>
            <p:cNvSpPr/>
            <p:nvPr/>
          </p:nvSpPr>
          <p:spPr>
            <a:xfrm>
              <a:off x="-16200" y="-16200"/>
              <a:ext cx="7026480" cy="2605680"/>
            </a:xfrm>
            <a:custGeom>
              <a:avLst/>
              <a:gdLst>
                <a:gd name="textAreaLeft" fmla="*/ 0 w 7026480"/>
                <a:gd name="textAreaRight" fmla="*/ 7026840 w 7026480"/>
                <a:gd name="textAreaTop" fmla="*/ 0 h 2605680"/>
                <a:gd name="textAreaBottom" fmla="*/ 2606040 h 260568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83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84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85" name="Freeform 6"/>
          <p:cNvSpPr/>
          <p:nvPr/>
        </p:nvSpPr>
        <p:spPr>
          <a:xfrm>
            <a:off x="12420720" y="2166120"/>
            <a:ext cx="5943240" cy="2519640"/>
          </a:xfrm>
          <a:custGeom>
            <a:avLst/>
            <a:gdLst>
              <a:gd name="textAreaLeft" fmla="*/ 0 w 5943240"/>
              <a:gd name="textAreaRight" fmla="*/ 5943600 w 5943240"/>
              <a:gd name="textAreaTop" fmla="*/ 0 h 2519640"/>
              <a:gd name="textAreaBottom" fmla="*/ 2520000 h 251964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6" name="TextBox 7"/>
          <p:cNvSpPr/>
          <p:nvPr/>
        </p:nvSpPr>
        <p:spPr>
          <a:xfrm>
            <a:off x="7010280" y="186840"/>
            <a:ext cx="11091960" cy="329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  <a:spcBef>
                <a:spcPts val="1800"/>
              </a:spcBef>
              <a:spcAft>
                <a:spcPts val="901"/>
              </a:spcAft>
            </a:pPr>
            <a:r>
              <a:rPr b="1" lang="pt-BR" sz="7200" spc="-1" strike="noStrike">
                <a:solidFill>
                  <a:schemeClr val="dk1"/>
                </a:solidFill>
                <a:latin typeface="Google Sans"/>
              </a:rPr>
              <a:t>Sobrecarga na Infraestrutura Urbana e Serviços</a:t>
            </a:r>
            <a:endParaRPr b="0" lang="pt-BR" sz="7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Freeform 8"/>
          <p:cNvSpPr/>
          <p:nvPr/>
        </p:nvSpPr>
        <p:spPr>
          <a:xfrm>
            <a:off x="12420720" y="4532760"/>
            <a:ext cx="5899320" cy="2286720"/>
          </a:xfrm>
          <a:custGeom>
            <a:avLst/>
            <a:gdLst>
              <a:gd name="textAreaLeft" fmla="*/ 0 w 5899320"/>
              <a:gd name="textAreaRight" fmla="*/ 5899680 w 589932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8" name="Freeform 9"/>
          <p:cNvSpPr/>
          <p:nvPr/>
        </p:nvSpPr>
        <p:spPr>
          <a:xfrm>
            <a:off x="12464640" y="6742440"/>
            <a:ext cx="5899320" cy="2286720"/>
          </a:xfrm>
          <a:custGeom>
            <a:avLst/>
            <a:gdLst>
              <a:gd name="textAreaLeft" fmla="*/ 0 w 5899320"/>
              <a:gd name="textAreaRight" fmla="*/ 5899680 w 589932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9" name="TextBox 11"/>
          <p:cNvSpPr/>
          <p:nvPr/>
        </p:nvSpPr>
        <p:spPr>
          <a:xfrm>
            <a:off x="12561840" y="2685960"/>
            <a:ext cx="5423040" cy="1951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2858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200" spc="-1" strike="noStrike">
                <a:solidFill>
                  <a:schemeClr val="lt1"/>
                </a:solidFill>
                <a:latin typeface="Calibri"/>
              </a:rPr>
              <a:t>Boom demográfico instantâneo com a chegada de trabalhadores (migração sazonal).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TextBox 12"/>
          <p:cNvSpPr/>
          <p:nvPr/>
        </p:nvSpPr>
        <p:spPr>
          <a:xfrm>
            <a:off x="12414240" y="5132520"/>
            <a:ext cx="5379120" cy="146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lvl="1" marL="7430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200" spc="-1" strike="noStrike">
                <a:solidFill>
                  <a:schemeClr val="lt1"/>
                </a:solidFill>
                <a:latin typeface="Calibri"/>
              </a:rPr>
              <a:t>Colapso nos sistemas locais de saúde, saneamento e educação.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TextBox 13"/>
          <p:cNvSpPr/>
          <p:nvPr/>
        </p:nvSpPr>
        <p:spPr>
          <a:xfrm>
            <a:off x="12370320" y="7275240"/>
            <a:ext cx="542304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lvl="1" marL="7430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600" spc="-1" strike="noStrike">
                <a:solidFill>
                  <a:schemeClr val="lt1"/>
                </a:solidFill>
                <a:latin typeface="Calibri"/>
              </a:rPr>
              <a:t>Elevação nos índices de criminalidade e violência urbana.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2" name="Group 14"/>
          <p:cNvGrpSpPr/>
          <p:nvPr/>
        </p:nvGrpSpPr>
        <p:grpSpPr>
          <a:xfrm>
            <a:off x="168840" y="6973920"/>
            <a:ext cx="5698080" cy="3251160"/>
            <a:chOff x="168840" y="6973920"/>
            <a:chExt cx="5698080" cy="3251160"/>
          </a:xfrm>
        </p:grpSpPr>
        <p:sp>
          <p:nvSpPr>
            <p:cNvPr id="93" name="Freeform 15"/>
            <p:cNvSpPr/>
            <p:nvPr/>
          </p:nvSpPr>
          <p:spPr>
            <a:xfrm>
              <a:off x="168840" y="6973920"/>
              <a:ext cx="5698080" cy="3251160"/>
            </a:xfrm>
            <a:custGeom>
              <a:avLst/>
              <a:gdLst>
                <a:gd name="textAreaLeft" fmla="*/ 0 w 5698080"/>
                <a:gd name="textAreaRight" fmla="*/ 5698440 w 5698080"/>
                <a:gd name="textAreaTop" fmla="*/ 0 h 3251160"/>
                <a:gd name="textAreaBottom" fmla="*/ 3251520 h 3251160"/>
              </a:gdLst>
              <a:ahLst/>
              <a:rect l="textAreaLeft" t="textAreaTop" r="textAreaRight" b="textAreaBottom"/>
              <a:pathLst>
                <a:path w="7144639" h="5346065">
                  <a:moveTo>
                    <a:pt x="0" y="0"/>
                  </a:moveTo>
                  <a:lnTo>
                    <a:pt x="7144639" y="0"/>
                  </a:lnTo>
                  <a:lnTo>
                    <a:pt x="7144639" y="5346065"/>
                  </a:lnTo>
                  <a:lnTo>
                    <a:pt x="0" y="5346065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94" name="CaixaDeTexto 17"/>
          <p:cNvSpPr/>
          <p:nvPr/>
        </p:nvSpPr>
        <p:spPr>
          <a:xfrm>
            <a:off x="380880" y="190440"/>
            <a:ext cx="6184440" cy="222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"O afluxo populacional desordenado em cidades de pequeno e médio porte que acolhem grandes obras resulta na rápida deterioração dos serviços públicos essenciais" (SANTOS, 2017, p. 112).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5" name="Imagem 20" descr=""/>
          <p:cNvPicPr/>
          <p:nvPr/>
        </p:nvPicPr>
        <p:blipFill>
          <a:blip r:embed="rId2"/>
          <a:stretch/>
        </p:blipFill>
        <p:spPr>
          <a:xfrm>
            <a:off x="177120" y="3099240"/>
            <a:ext cx="5690160" cy="3483720"/>
          </a:xfrm>
          <a:prstGeom prst="rect">
            <a:avLst/>
          </a:prstGeom>
          <a:ln w="0">
            <a:noFill/>
          </a:ln>
        </p:spPr>
      </p:pic>
      <p:sp>
        <p:nvSpPr>
          <p:cNvPr id="96" name="TextBox 11"/>
          <p:cNvSpPr/>
          <p:nvPr/>
        </p:nvSpPr>
        <p:spPr>
          <a:xfrm>
            <a:off x="6026760" y="2662920"/>
            <a:ext cx="6177600" cy="74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2800" spc="-1" strike="noStrike">
                <a:solidFill>
                  <a:schemeClr val="dk1"/>
                </a:solidFill>
                <a:latin typeface="Calibri"/>
              </a:rPr>
              <a:t>IMPACTOS OBSERVADOS NAS COMUNIDADES: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Poeira e outras emissões atmosféricas causando problemas respiratórios e irritação nos olhos   (mineradoras e cerâmicas); 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Coceiras no corpo e mudança da ictiofauna (agronegócios e hidrelétricas)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Ruídos, aterramentos das nascentes,  impactos na rota das aves (parques eólicos,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Aumento das famílias mononucleadas e de doenças trazidas pelo grande número de operadores, ENTRE OUTRAS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98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99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00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01" name="Freeform 6"/>
          <p:cNvSpPr/>
          <p:nvPr/>
        </p:nvSpPr>
        <p:spPr>
          <a:xfrm>
            <a:off x="12896640" y="186696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2" name="TextBox 7"/>
          <p:cNvSpPr/>
          <p:nvPr/>
        </p:nvSpPr>
        <p:spPr>
          <a:xfrm>
            <a:off x="8251560" y="186840"/>
            <a:ext cx="9850680" cy="301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  <a:spcBef>
                <a:spcPts val="1800"/>
              </a:spcBef>
              <a:spcAft>
                <a:spcPts val="901"/>
              </a:spcAft>
            </a:pPr>
            <a:r>
              <a:rPr b="1" lang="pt-BR" sz="6600" spc="-1" strike="noStrike">
                <a:solidFill>
                  <a:schemeClr val="dk1"/>
                </a:solidFill>
                <a:latin typeface="Google Sans"/>
              </a:rPr>
              <a:t>Impactos Econômicos Locais e Inflação</a:t>
            </a:r>
            <a:endParaRPr b="0" lang="pt-BR" sz="6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Freeform 8"/>
          <p:cNvSpPr/>
          <p:nvPr/>
        </p:nvSpPr>
        <p:spPr>
          <a:xfrm>
            <a:off x="12896640" y="384804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4" name="Freeform 9"/>
          <p:cNvSpPr/>
          <p:nvPr/>
        </p:nvSpPr>
        <p:spPr>
          <a:xfrm>
            <a:off x="12940560" y="780912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5" name="TextBox 11"/>
          <p:cNvSpPr/>
          <p:nvPr/>
        </p:nvSpPr>
        <p:spPr>
          <a:xfrm>
            <a:off x="12573000" y="2481840"/>
            <a:ext cx="566856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Especulação/ desvalorização imobiliária (rachaduras nas casa) e encarecimento do custo de vida.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Box 12"/>
          <p:cNvSpPr/>
          <p:nvPr/>
        </p:nvSpPr>
        <p:spPr>
          <a:xfrm>
            <a:off x="12725280" y="4493160"/>
            <a:ext cx="534708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Ilusão do emprego local  (vagas temporárias e de baixa qualificação).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TextBox 13"/>
          <p:cNvSpPr/>
          <p:nvPr/>
        </p:nvSpPr>
        <p:spPr>
          <a:xfrm>
            <a:off x="12940560" y="8625240"/>
            <a:ext cx="5347080" cy="85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Aumento da desigualdade de renda interna no município afetado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8" name="Group 16"/>
          <p:cNvGrpSpPr/>
          <p:nvPr/>
        </p:nvGrpSpPr>
        <p:grpSpPr>
          <a:xfrm>
            <a:off x="210240" y="6433560"/>
            <a:ext cx="4483800" cy="3576240"/>
            <a:chOff x="210240" y="6433560"/>
            <a:chExt cx="4483800" cy="3576240"/>
          </a:xfrm>
        </p:grpSpPr>
        <p:sp>
          <p:nvSpPr>
            <p:cNvPr id="109" name="Freeform 17"/>
            <p:cNvSpPr/>
            <p:nvPr/>
          </p:nvSpPr>
          <p:spPr>
            <a:xfrm>
              <a:off x="210240" y="6433560"/>
              <a:ext cx="4483800" cy="3576240"/>
            </a:xfrm>
            <a:custGeom>
              <a:avLst/>
              <a:gdLst>
                <a:gd name="textAreaLeft" fmla="*/ 0 w 4483800"/>
                <a:gd name="textAreaRight" fmla="*/ 4484160 w 4483800"/>
                <a:gd name="textAreaTop" fmla="*/ 0 h 3576240"/>
                <a:gd name="textAreaBottom" fmla="*/ 3576600 h 3576240"/>
              </a:gdLst>
              <a:ahLst/>
              <a:rect l="textAreaLeft" t="textAreaTop" r="textAreaRight" b="textAreaBottom"/>
              <a:pathLst>
                <a:path w="7144639" h="5346065">
                  <a:moveTo>
                    <a:pt x="0" y="0"/>
                  </a:moveTo>
                  <a:lnTo>
                    <a:pt x="7144639" y="0"/>
                  </a:lnTo>
                  <a:lnTo>
                    <a:pt x="7144639" y="5346065"/>
                  </a:lnTo>
                  <a:lnTo>
                    <a:pt x="0" y="5346065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pic>
        <p:nvPicPr>
          <p:cNvPr id="110" name="Imagem 21" descr="Destino dos migrantes no Brasil; dados do IBGE. Mapa do Brasil com dados  sobre migração interna entre os estados, com base no Censo 2022 do *IBGE e  relatório de 2025*. Ela mostra"/>
          <p:cNvPicPr/>
          <p:nvPr/>
        </p:nvPicPr>
        <p:blipFill>
          <a:blip r:embed="rId2"/>
          <a:stretch/>
        </p:blipFill>
        <p:spPr>
          <a:xfrm>
            <a:off x="4984560" y="2469600"/>
            <a:ext cx="7710480" cy="7472520"/>
          </a:xfrm>
          <a:prstGeom prst="rect">
            <a:avLst/>
          </a:prstGeom>
          <a:ln w="0">
            <a:noFill/>
          </a:ln>
        </p:spPr>
      </p:pic>
      <p:pic>
        <p:nvPicPr>
          <p:cNvPr id="111" name="Imagem 23" descr=""/>
          <p:cNvPicPr/>
          <p:nvPr/>
        </p:nvPicPr>
        <p:blipFill>
          <a:blip r:embed="rId3"/>
          <a:stretch/>
        </p:blipFill>
        <p:spPr>
          <a:xfrm>
            <a:off x="242280" y="3238560"/>
            <a:ext cx="4496760" cy="2976480"/>
          </a:xfrm>
          <a:prstGeom prst="rect">
            <a:avLst/>
          </a:prstGeom>
          <a:ln w="0">
            <a:noFill/>
          </a:ln>
        </p:spPr>
      </p:pic>
      <p:sp>
        <p:nvSpPr>
          <p:cNvPr id="112" name="CaixaDeTexto 25"/>
          <p:cNvSpPr/>
          <p:nvPr/>
        </p:nvSpPr>
        <p:spPr>
          <a:xfrm>
            <a:off x="318240" y="114480"/>
            <a:ext cx="745380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"A expropriação do produtor rural, do camponês, da sua terra é a base de todo o processo." 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(MARX, Karl, </a:t>
            </a:r>
            <a:r>
              <a:rPr b="0" i="1" lang="pt-BR" sz="3600" spc="-1" strike="noStrike">
                <a:solidFill>
                  <a:schemeClr val="dk1"/>
                </a:solidFill>
                <a:latin typeface="Calibri"/>
              </a:rPr>
              <a:t>O Capital - Livro I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, 1867)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Freeform 8"/>
          <p:cNvSpPr/>
          <p:nvPr/>
        </p:nvSpPr>
        <p:spPr>
          <a:xfrm>
            <a:off x="12896640" y="582804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4" name="TextBox 12"/>
          <p:cNvSpPr/>
          <p:nvPr/>
        </p:nvSpPr>
        <p:spPr>
          <a:xfrm>
            <a:off x="12725280" y="6473160"/>
            <a:ext cx="534708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Ilusão do emprego local  (vagas temporárias e de baixa qualificação).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2"/>
          <p:cNvGrpSpPr/>
          <p:nvPr/>
        </p:nvGrpSpPr>
        <p:grpSpPr>
          <a:xfrm>
            <a:off x="-16200" y="-16200"/>
            <a:ext cx="9283320" cy="1676160"/>
            <a:chOff x="-16200" y="-16200"/>
            <a:chExt cx="9283320" cy="1676160"/>
          </a:xfrm>
        </p:grpSpPr>
        <p:sp>
          <p:nvSpPr>
            <p:cNvPr id="116" name="Freeform 3"/>
            <p:cNvSpPr/>
            <p:nvPr/>
          </p:nvSpPr>
          <p:spPr>
            <a:xfrm>
              <a:off x="-16200" y="-16200"/>
              <a:ext cx="9283320" cy="1676160"/>
            </a:xfrm>
            <a:custGeom>
              <a:avLst/>
              <a:gdLst>
                <a:gd name="textAreaLeft" fmla="*/ 0 w 9283320"/>
                <a:gd name="textAreaRight" fmla="*/ 9283680 w 9283320"/>
                <a:gd name="textAreaTop" fmla="*/ 0 h 1676160"/>
                <a:gd name="textAreaBottom" fmla="*/ 1676520 h 167616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17" name="Group 4"/>
          <p:cNvGrpSpPr/>
          <p:nvPr/>
        </p:nvGrpSpPr>
        <p:grpSpPr>
          <a:xfrm>
            <a:off x="8534520" y="7658280"/>
            <a:ext cx="9755280" cy="2644920"/>
            <a:chOff x="8534520" y="7658280"/>
            <a:chExt cx="9755280" cy="2644920"/>
          </a:xfrm>
        </p:grpSpPr>
        <p:sp>
          <p:nvSpPr>
            <p:cNvPr id="118" name="Freeform 5"/>
            <p:cNvSpPr/>
            <p:nvPr/>
          </p:nvSpPr>
          <p:spPr>
            <a:xfrm rot="10800000">
              <a:off x="8534520" y="7658280"/>
              <a:ext cx="9755280" cy="2644920"/>
            </a:xfrm>
            <a:custGeom>
              <a:avLst/>
              <a:gdLst>
                <a:gd name="textAreaLeft" fmla="*/ 0 w 9755280"/>
                <a:gd name="textAreaRight" fmla="*/ 9755640 w 975528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4739" h="1393431">
                  <a:moveTo>
                    <a:pt x="0" y="0"/>
                  </a:moveTo>
                  <a:lnTo>
                    <a:pt x="10774739" y="0"/>
                  </a:lnTo>
                  <a:lnTo>
                    <a:pt x="10774739" y="1393431"/>
                  </a:lnTo>
                  <a:lnTo>
                    <a:pt x="0" y="1393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19" name="TextBox 6"/>
          <p:cNvSpPr/>
          <p:nvPr/>
        </p:nvSpPr>
        <p:spPr>
          <a:xfrm>
            <a:off x="477720" y="38520"/>
            <a:ext cx="92833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pt-BR" sz="4800" spc="-1" strike="noStrike">
                <a:solidFill>
                  <a:schemeClr val="dk1"/>
                </a:solidFill>
                <a:latin typeface="Calibri"/>
              </a:rPr>
              <a:t>O Estudo de Impacto Ambiental e Social (EIA/RIMA)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TextBox 7"/>
          <p:cNvSpPr/>
          <p:nvPr/>
        </p:nvSpPr>
        <p:spPr>
          <a:xfrm>
            <a:off x="850680" y="3155040"/>
            <a:ext cx="17200440" cy="384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Previsão legal: Resolução CONAMA nº 01/1986 (marco legal da avaliação de impactos ambientais no Brasil para aprovação de obras potencialmente poluidoras.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A assimetria técnica: Estudos frequentemente focados no meio físico/biótico.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Fragilidades na participação pública durante as Audiências Públicas.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CaixaDeTexto 10"/>
          <p:cNvSpPr/>
          <p:nvPr/>
        </p:nvSpPr>
        <p:spPr>
          <a:xfrm>
            <a:off x="8915400" y="7940160"/>
            <a:ext cx="915552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O componente social do licenciamento no Brasil ainda é tratado como secundário, servindo mais como formalidade do que como ferramenta real de escuta.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2"/>
          <p:cNvGrpSpPr/>
          <p:nvPr/>
        </p:nvGrpSpPr>
        <p:grpSpPr>
          <a:xfrm>
            <a:off x="-16200" y="-16200"/>
            <a:ext cx="10074240" cy="1991880"/>
            <a:chOff x="-16200" y="-16200"/>
            <a:chExt cx="10074240" cy="1991880"/>
          </a:xfrm>
        </p:grpSpPr>
        <p:sp>
          <p:nvSpPr>
            <p:cNvPr id="123" name="Freeform 3"/>
            <p:cNvSpPr/>
            <p:nvPr/>
          </p:nvSpPr>
          <p:spPr>
            <a:xfrm>
              <a:off x="-16200" y="-16200"/>
              <a:ext cx="10074240" cy="1991880"/>
            </a:xfrm>
            <a:custGeom>
              <a:avLst/>
              <a:gdLst>
                <a:gd name="textAreaLeft" fmla="*/ 0 w 10074240"/>
                <a:gd name="textAreaRight" fmla="*/ 10074600 w 10074240"/>
                <a:gd name="textAreaTop" fmla="*/ 0 h 1991880"/>
                <a:gd name="textAreaBottom" fmla="*/ 1992240 h 199188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24" name="TextBox 6"/>
          <p:cNvSpPr/>
          <p:nvPr/>
        </p:nvSpPr>
        <p:spPr>
          <a:xfrm>
            <a:off x="477720" y="38520"/>
            <a:ext cx="92833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pt-BR" sz="4800" spc="-1" strike="noStrike">
                <a:solidFill>
                  <a:schemeClr val="dk1"/>
                </a:solidFill>
                <a:latin typeface="Calibri"/>
              </a:rPr>
              <a:t>ASPECTOS SOCIAIS QUE DEVEM SER OBSERVADOS NO (EIA/RIMA)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TextBox 7"/>
          <p:cNvSpPr/>
          <p:nvPr/>
        </p:nvSpPr>
        <p:spPr>
          <a:xfrm>
            <a:off x="1143000" y="2247840"/>
            <a:ext cx="16077960" cy="719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Territoriais e Habitacionais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Risco de remoção compulsória e insegurança na posse da terra. Reassentamentos inadequados frequentemente geram conflitos e perda de vínculos com o local de origem.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Econômicos e Sociais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Alteração nas práticas de subsistência, como na agricultura familiar e na pecuária, afetando a sucessão no campo e ameaçando o acesso a políticas públicas. Pode ocorrer um aumento no custo de vida local e pressão sobre os serviços públicos de saúde e educação.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Ambientais e de Saúde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Degradação de recursos naturais, poluição do ar e da água, além de danos à fauna local. Na saúde, há relatos de estresse, insônia, doenças respiratórias e problemas decorrentes da alteração brusca do ambiente.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127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28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29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30" name="TextBox 6"/>
          <p:cNvSpPr/>
          <p:nvPr/>
        </p:nvSpPr>
        <p:spPr>
          <a:xfrm>
            <a:off x="457200" y="622080"/>
            <a:ext cx="6588360" cy="6397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504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ptos Bold"/>
                <a:ea typeface="Aptos Bold"/>
              </a:rPr>
              <a:t>CONSIDERAÇÕES FINAIS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1" name="Group 7"/>
          <p:cNvGrpSpPr/>
          <p:nvPr/>
        </p:nvGrpSpPr>
        <p:grpSpPr>
          <a:xfrm>
            <a:off x="65160" y="6087960"/>
            <a:ext cx="4827960" cy="4013280"/>
            <a:chOff x="65160" y="6087960"/>
            <a:chExt cx="4827960" cy="4013280"/>
          </a:xfrm>
        </p:grpSpPr>
        <p:sp>
          <p:nvSpPr>
            <p:cNvPr id="132" name="Freeform 8"/>
            <p:cNvSpPr/>
            <p:nvPr/>
          </p:nvSpPr>
          <p:spPr>
            <a:xfrm>
              <a:off x="65160" y="6087960"/>
              <a:ext cx="4827960" cy="4013280"/>
            </a:xfrm>
            <a:custGeom>
              <a:avLst/>
              <a:gdLst>
                <a:gd name="textAreaLeft" fmla="*/ 0 w 4827960"/>
                <a:gd name="textAreaRight" fmla="*/ 4828320 w 4827960"/>
                <a:gd name="textAreaTop" fmla="*/ 0 h 4013280"/>
                <a:gd name="textAreaBottom" fmla="*/ 4013640 h 4013280"/>
              </a:gdLst>
              <a:ahLst/>
              <a:rect l="textAreaLeft" t="textAreaTop" r="textAreaRight" b="textAreaBottom"/>
              <a:pathLst>
                <a:path w="6437630" h="5351526">
                  <a:moveTo>
                    <a:pt x="0" y="0"/>
                  </a:moveTo>
                  <a:lnTo>
                    <a:pt x="6437630" y="0"/>
                  </a:lnTo>
                  <a:lnTo>
                    <a:pt x="6437630" y="5351526"/>
                  </a:lnTo>
                  <a:lnTo>
                    <a:pt x="0" y="53515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33" name="Freeform 9"/>
          <p:cNvSpPr/>
          <p:nvPr/>
        </p:nvSpPr>
        <p:spPr>
          <a:xfrm>
            <a:off x="640080" y="1849320"/>
            <a:ext cx="16994520" cy="3182760"/>
          </a:xfrm>
          <a:custGeom>
            <a:avLst/>
            <a:gdLst>
              <a:gd name="textAreaLeft" fmla="*/ 0 w 16994520"/>
              <a:gd name="textAreaRight" fmla="*/ 16994880 w 16994520"/>
              <a:gd name="textAreaTop" fmla="*/ 0 h 3182760"/>
              <a:gd name="textAreaBottom" fmla="*/ 3183120 h 3182760"/>
            </a:gdLst>
            <a:ahLst/>
            <a:rect l="textAreaLeft" t="textAreaTop" r="textAreaRight" b="textAreaBottom"/>
            <a:pathLst>
              <a:path w="16994848" h="3183150">
                <a:moveTo>
                  <a:pt x="0" y="0"/>
                </a:moveTo>
                <a:lnTo>
                  <a:pt x="16994848" y="0"/>
                </a:lnTo>
                <a:lnTo>
                  <a:pt x="16994848" y="3183150"/>
                </a:lnTo>
                <a:lnTo>
                  <a:pt x="0" y="31831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4" name="TextBox 10"/>
          <p:cNvSpPr/>
          <p:nvPr/>
        </p:nvSpPr>
        <p:spPr>
          <a:xfrm>
            <a:off x="1303560" y="2095560"/>
            <a:ext cx="16018920" cy="24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O desenvolvimento não pode se sobrepor aos Direitos Humanos.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Necessidade de governança integrada e monitoramento de longo prazo.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Repensar o cálculo custo-benefício social dos projetos de infraestrutura.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Freeform 11"/>
          <p:cNvSpPr/>
          <p:nvPr/>
        </p:nvSpPr>
        <p:spPr>
          <a:xfrm>
            <a:off x="5122800" y="5213160"/>
            <a:ext cx="11385000" cy="4608000"/>
          </a:xfrm>
          <a:custGeom>
            <a:avLst/>
            <a:gdLst>
              <a:gd name="textAreaLeft" fmla="*/ 0 w 11385000"/>
              <a:gd name="textAreaRight" fmla="*/ 11385360 w 11385000"/>
              <a:gd name="textAreaTop" fmla="*/ 0 h 4608000"/>
              <a:gd name="textAreaBottom" fmla="*/ 4608360 h 4608000"/>
            </a:gdLst>
            <a:ahLst/>
            <a:rect l="textAreaLeft" t="textAreaTop" r="textAreaRight" b="textAreaBottom"/>
            <a:pathLst>
              <a:path w="11042418" h="4679318">
                <a:moveTo>
                  <a:pt x="0" y="0"/>
                </a:moveTo>
                <a:lnTo>
                  <a:pt x="11042419" y="0"/>
                </a:lnTo>
                <a:lnTo>
                  <a:pt x="11042419" y="4679318"/>
                </a:lnTo>
                <a:lnTo>
                  <a:pt x="0" y="4679318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6" name="TextBox 12"/>
          <p:cNvSpPr/>
          <p:nvPr/>
        </p:nvSpPr>
        <p:spPr>
          <a:xfrm>
            <a:off x="5430960" y="5749200"/>
            <a:ext cx="10963440" cy="362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4079"/>
              </a:lnSpc>
            </a:pPr>
            <a:r>
              <a:rPr b="1" lang="en-US" sz="3400" spc="-1" strike="noStrike">
                <a:solidFill>
                  <a:schemeClr val="lt1"/>
                </a:solidFill>
                <a:latin typeface="Arimo Bold"/>
                <a:ea typeface="Arimo Bold"/>
              </a:rPr>
              <a:t>ATENÇÃO:</a:t>
            </a:r>
            <a:endParaRPr b="0" lang="pt-BR" sz="34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Planos ambientais (Planos de bacia, de saneamento, de saúde, planos diretores) precisam estar integrados e somar recursos.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Práticas de ESG (</a:t>
            </a:r>
            <a:r>
              <a:rPr b="0" i="1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Environmental, Social, and Governance</a:t>
            </a: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) no setor privado podem camuflar o “ambientalismo liberal”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Necessidade de Participação popular ativa desde a fase de viabilidade (Consulta Prévia).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2"/>
          <p:cNvGrpSpPr/>
          <p:nvPr/>
        </p:nvGrpSpPr>
        <p:grpSpPr>
          <a:xfrm>
            <a:off x="-16200" y="-16200"/>
            <a:ext cx="7864560" cy="3101040"/>
            <a:chOff x="-16200" y="-16200"/>
            <a:chExt cx="7864560" cy="3101040"/>
          </a:xfrm>
        </p:grpSpPr>
        <p:sp>
          <p:nvSpPr>
            <p:cNvPr id="138" name="Freeform 3"/>
            <p:cNvSpPr/>
            <p:nvPr/>
          </p:nvSpPr>
          <p:spPr>
            <a:xfrm>
              <a:off x="-16200" y="-16200"/>
              <a:ext cx="7864560" cy="3101040"/>
            </a:xfrm>
            <a:custGeom>
              <a:avLst/>
              <a:gdLst>
                <a:gd name="textAreaLeft" fmla="*/ 0 w 7864560"/>
                <a:gd name="textAreaRight" fmla="*/ 7864920 w 7864560"/>
                <a:gd name="textAreaTop" fmla="*/ 0 h 3101040"/>
                <a:gd name="textAreaBottom" fmla="*/ 3101400 h 310104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7f6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39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40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f9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41" name="TextBox 13"/>
          <p:cNvSpPr/>
          <p:nvPr/>
        </p:nvSpPr>
        <p:spPr>
          <a:xfrm>
            <a:off x="152280" y="647640"/>
            <a:ext cx="76957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4800" spc="-1" strike="noStrike">
                <a:solidFill>
                  <a:srgbClr val="425944"/>
                </a:solidFill>
                <a:latin typeface="Aileron Bold"/>
                <a:ea typeface="Aileron Bold"/>
              </a:rPr>
              <a:t>PARA 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en-US" sz="4800" spc="-1" strike="noStrike">
                <a:solidFill>
                  <a:srgbClr val="425944"/>
                </a:solidFill>
                <a:latin typeface="Aileron Bold"/>
                <a:ea typeface="Aileron Bold"/>
              </a:rPr>
              <a:t>APROFUNDAMENTOS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CaixaDeTexto 16"/>
          <p:cNvSpPr/>
          <p:nvPr/>
        </p:nvSpPr>
        <p:spPr>
          <a:xfrm>
            <a:off x="538560" y="9485640"/>
            <a:ext cx="62647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https://www.youtube.com/watch?v=jdxsV2W1094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" name="Imagem 18" descr=""/>
          <p:cNvPicPr/>
          <p:nvPr/>
        </p:nvPicPr>
        <p:blipFill>
          <a:blip r:embed="rId1"/>
          <a:stretch/>
        </p:blipFill>
        <p:spPr>
          <a:xfrm>
            <a:off x="132480" y="5181480"/>
            <a:ext cx="6670800" cy="4261680"/>
          </a:xfrm>
          <a:prstGeom prst="rect">
            <a:avLst/>
          </a:prstGeom>
          <a:ln w="0">
            <a:noFill/>
          </a:ln>
        </p:spPr>
      </p:pic>
      <p:sp>
        <p:nvSpPr>
          <p:cNvPr id="144" name="CaixaDeTexto 20"/>
          <p:cNvSpPr/>
          <p:nvPr/>
        </p:nvSpPr>
        <p:spPr>
          <a:xfrm>
            <a:off x="8143560" y="132480"/>
            <a:ext cx="9981720" cy="3015720"/>
          </a:xfrm>
          <a:prstGeom prst="rect">
            <a:avLst/>
          </a:prstGeom>
          <a:noFill/>
          <a:ln w="0">
            <a:solidFill>
              <a:srgbClr val="f79646">
                <a:lumMod val="50000"/>
              </a:srgbClr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Quando grandes empreendimentos forçam o deslocamento de comunidades quilombolas, indígenas, ribeirinhas ou periféricas, destruindo seus territórios tradicionais, estamos assistindo à criação de uma nova </a:t>
            </a:r>
            <a:r>
              <a:rPr b="1" lang="pt-BR" sz="2400" spc="-1" strike="noStrike">
                <a:solidFill>
                  <a:schemeClr val="dk1"/>
                </a:solidFill>
                <a:latin typeface="Calibri"/>
              </a:rPr>
              <a:t>diáspora forçada</a:t>
            </a: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.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Considerando que essas populações historicamente já sofreram processos migratórios violentos ou de exclusão, como o planejamento urbano e o licenciamento ambiental podem evitar que o progresso econômico continue reeditando essas mesmas lógicas coloniais e racistas de expulsão?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5" name="Imagem 22" descr=""/>
          <p:cNvPicPr/>
          <p:nvPr/>
        </p:nvPicPr>
        <p:blipFill>
          <a:blip r:embed="rId2"/>
          <a:stretch/>
        </p:blipFill>
        <p:spPr>
          <a:xfrm>
            <a:off x="11458080" y="4827240"/>
            <a:ext cx="6677280" cy="4658040"/>
          </a:xfrm>
          <a:prstGeom prst="rect">
            <a:avLst/>
          </a:prstGeom>
          <a:ln w="0">
            <a:noFill/>
          </a:ln>
        </p:spPr>
      </p:pic>
      <p:sp>
        <p:nvSpPr>
          <p:cNvPr id="146" name="CaixaDeTexto 11"/>
          <p:cNvSpPr/>
          <p:nvPr/>
        </p:nvSpPr>
        <p:spPr>
          <a:xfrm>
            <a:off x="11500920" y="9560160"/>
            <a:ext cx="66772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https://www.youtube.com/watch?v=091GM9g2jGk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7" name="Imagem 17" descr=""/>
          <p:cNvPicPr/>
          <p:nvPr/>
        </p:nvPicPr>
        <p:blipFill>
          <a:blip r:embed="rId3"/>
          <a:stretch/>
        </p:blipFill>
        <p:spPr>
          <a:xfrm>
            <a:off x="7008480" y="4150800"/>
            <a:ext cx="4266720" cy="600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4209</TotalTime>
  <Application>LibreOffice/7.6.4.1$Windows_X86_64 LibreOffice_project/e19e193f88cd6c0525a17fb7a176ed8e6a3e2aa1</Application>
  <AppVersion>15.0000</AppVersion>
  <Words>1024</Words>
  <Paragraphs>91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:creator>Angela Damasceno</dc:creator>
  <dc:description/>
  <dc:identifier>DAHG9Cpt2jE</dc:identifier>
  <dc:language>pt-BR</dc:language>
  <cp:lastModifiedBy>Ângela Damasceno</cp:lastModifiedBy>
  <dcterms:modified xsi:type="dcterms:W3CDTF">2026-07-23T11:18:58Z</dcterms:modified>
  <cp:revision>10</cp:revision>
  <dc:subject/>
  <dc:title>Racismo ambiental_ABES_2026.pptx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Personalizar</vt:lpwstr>
  </property>
  <property fmtid="{D5CDD505-2E9C-101B-9397-08002B2CF9AE}" pid="4" name="Slides">
    <vt:i4>11</vt:i4>
  </property>
</Properties>
</file>