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6.xml" ContentType="application/vnd.openxmlformats-officedocument.presentationml.slideMaster+xml"/>
  <Override PartName="/ppt/slideMasters/slideMaster10.xml" ContentType="application/vnd.openxmlformats-officedocument.presentationml.slideMaster+xml"/>
  <Override PartName="/ppt/slideMasters/_rels/slideMaster1.xml.rels" ContentType="application/vnd.openxmlformats-package.relationships+xml"/>
  <Override PartName="/ppt/slideMasters/_rels/slideMaster6.xml.rels" ContentType="application/vnd.openxmlformats-package.relationships+xml"/>
  <Override PartName="/ppt/slideMasters/_rels/slideMaster10.xml.rels" ContentType="application/vnd.openxmlformats-package.relationshi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0.xml" ContentType="application/vnd.openxmlformats-officedocument.presentationml.slideLayout+xml"/>
  <Override PartName="/ppt/slideLayouts/slideLayout3.xml" ContentType="application/vnd.openxmlformats-officedocument.presentationml.slideLayout+xml"/>
  <Override PartName="/ppt/slideLayouts/slideLayout31.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32.xml" ContentType="application/vnd.openxmlformats-officedocument.presentationml.slideLayout+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Layouts/slideLayout11.xml" ContentType="application/vnd.openxmlformats-officedocument.presentationml.slideLayout+xml"/>
  <Override PartName="/ppt/slideLayouts/slideLayout33.xml" ContentType="application/vnd.openxmlformats-officedocument.presentationml.slideLayout+xml"/>
  <Override PartName="/ppt/slideLayouts/slideLayout7.xml" ContentType="application/vnd.openxmlformats-officedocument.presentationml.slideLayout+xml"/>
  <Override PartName="/ppt/slideLayouts/slideLayout12.xml" ContentType="application/vnd.openxmlformats-officedocument.presentationml.slideLayout+xml"/>
  <Override PartName="/ppt/slideLayouts/slideLayout34.xml" ContentType="application/vnd.openxmlformats-officedocument.presentationml.slideLayout+xml"/>
  <Override PartName="/ppt/slideLayouts/slideLayout8.xml" ContentType="application/vnd.openxmlformats-officedocument.presentationml.slideLayout+xml"/>
  <Override PartName="/ppt/slideLayouts/slideLayout13.xml" ContentType="application/vnd.openxmlformats-officedocument.presentationml.slideLayout+xml"/>
  <Override PartName="/ppt/slideLayouts/slideLayout35.xml" ContentType="application/vnd.openxmlformats-officedocument.presentationml.slideLayout+xml"/>
  <Override PartName="/ppt/slideLayouts/slideLayout9.xml" ContentType="application/vnd.openxmlformats-officedocument.presentationml.slideLayout+xml"/>
  <Override PartName="/ppt/slideLayouts/slideLayout14.xml" ContentType="application/vnd.openxmlformats-officedocument.presentationml.slideLayout+xml"/>
  <Override PartName="/ppt/slideLayouts/slideLayout36.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_rels/slideLayout1.xml.rels" ContentType="application/vnd.openxmlformats-package.relationships+xml"/>
  <Override PartName="/ppt/slideLayouts/_rels/slideLayout2.xml.rels" ContentType="application/vnd.openxmlformats-package.relationships+xml"/>
  <Override PartName="/ppt/slideLayouts/_rels/slideLayout30.xml.rels" ContentType="application/vnd.openxmlformats-package.relationships+xml"/>
  <Override PartName="/ppt/slideLayouts/_rels/slideLayout3.xml.rels" ContentType="application/vnd.openxmlformats-package.relationships+xml"/>
  <Override PartName="/ppt/slideLayouts/_rels/slideLayout31.xml.rels" ContentType="application/vnd.openxmlformats-package.relationships+xml"/>
  <Override PartName="/ppt/slideLayouts/_rels/slideLayout4.xml.rels" ContentType="application/vnd.openxmlformats-package.relationships+xml"/>
  <Override PartName="/ppt/slideLayouts/_rels/slideLayout10.xml.rels" ContentType="application/vnd.openxmlformats-package.relationships+xml"/>
  <Override PartName="/ppt/slideLayouts/_rels/slideLayout5.xml.rels" ContentType="application/vnd.openxmlformats-package.relationships+xml"/>
  <Override PartName="/ppt/slideLayouts/_rels/slideLayout32.xml.rels" ContentType="application/vnd.openxmlformats-package.relationships+xml"/>
  <Override PartName="/ppt/slideLayouts/_rels/slideLayout33.xml.rels" ContentType="application/vnd.openxmlformats-package.relationships+xml"/>
  <Override PartName="/ppt/slideLayouts/_rels/slideLayout11.xml.rels" ContentType="application/vnd.openxmlformats-package.relationships+xml"/>
  <Override PartName="/ppt/slideLayouts/_rels/slideLayout6.xml.rels" ContentType="application/vnd.openxmlformats-package.relationships+xml"/>
  <Override PartName="/ppt/slideLayouts/_rels/slideLayout34.xml.rels" ContentType="application/vnd.openxmlformats-package.relationships+xml"/>
  <Override PartName="/ppt/slideLayouts/_rels/slideLayout12.xml.rels" ContentType="application/vnd.openxmlformats-package.relationships+xml"/>
  <Override PartName="/ppt/slideLayouts/_rels/slideLayout7.xml.rels" ContentType="application/vnd.openxmlformats-package.relationships+xml"/>
  <Override PartName="/ppt/slideLayouts/_rels/slideLayout35.xml.rels" ContentType="application/vnd.openxmlformats-package.relationships+xml"/>
  <Override PartName="/ppt/slideLayouts/_rels/slideLayout13.xml.rels" ContentType="application/vnd.openxmlformats-package.relationships+xml"/>
  <Override PartName="/ppt/slideLayouts/_rels/slideLayout8.xml.rels" ContentType="application/vnd.openxmlformats-package.relationships+xml"/>
  <Override PartName="/ppt/slideLayouts/_rels/slideLayout36.xml.rels" ContentType="application/vnd.openxmlformats-package.relationships+xml"/>
  <Override PartName="/ppt/slideLayouts/_rels/slideLayout14.xml.rels" ContentType="application/vnd.openxmlformats-package.relationships+xml"/>
  <Override PartName="/ppt/slideLayouts/_rels/slideLayout9.xml.rels" ContentType="application/vnd.openxmlformats-package.relationships+xml"/>
  <Override PartName="/ppt/slideLayouts/_rels/slideLayout15.xml.rels" ContentType="application/vnd.openxmlformats-package.relationships+xml"/>
  <Override PartName="/ppt/slideLayouts/_rels/slideLayout16.xml.rels" ContentType="application/vnd.openxmlformats-package.relationships+xml"/>
  <Override PartName="/ppt/slideLayouts/_rels/slideLayout17.xml.rels" ContentType="application/vnd.openxmlformats-package.relationships+xml"/>
  <Override PartName="/ppt/slideLayouts/_rels/slideLayout18.xml.rels" ContentType="application/vnd.openxmlformats-package.relationships+xml"/>
  <Override PartName="/ppt/slideLayouts/_rels/slideLayout19.xml.rels" ContentType="application/vnd.openxmlformats-package.relationships+xml"/>
  <Override PartName="/ppt/slideLayouts/_rels/slideLayout20.xml.rels" ContentType="application/vnd.openxmlformats-package.relationships+xml"/>
  <Override PartName="/ppt/slideLayouts/_rels/slideLayout21.xml.rels" ContentType="application/vnd.openxmlformats-package.relationships+xml"/>
  <Override PartName="/ppt/slideLayouts/_rels/slideLayout22.xml.rels" ContentType="application/vnd.openxmlformats-package.relationships+xml"/>
  <Override PartName="/ppt/slideLayouts/_rels/slideLayout23.xml.rels" ContentType="application/vnd.openxmlformats-package.relationships+xml"/>
  <Override PartName="/ppt/slideLayouts/_rels/slideLayout24.xml.rels" ContentType="application/vnd.openxmlformats-package.relationships+xml"/>
  <Override PartName="/ppt/slideLayouts/_rels/slideLayout25.xml.rels" ContentType="application/vnd.openxmlformats-package.relationships+xml"/>
  <Override PartName="/ppt/slideLayouts/_rels/slideLayout26.xml.rels" ContentType="application/vnd.openxmlformats-package.relationships+xml"/>
  <Override PartName="/ppt/slideLayouts/_rels/slideLayout27.xml.rels" ContentType="application/vnd.openxmlformats-package.relationships+xml"/>
  <Override PartName="/ppt/slideLayouts/_rels/slideLayout28.xml.rels" ContentType="application/vnd.openxmlformats-package.relationships+xml"/>
  <Override PartName="/ppt/slideLayouts/_rels/slideLayout29.xml.rels" ContentType="application/vnd.openxmlformats-package.relationships+xml"/>
  <Override PartName="/ppt/presProps.xml" ContentType="application/vnd.openxmlformats-officedocument.presentationml.presProp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media/image1.jpeg" ContentType="image/jpeg"/>
  <Override PartName="/ppt/media/image35.png" ContentType="image/png"/>
  <Override PartName="/ppt/media/image25.jpeg" ContentType="image/jpeg"/>
  <Override PartName="/ppt/media/image8.png" ContentType="image/png"/>
  <Override PartName="/ppt/media/image2.png" ContentType="image/png"/>
  <Override PartName="/ppt/media/image48.png" ContentType="image/png"/>
  <Override PartName="/ppt/media/image3.wmf" ContentType="image/x-wmf"/>
  <Override PartName="/ppt/media/image7.jpeg" ContentType="image/jpeg"/>
  <Override PartName="/ppt/media/image5.png" ContentType="image/png"/>
  <Override PartName="/ppt/media/image32.png" ContentType="image/png"/>
  <Override PartName="/ppt/media/image4.jpeg" ContentType="image/jpeg"/>
  <Override PartName="/ppt/media/image31.jpeg" ContentType="image/jpeg"/>
  <Override PartName="/ppt/media/image6.jpeg" ContentType="image/jpeg"/>
  <Override PartName="/ppt/media/image16.png" ContentType="image/png"/>
  <Override PartName="/ppt/media/image38.png" ContentType="image/png"/>
  <Override PartName="/ppt/media/image9.png" ContentType="image/png"/>
  <Override PartName="/ppt/media/image13.jpeg" ContentType="image/jpeg"/>
  <Override PartName="/ppt/media/image14.png" ContentType="image/png"/>
  <Override PartName="/ppt/media/image36.png" ContentType="image/png"/>
  <Override PartName="/ppt/media/image10.jpeg" ContentType="image/jpeg"/>
  <Override PartName="/ppt/media/image28.png" ContentType="image/png"/>
  <Override PartName="/ppt/media/image11.png" ContentType="image/png"/>
  <Override PartName="/ppt/media/image27.jpeg" ContentType="image/jpeg"/>
  <Override PartName="/ppt/media/image33.png" ContentType="image/png"/>
  <Override PartName="/ppt/media/image12.png" ContentType="image/png"/>
  <Override PartName="/ppt/media/image34.png" ContentType="image/png"/>
  <Override PartName="/ppt/media/image15.png" ContentType="image/png"/>
  <Override PartName="/ppt/media/image23.jpeg" ContentType="image/jpeg"/>
  <Override PartName="/ppt/media/image37.png" ContentType="image/png"/>
  <Override PartName="/ppt/media/image17.png" ContentType="image/png"/>
  <Override PartName="/ppt/media/image39.png" ContentType="image/png"/>
  <Override PartName="/ppt/media/image18.jpeg" ContentType="image/jpeg"/>
  <Override PartName="/ppt/media/image42.png" ContentType="image/png"/>
  <Override PartName="/ppt/media/image19.png" ContentType="image/png"/>
  <Override PartName="/ppt/media/image20.jpeg" ContentType="image/jpeg"/>
  <Override PartName="/ppt/media/image21.png" ContentType="image/png"/>
  <Override PartName="/ppt/media/image43.png" ContentType="image/png"/>
  <Override PartName="/ppt/media/image22.jpeg" ContentType="image/jpeg"/>
  <Override PartName="/ppt/media/image49.png" ContentType="image/png"/>
  <Override PartName="/ppt/media/image24.png" ContentType="image/png"/>
  <Override PartName="/ppt/media/image26.jpeg" ContentType="image/jpeg"/>
  <Override PartName="/ppt/media/image45.png" ContentType="image/png"/>
  <Override PartName="/ppt/media/image29.jpeg" ContentType="image/jpeg"/>
  <Override PartName="/ppt/media/image53.png" ContentType="image/png"/>
  <Override PartName="/ppt/media/image30.png" ContentType="image/png"/>
  <Override PartName="/ppt/media/image52.png" ContentType="image/png"/>
  <Override PartName="/ppt/media/image40.png" ContentType="image/png"/>
  <Override PartName="/ppt/media/image41.png" ContentType="image/png"/>
  <Override PartName="/ppt/media/image44.png" ContentType="image/png"/>
  <Override PartName="/ppt/media/image46.jpeg" ContentType="image/jpeg"/>
  <Override PartName="/ppt/media/image47.png" ContentType="image/png"/>
  <Override PartName="/ppt/media/image50.png" ContentType="image/png"/>
  <Override PartName="/ppt/media/media51.mp4" ContentType="video/mp4"/>
  <Override PartName="/ppt/embeddings/oleObject1.bin" ContentType="application/vnd.openxmlformats-officedocument.oleObject"/>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32.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_rels/slide1.xml.rels" ContentType="application/vnd.openxmlformats-package.relationships+xml"/>
  <Override PartName="/ppt/slides/_rels/slide2.xml.rels" ContentType="application/vnd.openxmlformats-package.relationships+xml"/>
  <Override PartName="/ppt/slides/_rels/slide3.xml.rels" ContentType="application/vnd.openxmlformats-package.relationships+xml"/>
  <Override PartName="/ppt/slides/_rels/slide4.xml.rels" ContentType="application/vnd.openxmlformats-package.relationships+xml"/>
  <Override PartName="/ppt/slides/_rels/slide5.xml.rels" ContentType="application/vnd.openxmlformats-package.relationships+xml"/>
  <Override PartName="/ppt/slides/_rels/slide6.xml.rels" ContentType="application/vnd.openxmlformats-package.relationships+xml"/>
  <Override PartName="/ppt/slides/_rels/slide7.xml.rels" ContentType="application/vnd.openxmlformats-package.relationships+xml"/>
  <Override PartName="/ppt/slides/_rels/slide8.xml.rels" ContentType="application/vnd.openxmlformats-package.relationships+xml"/>
  <Override PartName="/ppt/slides/_rels/slide9.xml.rels" ContentType="application/vnd.openxmlformats-package.relationships+xml"/>
  <Override PartName="/ppt/slides/_rels/slide32.xml.rels" ContentType="application/vnd.openxmlformats-package.relationships+xml"/>
  <Override PartName="/ppt/slides/_rels/slide10.xml.rels" ContentType="application/vnd.openxmlformats-package.relationships+xml"/>
  <Override PartName="/ppt/slides/_rels/slide11.xml.rels" ContentType="application/vnd.openxmlformats-package.relationships+xml"/>
  <Override PartName="/ppt/slides/_rels/slide12.xml.rels" ContentType="application/vnd.openxmlformats-package.relationships+xml"/>
  <Override PartName="/ppt/slides/_rels/slide13.xml.rels" ContentType="application/vnd.openxmlformats-package.relationships+xml"/>
  <Override PartName="/ppt/slides/_rels/slide14.xml.rels" ContentType="application/vnd.openxmlformats-package.relationships+xml"/>
  <Override PartName="/ppt/slides/_rels/slide15.xml.rels" ContentType="application/vnd.openxmlformats-package.relationships+xml"/>
  <Override PartName="/ppt/slides/_rels/slide16.xml.rels" ContentType="application/vnd.openxmlformats-package.relationships+xml"/>
  <Override PartName="/ppt/slides/_rels/slide17.xml.rels" ContentType="application/vnd.openxmlformats-package.relationships+xml"/>
  <Override PartName="/ppt/slides/_rels/slide18.xml.rels" ContentType="application/vnd.openxmlformats-package.relationships+xml"/>
  <Override PartName="/ppt/slides/_rels/slide19.xml.rels" ContentType="application/vnd.openxmlformats-package.relationships+xml"/>
  <Override PartName="/ppt/slides/_rels/slide20.xml.rels" ContentType="application/vnd.openxmlformats-package.relationships+xml"/>
  <Override PartName="/ppt/slides/_rels/slide21.xml.rels" ContentType="application/vnd.openxmlformats-package.relationships+xml"/>
  <Override PartName="/ppt/slides/_rels/slide22.xml.rels" ContentType="application/vnd.openxmlformats-package.relationships+xml"/>
  <Override PartName="/ppt/slides/_rels/slide23.xml.rels" ContentType="application/vnd.openxmlformats-package.relationships+xml"/>
  <Override PartName="/ppt/slides/_rels/slide24.xml.rels" ContentType="application/vnd.openxmlformats-package.relationships+xml"/>
  <Override PartName="/ppt/slides/_rels/slide25.xml.rels" ContentType="application/vnd.openxmlformats-package.relationships+xml"/>
  <Override PartName="/ppt/slides/_rels/slide26.xml.rels" ContentType="application/vnd.openxmlformats-package.relationships+xml"/>
  <Override PartName="/ppt/slides/_rels/slide27.xml.rels" ContentType="application/vnd.openxmlformats-package.relationships+xml"/>
  <Override PartName="/ppt/slides/_rels/slide28.xml.rels" ContentType="application/vnd.openxmlformats-package.relationships+xml"/>
  <Override PartName="/ppt/slides/_rels/slide29.xml.rels" ContentType="application/vnd.openxmlformats-package.relationships+xml"/>
  <Override PartName="/ppt/slides/_rels/slide30.xml.rels" ContentType="application/vnd.openxmlformats-package.relationships+xml"/>
  <Override PartName="/ppt/slides/_rels/slide31.xml.rels" ContentType="application/vnd.openxmlformats-package.relationships+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_rels/presentation.xml.rels" ContentType="application/vnd.openxmlformats-package.relationships+xml"/>
  <Override PartName="/_rels/.rels" ContentType="application/vnd.openxmlformats-package.relationship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 id="2147483674" r:id="rId4"/>
  </p:sld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Lst>
  <p:sldSz cx="12192000" cy="6858000"/>
  <p:notesSz cx="6858000" cy="9144000"/>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6.xml"/><Relationship Id="rId4" Type="http://schemas.openxmlformats.org/officeDocument/2006/relationships/slideMaster" Target="slideMasters/slideMaster10.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slide" Target="slides/slide5.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slide" Target="slides/slide25.xml"/><Relationship Id="rId30" Type="http://schemas.openxmlformats.org/officeDocument/2006/relationships/slide" Target="slides/slide26.xml"/><Relationship Id="rId31" Type="http://schemas.openxmlformats.org/officeDocument/2006/relationships/slide" Target="slides/slide27.xml"/><Relationship Id="rId32" Type="http://schemas.openxmlformats.org/officeDocument/2006/relationships/slide" Target="slides/slide28.xml"/><Relationship Id="rId33" Type="http://schemas.openxmlformats.org/officeDocument/2006/relationships/slide" Target="slides/slide29.xml"/><Relationship Id="rId34" Type="http://schemas.openxmlformats.org/officeDocument/2006/relationships/slide" Target="slides/slide30.xml"/><Relationship Id="rId35" Type="http://schemas.openxmlformats.org/officeDocument/2006/relationships/slide" Target="slides/slide31.xml"/><Relationship Id="rId36" Type="http://schemas.openxmlformats.org/officeDocument/2006/relationships/slide" Target="slides/slide32.xml"/><Relationship Id="rId37" Type="http://schemas.openxmlformats.org/officeDocument/2006/relationships/presProps" Target="presProps.xml"/>
</Relationships>
</file>

<file path=ppt/charts/chart1.xml><?xml version="1.0" encoding="utf-8"?>
<c:chartSpace xmlns:c="http://schemas.openxmlformats.org/drawingml/2006/chart" xmlns:a="http://schemas.openxmlformats.org/drawingml/2006/main" xmlns:r="http://schemas.openxmlformats.org/officeDocument/2006/relationships">
  <c:lang val="en-US"/>
  <c:roundedCorners val="0"/>
  <c:chart>
    <c:autoTitleDeleted val="1"/>
    <c:plotArea>
      <c:layout>
        <c:manualLayout>
          <c:layoutTarget val="inner"/>
          <c:xMode val="edge"/>
          <c:yMode val="edge"/>
          <c:x val="0.0123961661341853"/>
          <c:y val="0.033114529244636"/>
          <c:w val="0.97517571884984"/>
          <c:h val="0.933574997550701"/>
        </c:manualLayout>
      </c:layout>
      <c:lineChart>
        <c:grouping val="stacked"/>
        <c:varyColors val="0"/>
        <c:ser>
          <c:idx val="0"/>
          <c:order val="0"/>
          <c:tx>
            <c:strRef>
              <c:f>label 0</c:f>
              <c:strCache>
                <c:ptCount val="1"/>
                <c:pt idx="0">
                  <c:v>TOTAL DE CAVERNAS</c:v>
                </c:pt>
              </c:strCache>
            </c:strRef>
          </c:tx>
          <c:spPr>
            <a:solidFill>
              <a:srgbClr val="ff0000"/>
            </a:solidFill>
            <a:ln w="19080">
              <a:solidFill>
                <a:srgbClr val="ff0000"/>
              </a:solidFill>
              <a:round/>
            </a:ln>
          </c:spPr>
          <c:marker>
            <c:symbol val="circle"/>
            <c:size val="8"/>
            <c:spPr>
              <a:solidFill>
                <a:srgbClr val="ff0000"/>
              </a:solidFill>
            </c:spPr>
          </c:marker>
          <c:dPt>
            <c:idx val="0"/>
            <c:marker>
              <c:symbol val="circle"/>
              <c:size val="8"/>
              <c:spPr>
                <a:solidFill>
                  <a:srgbClr val="ff0000"/>
                </a:solidFill>
              </c:spPr>
            </c:marker>
          </c:dPt>
          <c:dPt>
            <c:idx val="1"/>
            <c:marker>
              <c:symbol val="circle"/>
              <c:size val="8"/>
              <c:spPr>
                <a:solidFill>
                  <a:srgbClr val="ff0000"/>
                </a:solidFill>
              </c:spPr>
            </c:marker>
          </c:dPt>
          <c:dPt>
            <c:idx val="2"/>
            <c:marker>
              <c:symbol val="circle"/>
              <c:size val="8"/>
              <c:spPr>
                <a:solidFill>
                  <a:srgbClr val="ff0000"/>
                </a:solidFill>
              </c:spPr>
            </c:marker>
          </c:dPt>
          <c:dPt>
            <c:idx val="3"/>
            <c:marker>
              <c:symbol val="circle"/>
              <c:size val="8"/>
              <c:spPr>
                <a:solidFill>
                  <a:srgbClr val="ff0000"/>
                </a:solidFill>
              </c:spPr>
            </c:marker>
          </c:dPt>
          <c:dPt>
            <c:idx val="4"/>
            <c:marker>
              <c:symbol val="circle"/>
              <c:size val="8"/>
              <c:spPr>
                <a:solidFill>
                  <a:srgbClr val="ff0000"/>
                </a:solidFill>
              </c:spPr>
            </c:marker>
          </c:dPt>
          <c:dPt>
            <c:idx val="5"/>
            <c:marker>
              <c:symbol val="circle"/>
              <c:size val="8"/>
              <c:spPr>
                <a:solidFill>
                  <a:srgbClr val="ff0000"/>
                </a:solidFill>
              </c:spPr>
            </c:marker>
          </c:dPt>
          <c:dPt>
            <c:idx val="6"/>
            <c:marker>
              <c:symbol val="circle"/>
              <c:size val="8"/>
              <c:spPr>
                <a:solidFill>
                  <a:srgbClr val="ff0000"/>
                </a:solidFill>
              </c:spPr>
            </c:marker>
          </c:dPt>
          <c:dPt>
            <c:idx val="7"/>
            <c:marker>
              <c:symbol val="circle"/>
              <c:size val="8"/>
              <c:spPr>
                <a:solidFill>
                  <a:srgbClr val="ff0000"/>
                </a:solidFill>
              </c:spPr>
            </c:marker>
          </c:dPt>
          <c:dPt>
            <c:idx val="8"/>
            <c:marker>
              <c:symbol val="circle"/>
              <c:size val="8"/>
              <c:spPr>
                <a:solidFill>
                  <a:srgbClr val="ff0000"/>
                </a:solidFill>
              </c:spPr>
            </c:marker>
          </c:dPt>
          <c:dLbls>
            <c:numFmt formatCode="General" sourceLinked="0"/>
            <c:dLbl>
              <c:idx val="0"/>
              <c:layout>
                <c:manualLayout>
                  <c:x val="-0.0474953851615194"/>
                  <c:y val="-0.0982373591040361"/>
                </c:manualLayout>
              </c:layout>
              <c:numFmt formatCode="General" sourceLinked="0"/>
              <c:txPr>
                <a:bodyPr wrap="square"/>
                <a:lstStyle/>
                <a:p>
                  <a:pPr>
                    <a:defRPr b="0" sz="1000" spc="-1" strike="noStrike">
                      <a:solidFill>
                        <a:srgbClr val="ff0000"/>
                      </a:solidFill>
                      <a:latin typeface="Calibri"/>
                    </a:defRPr>
                  </a:pPr>
                </a:p>
              </c:txPr>
              <c:dLblPos val="r"/>
              <c:showLegendKey val="0"/>
              <c:showVal val="1"/>
              <c:showCatName val="0"/>
              <c:showSerName val="0"/>
              <c:showPercent val="0"/>
              <c:separator>; </c:separator>
            </c:dLbl>
            <c:dLbl>
              <c:idx val="1"/>
              <c:layout>
                <c:manualLayout>
                  <c:x val="-0.0441141285055023"/>
                  <c:y val="-0.0952241760723847"/>
                </c:manualLayout>
              </c:layout>
              <c:numFmt formatCode="General" sourceLinked="0"/>
              <c:txPr>
                <a:bodyPr wrap="square"/>
                <a:lstStyle/>
                <a:p>
                  <a:pPr>
                    <a:defRPr b="0" sz="1000" spc="-1" strike="noStrike">
                      <a:solidFill>
                        <a:srgbClr val="ff0000"/>
                      </a:solidFill>
                      <a:latin typeface="Calibri"/>
                    </a:defRPr>
                  </a:pPr>
                </a:p>
              </c:txPr>
              <c:dLblPos val="r"/>
              <c:showLegendKey val="0"/>
              <c:showVal val="1"/>
              <c:showCatName val="0"/>
              <c:showSerName val="0"/>
              <c:showPercent val="0"/>
              <c:separator>; </c:separator>
            </c:dLbl>
            <c:dLbl>
              <c:idx val="2"/>
              <c:layout>
                <c:manualLayout>
                  <c:x val="-0.041859957401491"/>
                  <c:y val="-0.0681055287875237"/>
                </c:manualLayout>
              </c:layout>
              <c:numFmt formatCode="General" sourceLinked="0"/>
              <c:txPr>
                <a:bodyPr wrap="square"/>
                <a:lstStyle/>
                <a:p>
                  <a:pPr>
                    <a:defRPr b="0" sz="1000" spc="-1" strike="noStrike">
                      <a:solidFill>
                        <a:srgbClr val="ff0000"/>
                      </a:solidFill>
                      <a:latin typeface="Calibri"/>
                    </a:defRPr>
                  </a:pPr>
                </a:p>
              </c:txPr>
              <c:dLblPos val="r"/>
              <c:showLegendKey val="0"/>
              <c:showVal val="1"/>
              <c:showCatName val="0"/>
              <c:showSerName val="0"/>
              <c:showPercent val="0"/>
              <c:separator>; </c:separator>
            </c:dLbl>
            <c:dLbl>
              <c:idx val="3"/>
              <c:layout>
                <c:manualLayout>
                  <c:x val="-0.0441141285055024"/>
                  <c:y val="-0.0771450778824773"/>
                </c:manualLayout>
              </c:layout>
              <c:numFmt formatCode="General" sourceLinked="0"/>
              <c:txPr>
                <a:bodyPr wrap="square"/>
                <a:lstStyle/>
                <a:p>
                  <a:pPr>
                    <a:defRPr b="0" sz="1000" spc="-1" strike="noStrike">
                      <a:solidFill>
                        <a:srgbClr val="ff0000"/>
                      </a:solidFill>
                      <a:latin typeface="Calibri"/>
                    </a:defRPr>
                  </a:pPr>
                </a:p>
              </c:txPr>
              <c:dLblPos val="r"/>
              <c:showLegendKey val="0"/>
              <c:showVal val="1"/>
              <c:showCatName val="0"/>
              <c:showSerName val="0"/>
              <c:showPercent val="0"/>
              <c:separator>; </c:separator>
            </c:dLbl>
            <c:dLbl>
              <c:idx val="4"/>
              <c:layout>
                <c:manualLayout>
                  <c:x val="-0.0508766418175364"/>
                  <c:y val="-0.0831714439457798"/>
                </c:manualLayout>
              </c:layout>
              <c:numFmt formatCode="General" sourceLinked="0"/>
              <c:txPr>
                <a:bodyPr wrap="square"/>
                <a:lstStyle/>
                <a:p>
                  <a:pPr>
                    <a:defRPr b="0" sz="1000" spc="-1" strike="noStrike">
                      <a:solidFill>
                        <a:srgbClr val="ff0000"/>
                      </a:solidFill>
                      <a:latin typeface="Calibri"/>
                    </a:defRPr>
                  </a:pPr>
                </a:p>
              </c:txPr>
              <c:dLblPos val="r"/>
              <c:showLegendKey val="0"/>
              <c:showVal val="1"/>
              <c:showCatName val="0"/>
              <c:showSerName val="0"/>
              <c:showPercent val="0"/>
              <c:separator>; </c:separator>
            </c:dLbl>
            <c:dLbl>
              <c:idx val="5"/>
              <c:layout>
                <c:manualLayout>
                  <c:x val="-0.045241214057508"/>
                  <c:y val="-0.0831714439457798"/>
                </c:manualLayout>
              </c:layout>
              <c:numFmt formatCode="General" sourceLinked="0"/>
              <c:txPr>
                <a:bodyPr wrap="square"/>
                <a:lstStyle/>
                <a:p>
                  <a:pPr>
                    <a:defRPr b="0" sz="1000" spc="-1" strike="noStrike">
                      <a:solidFill>
                        <a:srgbClr val="ff0000"/>
                      </a:solidFill>
                      <a:latin typeface="Calibri"/>
                    </a:defRPr>
                  </a:pPr>
                </a:p>
              </c:txPr>
              <c:dLblPos val="r"/>
              <c:showLegendKey val="0"/>
              <c:showVal val="1"/>
              <c:showCatName val="0"/>
              <c:showSerName val="0"/>
              <c:showPercent val="0"/>
              <c:separator>; </c:separator>
            </c:dLbl>
            <c:dLbl>
              <c:idx val="6"/>
              <c:layout>
                <c:manualLayout>
                  <c:x val="-0.0616234469293576"/>
                  <c:y val="-0.0711187118191749"/>
                </c:manualLayout>
              </c:layout>
              <c:numFmt formatCode="General" sourceLinked="0"/>
              <c:txPr>
                <a:bodyPr wrap="square"/>
                <a:lstStyle/>
                <a:p>
                  <a:pPr>
                    <a:defRPr b="0" sz="1000" spc="-1" strike="noStrike">
                      <a:solidFill>
                        <a:srgbClr val="ff0000"/>
                      </a:solidFill>
                      <a:latin typeface="Calibri"/>
                    </a:defRPr>
                  </a:pPr>
                </a:p>
              </c:txPr>
              <c:dLblPos val="r"/>
              <c:showLegendKey val="0"/>
              <c:showVal val="1"/>
              <c:showCatName val="0"/>
              <c:showSerName val="0"/>
              <c:showPercent val="0"/>
              <c:separator>; </c:separator>
            </c:dLbl>
            <c:dLbl>
              <c:idx val="7"/>
              <c:layout>
                <c:manualLayout>
                  <c:x val="-0.0582421902733404"/>
                  <c:y val="-0.0681055287875236"/>
                </c:manualLayout>
              </c:layout>
              <c:numFmt formatCode="General" sourceLinked="0"/>
              <c:txPr>
                <a:bodyPr wrap="square"/>
                <a:lstStyle/>
                <a:p>
                  <a:pPr>
                    <a:defRPr b="0" sz="1000" spc="-1" strike="noStrike">
                      <a:solidFill>
                        <a:srgbClr val="ff0000"/>
                      </a:solidFill>
                      <a:latin typeface="Calibri"/>
                    </a:defRPr>
                  </a:pPr>
                </a:p>
              </c:txPr>
              <c:dLblPos val="r"/>
              <c:showLegendKey val="0"/>
              <c:showVal val="1"/>
              <c:showCatName val="0"/>
              <c:showSerName val="0"/>
              <c:showPercent val="0"/>
              <c:separator>; </c:separator>
            </c:dLbl>
            <c:dLbl>
              <c:idx val="8"/>
              <c:layout>
                <c:manualLayout>
                  <c:x val="-0.0593692758253461"/>
                  <c:y val="-0.0650923457558724"/>
                </c:manualLayout>
              </c:layout>
              <c:numFmt formatCode="General" sourceLinked="0"/>
              <c:txPr>
                <a:bodyPr wrap="square"/>
                <a:lstStyle/>
                <a:p>
                  <a:pPr>
                    <a:defRPr b="0" sz="1000" spc="-1" strike="noStrike">
                      <a:solidFill>
                        <a:srgbClr val="ff0000"/>
                      </a:solidFill>
                      <a:latin typeface="Calibri"/>
                    </a:defRPr>
                  </a:pPr>
                </a:p>
              </c:txPr>
              <c:dLblPos val="r"/>
              <c:showLegendKey val="0"/>
              <c:showVal val="1"/>
              <c:showCatName val="0"/>
              <c:showSerName val="0"/>
              <c:showPercent val="0"/>
              <c:separator>; </c:separator>
            </c:dLbl>
            <c:txPr>
              <a:bodyPr wrap="square"/>
              <a:lstStyle/>
              <a:p>
                <a:pPr>
                  <a:defRPr b="0" sz="1000" spc="-1" strike="noStrike">
                    <a:solidFill>
                      <a:srgbClr val="ff0000"/>
                    </a:solidFill>
                    <a:latin typeface="Calibri"/>
                  </a:defRPr>
                </a:pPr>
              </a:p>
            </c:txPr>
            <c:dLblPos val="t"/>
            <c:showLegendKey val="0"/>
            <c:showVal val="1"/>
            <c:showCatName val="0"/>
            <c:showSerName val="0"/>
            <c:showPercent val="0"/>
            <c:separator>; </c:separator>
            <c:showLeaderLines val="1"/>
            <c:extLst>
              <c:ext xmlns:c15="http://schemas.microsoft.com/office/drawing/2012/chart" uri="{CE6537A1-D6FC-4f65-9D91-7224C49458BB}">
                <c15:showLeaderLines val="1"/>
              </c:ext>
            </c:extLst>
          </c:dLbls>
          <c:errBars>
            <c:errDir val="y"/>
            <c:errBarType val="minus"/>
            <c:errValType val="cust"/>
            <c:noEndCap val="0"/>
            <c:minus>
              <c:numRef>
                <c:f>1</c:f>
                <c:numCache>
                  <c:formatCode>General</c:formatCode>
                  <c:ptCount val="9"/>
                  <c:pt idx="0">
                    <c:v>1000</c:v>
                  </c:pt>
                  <c:pt idx="1">
                    <c:v>1306</c:v>
                  </c:pt>
                  <c:pt idx="2">
                    <c:v>4448</c:v>
                  </c:pt>
                  <c:pt idx="3">
                    <c:v>6020</c:v>
                  </c:pt>
                  <c:pt idx="4">
                    <c:v>6280</c:v>
                  </c:pt>
                  <c:pt idx="5">
                    <c:v>9146</c:v>
                  </c:pt>
                  <c:pt idx="6">
                    <c:v>17475</c:v>
                  </c:pt>
                  <c:pt idx="7">
                    <c:v>23378</c:v>
                  </c:pt>
                  <c:pt idx="8">
                    <c:v>30846</c:v>
                  </c:pt>
                </c:numCache>
              </c:numRef>
            </c:minus>
            <c:spPr>
              <a:ln w="6480">
                <a:solidFill>
                  <a:srgbClr val="ff0000"/>
                </a:solidFill>
                <a:round/>
              </a:ln>
            </c:spPr>
          </c:errBars>
          <c:cat>
            <c:strRef>
              <c:f>categories</c:f>
              <c:strCache>
                <c:ptCount val="9"/>
                <c:pt idx="0">
                  <c:v>1989</c:v>
                </c:pt>
                <c:pt idx="1">
                  <c:v>1991</c:v>
                </c:pt>
                <c:pt idx="2">
                  <c:v>2006</c:v>
                </c:pt>
                <c:pt idx="3">
                  <c:v>2008</c:v>
                </c:pt>
                <c:pt idx="4">
                  <c:v>2009</c:v>
                </c:pt>
                <c:pt idx="5">
                  <c:v>2011</c:v>
                </c:pt>
                <c:pt idx="6">
                  <c:v>2017</c:v>
                </c:pt>
                <c:pt idx="7">
                  <c:v>2022</c:v>
                </c:pt>
                <c:pt idx="8">
                  <c:v>2026</c:v>
                </c:pt>
              </c:strCache>
            </c:strRef>
          </c:cat>
          <c:val>
            <c:numRef>
              <c:f>0</c:f>
              <c:numCache>
                <c:formatCode>General</c:formatCode>
                <c:ptCount val="9"/>
                <c:pt idx="0">
                  <c:v>1000</c:v>
                </c:pt>
                <c:pt idx="1">
                  <c:v>1306</c:v>
                </c:pt>
                <c:pt idx="2">
                  <c:v>4448</c:v>
                </c:pt>
                <c:pt idx="3">
                  <c:v>6020</c:v>
                </c:pt>
                <c:pt idx="4">
                  <c:v>6280</c:v>
                </c:pt>
                <c:pt idx="5">
                  <c:v>9146</c:v>
                </c:pt>
                <c:pt idx="6">
                  <c:v>17475</c:v>
                </c:pt>
                <c:pt idx="7">
                  <c:v>23378</c:v>
                </c:pt>
                <c:pt idx="8">
                  <c:v>30846</c:v>
                </c:pt>
              </c:numCache>
            </c:numRef>
          </c:val>
          <c:smooth val="1"/>
        </c:ser>
        <c:hiLowLines>
          <c:spPr>
            <a:ln w="0">
              <a:noFill/>
            </a:ln>
          </c:spPr>
        </c:hiLowLines>
        <c:marker val="1"/>
        <c:axId val="1530551"/>
        <c:axId val="16253506"/>
      </c:lineChart>
      <c:catAx>
        <c:axId val="1530551"/>
        <c:scaling>
          <c:orientation val="minMax"/>
        </c:scaling>
        <c:delete val="1"/>
        <c:axPos val="b"/>
        <c:numFmt formatCode="[$-416]dd/mm/yyyy" sourceLinked="1"/>
        <c:majorTickMark val="none"/>
        <c:minorTickMark val="none"/>
        <c:tickLblPos val="nextTo"/>
        <c:spPr>
          <a:ln w="6480">
            <a:solidFill>
              <a:srgbClr val="8b8b8b"/>
            </a:solidFill>
            <a:round/>
          </a:ln>
        </c:spPr>
        <c:txPr>
          <a:bodyPr/>
          <a:lstStyle/>
          <a:p>
            <a:pPr>
              <a:defRPr b="0" sz="1000" spc="-1" strike="noStrike">
                <a:solidFill>
                  <a:srgbClr val="000000"/>
                </a:solidFill>
                <a:latin typeface="Calibri"/>
              </a:defRPr>
            </a:pPr>
          </a:p>
        </c:txPr>
        <c:crossAx val="16253506"/>
        <c:auto val="1"/>
        <c:lblAlgn val="ctr"/>
        <c:lblOffset val="100"/>
        <c:noMultiLvlLbl val="0"/>
      </c:catAx>
      <c:valAx>
        <c:axId val="16253506"/>
        <c:scaling>
          <c:orientation val="minMax"/>
          <c:min val="0"/>
        </c:scaling>
        <c:delete val="1"/>
        <c:axPos val="l"/>
        <c:numFmt formatCode="General" sourceLinked="1"/>
        <c:majorTickMark val="none"/>
        <c:minorTickMark val="none"/>
        <c:tickLblPos val="nextTo"/>
        <c:spPr>
          <a:ln w="6480">
            <a:solidFill>
              <a:srgbClr val="8b8b8b"/>
            </a:solidFill>
            <a:round/>
          </a:ln>
        </c:spPr>
        <c:txPr>
          <a:bodyPr/>
          <a:lstStyle/>
          <a:p>
            <a:pPr>
              <a:defRPr b="0" sz="1000" spc="-1" strike="noStrike">
                <a:solidFill>
                  <a:srgbClr val="000000"/>
                </a:solidFill>
                <a:latin typeface="Calibri"/>
              </a:defRPr>
            </a:pPr>
          </a:p>
        </c:txPr>
        <c:crossAx val="1530551"/>
        <c:crossBetween val="between"/>
        <c:majorUnit val="2100"/>
      </c:valAx>
      <c:spPr>
        <a:noFill/>
        <a:ln w="0">
          <a:noFill/>
        </a:ln>
      </c:spPr>
    </c:plotArea>
    <c:plotVisOnly val="1"/>
    <c:dispBlanksAs val="zero"/>
  </c:chart>
  <c:spPr>
    <a:noFill/>
    <a:ln w="0">
      <a:noFill/>
    </a:ln>
  </c:spPr>
</c:chartSpace>
</file>

<file path=ppt/charts/chart2.xml><?xml version="1.0" encoding="utf-8"?>
<c:chartSpace xmlns:c="http://schemas.openxmlformats.org/drawingml/2006/chart" xmlns:a="http://schemas.openxmlformats.org/drawingml/2006/main" xmlns:r="http://schemas.openxmlformats.org/officeDocument/2006/relationships">
  <c:lang val="en-US"/>
  <c:roundedCorners val="0"/>
  <c:chart>
    <c:autoTitleDeleted val="1"/>
    <c:plotArea>
      <c:areaChart>
        <c:grouping val="standard"/>
        <c:ser>
          <c:idx val="0"/>
          <c:order val="0"/>
          <c:tx>
            <c:strRef>
              <c:f>label 0</c:f>
              <c:strCache>
                <c:ptCount val="1"/>
                <c:pt idx="0">
                  <c:v>TOTAL DE CAVERNAS</c:v>
                </c:pt>
              </c:strCache>
            </c:strRef>
          </c:tx>
          <c:spPr>
            <a:solidFill>
              <a:srgbClr val="586847"/>
            </a:solidFill>
            <a:ln w="0">
              <a:noFill/>
            </a:ln>
          </c:spPr>
          <c:dLbls>
            <c:txPr>
              <a:bodyPr wrap="square"/>
              <a:lstStyle/>
              <a:p>
                <a:pPr>
                  <a:defRPr b="0" sz="700" spc="-1" strike="noStrike">
                    <a:solidFill>
                      <a:srgbClr val="000000"/>
                    </a:solidFill>
                    <a:latin typeface="Calibri Light"/>
                  </a:defRPr>
                </a:pPr>
              </a:p>
            </c:txPr>
            <c:showLegendKey val="0"/>
            <c:showVal val="0"/>
            <c:showCatName val="0"/>
            <c:showSerName val="0"/>
            <c:showPercent val="0"/>
            <c:separator>; </c:separator>
            <c:showLeaderLines val="1"/>
            <c:extLst>
              <c:ext xmlns:c15="http://schemas.microsoft.com/office/drawing/2012/chart" uri="{CE6537A1-D6FC-4f65-9D91-7224C49458BB}">
                <c15:showLeaderLines val="1"/>
              </c:ext>
            </c:extLst>
          </c:dLbls>
          <c:errBars>
            <c:errDir val="y"/>
            <c:errBarType val="minus"/>
            <c:errValType val="cust"/>
            <c:noEndCap val="0"/>
            <c:minus>
              <c:numRef>
                <c:f>1</c:f>
                <c:numCache>
                  <c:formatCode>General</c:formatCode>
                  <c:ptCount val="25"/>
                  <c:pt idx="0">
                    <c:v>41</c:v>
                  </c:pt>
                  <c:pt idx="1">
                    <c:v>437</c:v>
                  </c:pt>
                  <c:pt idx="2">
                    <c:v>1000</c:v>
                  </c:pt>
                  <c:pt idx="3">
                    <c:v>1306</c:v>
                  </c:pt>
                  <c:pt idx="4">
                    <c:v>2458</c:v>
                  </c:pt>
                  <c:pt idx="5">
                    <c:v>3000</c:v>
                  </c:pt>
                  <c:pt idx="6">
                    <c:v>4448</c:v>
                  </c:pt>
                  <c:pt idx="7">
                    <c:v>5906</c:v>
                  </c:pt>
                  <c:pt idx="8">
                    <c:v>6020</c:v>
                  </c:pt>
                  <c:pt idx="9">
                    <c:v>6280</c:v>
                  </c:pt>
                  <c:pt idx="10">
                    <c:v>8023</c:v>
                  </c:pt>
                  <c:pt idx="11">
                    <c:v>9146</c:v>
                  </c:pt>
                  <c:pt idx="12">
                    <c:v>10134</c:v>
                  </c:pt>
                  <c:pt idx="13">
                    <c:v>10871</c:v>
                  </c:pt>
                  <c:pt idx="14">
                    <c:v>12287</c:v>
                  </c:pt>
                  <c:pt idx="15">
                    <c:v>14030</c:v>
                  </c:pt>
                  <c:pt idx="16">
                    <c:v>16111</c:v>
                  </c:pt>
                  <c:pt idx="17">
                    <c:v>17475</c:v>
                  </c:pt>
                  <c:pt idx="18">
                    <c:v>18358</c:v>
                  </c:pt>
                  <c:pt idx="19">
                    <c:v>20156</c:v>
                  </c:pt>
                  <c:pt idx="20">
                    <c:v>21505</c:v>
                  </c:pt>
                  <c:pt idx="21">
                    <c:v>22607</c:v>
                  </c:pt>
                  <c:pt idx="22">
                    <c:v>23378</c:v>
                  </c:pt>
                  <c:pt idx="23">
                    <c:v>26046</c:v>
                  </c:pt>
                  <c:pt idx="24">
                    <c:v>30368</c:v>
                  </c:pt>
                </c:numCache>
              </c:numRef>
            </c:minus>
            <c:spPr>
              <a:ln w="6480">
                <a:solidFill>
                  <a:srgbClr val="000000"/>
                </a:solidFill>
                <a:round/>
              </a:ln>
            </c:spPr>
          </c:errBars>
          <c:cat>
            <c:strRef>
              <c:f>categories</c:f>
              <c:strCache>
                <c:ptCount val="25"/>
                <c:pt idx="0">
                  <c:v>1898</c:v>
                </c:pt>
                <c:pt idx="1">
                  <c:v>1979</c:v>
                </c:pt>
                <c:pt idx="2">
                  <c:v>1989</c:v>
                </c:pt>
                <c:pt idx="3">
                  <c:v>1991</c:v>
                </c:pt>
                <c:pt idx="4">
                  <c:v>1997</c:v>
                </c:pt>
                <c:pt idx="5">
                  <c:v>2001</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2024</c:v>
                </c:pt>
                <c:pt idx="24">
                  <c:v>46023</c:v>
                </c:pt>
              </c:strCache>
            </c:strRef>
          </c:cat>
          <c:val>
            <c:numRef>
              <c:f>0</c:f>
              <c:numCache>
                <c:formatCode>General</c:formatCode>
                <c:ptCount val="25"/>
                <c:pt idx="0">
                  <c:v>41</c:v>
                </c:pt>
                <c:pt idx="1">
                  <c:v>437</c:v>
                </c:pt>
                <c:pt idx="2">
                  <c:v>1000</c:v>
                </c:pt>
                <c:pt idx="3">
                  <c:v>1306</c:v>
                </c:pt>
                <c:pt idx="4">
                  <c:v>2458</c:v>
                </c:pt>
                <c:pt idx="5">
                  <c:v>3000</c:v>
                </c:pt>
                <c:pt idx="6">
                  <c:v>4448</c:v>
                </c:pt>
                <c:pt idx="7">
                  <c:v>5906</c:v>
                </c:pt>
                <c:pt idx="8">
                  <c:v>6020</c:v>
                </c:pt>
                <c:pt idx="9">
                  <c:v>6280</c:v>
                </c:pt>
                <c:pt idx="10">
                  <c:v>8023</c:v>
                </c:pt>
                <c:pt idx="11">
                  <c:v>9146</c:v>
                </c:pt>
                <c:pt idx="12">
                  <c:v>10134</c:v>
                </c:pt>
                <c:pt idx="13">
                  <c:v>10871</c:v>
                </c:pt>
                <c:pt idx="14">
                  <c:v>12287</c:v>
                </c:pt>
                <c:pt idx="15">
                  <c:v>14030</c:v>
                </c:pt>
                <c:pt idx="16">
                  <c:v>16111</c:v>
                </c:pt>
                <c:pt idx="17">
                  <c:v>17475</c:v>
                </c:pt>
                <c:pt idx="18">
                  <c:v>18358</c:v>
                </c:pt>
                <c:pt idx="19">
                  <c:v>20156</c:v>
                </c:pt>
                <c:pt idx="20">
                  <c:v>21505</c:v>
                </c:pt>
                <c:pt idx="21">
                  <c:v>22607</c:v>
                </c:pt>
                <c:pt idx="22">
                  <c:v>23378</c:v>
                </c:pt>
                <c:pt idx="23">
                  <c:v>26046</c:v>
                </c:pt>
                <c:pt idx="24">
                  <c:v>30368</c:v>
                </c:pt>
              </c:numCache>
            </c:numRef>
          </c:val>
        </c:ser>
        <c:ser>
          <c:idx val="1"/>
          <c:order val="1"/>
          <c:tx>
            <c:strRef>
              <c:f>label 2</c:f>
              <c:strCache>
                <c:ptCount val="1"/>
                <c:pt idx="0">
                  <c:v>CAVERNAS CADASTRADAS</c:v>
                </c:pt>
              </c:strCache>
            </c:strRef>
          </c:tx>
          <c:spPr>
            <a:solidFill>
              <a:srgbClr val="303a24"/>
            </a:solidFill>
            <a:ln w="0">
              <a:noFill/>
            </a:ln>
          </c:spPr>
          <c:dPt>
            <c:idx val="0"/>
            <c:spPr>
              <a:solidFill>
                <a:srgbClr val="303a24"/>
              </a:solidFill>
              <a:ln w="0">
                <a:noFill/>
              </a:ln>
            </c:spPr>
          </c:dPt>
          <c:dPt>
            <c:idx val="1"/>
            <c:spPr>
              <a:solidFill>
                <a:srgbClr val="303a24"/>
              </a:solidFill>
              <a:ln w="0">
                <a:noFill/>
              </a:ln>
            </c:spPr>
          </c:dPt>
          <c:dPt>
            <c:idx val="2"/>
            <c:spPr>
              <a:solidFill>
                <a:srgbClr val="303a24"/>
              </a:solidFill>
              <a:ln w="0">
                <a:noFill/>
              </a:ln>
            </c:spPr>
          </c:dPt>
          <c:dPt>
            <c:idx val="3"/>
            <c:spPr>
              <a:solidFill>
                <a:srgbClr val="303a24"/>
              </a:solidFill>
              <a:ln w="0">
                <a:noFill/>
              </a:ln>
            </c:spPr>
          </c:dPt>
          <c:dPt>
            <c:idx val="4"/>
            <c:spPr>
              <a:solidFill>
                <a:srgbClr val="303a24"/>
              </a:solidFill>
              <a:ln w="0">
                <a:noFill/>
              </a:ln>
            </c:spPr>
          </c:dPt>
          <c:dPt>
            <c:idx val="5"/>
            <c:spPr>
              <a:solidFill>
                <a:srgbClr val="303a24"/>
              </a:solidFill>
              <a:ln w="0">
                <a:noFill/>
              </a:ln>
            </c:spPr>
          </c:dPt>
          <c:dPt>
            <c:idx val="6"/>
            <c:spPr>
              <a:solidFill>
                <a:srgbClr val="303a24"/>
              </a:solidFill>
              <a:ln w="0">
                <a:noFill/>
              </a:ln>
            </c:spPr>
          </c:dPt>
          <c:dPt>
            <c:idx val="7"/>
            <c:spPr>
              <a:solidFill>
                <a:srgbClr val="303a24"/>
              </a:solidFill>
              <a:ln w="0">
                <a:noFill/>
              </a:ln>
            </c:spPr>
          </c:dPt>
          <c:dPt>
            <c:idx val="8"/>
            <c:spPr>
              <a:solidFill>
                <a:srgbClr val="303a24"/>
              </a:solidFill>
              <a:ln w="0">
                <a:noFill/>
              </a:ln>
            </c:spPr>
          </c:dPt>
          <c:dPt>
            <c:idx val="9"/>
            <c:spPr>
              <a:solidFill>
                <a:srgbClr val="303a24"/>
              </a:solidFill>
              <a:ln w="0">
                <a:noFill/>
              </a:ln>
            </c:spPr>
          </c:dPt>
          <c:dPt>
            <c:idx val="10"/>
            <c:spPr>
              <a:solidFill>
                <a:srgbClr val="303a24"/>
              </a:solidFill>
              <a:ln w="0">
                <a:noFill/>
              </a:ln>
            </c:spPr>
          </c:dPt>
          <c:dPt>
            <c:idx val="11"/>
            <c:spPr>
              <a:solidFill>
                <a:srgbClr val="303a24"/>
              </a:solidFill>
              <a:ln w="0">
                <a:noFill/>
              </a:ln>
            </c:spPr>
          </c:dPt>
          <c:dPt>
            <c:idx val="12"/>
            <c:spPr>
              <a:solidFill>
                <a:srgbClr val="303a24"/>
              </a:solidFill>
              <a:ln w="0">
                <a:noFill/>
              </a:ln>
            </c:spPr>
          </c:dPt>
          <c:dPt>
            <c:idx val="13"/>
            <c:spPr>
              <a:solidFill>
                <a:srgbClr val="303a24"/>
              </a:solidFill>
              <a:ln w="0">
                <a:noFill/>
              </a:ln>
            </c:spPr>
          </c:dPt>
          <c:dPt>
            <c:idx val="14"/>
            <c:spPr>
              <a:solidFill>
                <a:srgbClr val="303a24"/>
              </a:solidFill>
              <a:ln w="0">
                <a:noFill/>
              </a:ln>
            </c:spPr>
          </c:dPt>
          <c:dPt>
            <c:idx val="15"/>
            <c:spPr>
              <a:solidFill>
                <a:srgbClr val="303a24"/>
              </a:solidFill>
              <a:ln w="0">
                <a:noFill/>
              </a:ln>
            </c:spPr>
          </c:dPt>
          <c:dPt>
            <c:idx val="16"/>
            <c:spPr>
              <a:solidFill>
                <a:srgbClr val="303a24"/>
              </a:solidFill>
              <a:ln w="0">
                <a:noFill/>
              </a:ln>
            </c:spPr>
          </c:dPt>
          <c:dPt>
            <c:idx val="17"/>
            <c:spPr>
              <a:solidFill>
                <a:srgbClr val="303a24"/>
              </a:solidFill>
              <a:ln w="0">
                <a:noFill/>
              </a:ln>
            </c:spPr>
          </c:dPt>
          <c:dPt>
            <c:idx val="18"/>
            <c:spPr>
              <a:solidFill>
                <a:srgbClr val="303a24"/>
              </a:solidFill>
              <a:ln w="0">
                <a:noFill/>
              </a:ln>
            </c:spPr>
          </c:dPt>
          <c:dPt>
            <c:idx val="19"/>
            <c:spPr>
              <a:solidFill>
                <a:srgbClr val="303a24"/>
              </a:solidFill>
              <a:ln w="0">
                <a:noFill/>
              </a:ln>
            </c:spPr>
          </c:dPt>
          <c:dPt>
            <c:idx val="20"/>
            <c:spPr>
              <a:solidFill>
                <a:srgbClr val="303a24"/>
              </a:solidFill>
              <a:ln w="0">
                <a:noFill/>
              </a:ln>
            </c:spPr>
          </c:dPt>
          <c:dPt>
            <c:idx val="21"/>
            <c:spPr>
              <a:solidFill>
                <a:srgbClr val="303a24"/>
              </a:solidFill>
              <a:ln w="0">
                <a:noFill/>
              </a:ln>
            </c:spPr>
          </c:dPt>
          <c:dPt>
            <c:idx val="22"/>
            <c:spPr>
              <a:solidFill>
                <a:srgbClr val="303a24"/>
              </a:solidFill>
              <a:ln w="0">
                <a:noFill/>
              </a:ln>
            </c:spPr>
          </c:dPt>
          <c:dPt>
            <c:idx val="23"/>
            <c:spPr>
              <a:solidFill>
                <a:srgbClr val="303a24"/>
              </a:solidFill>
              <a:ln w="0">
                <a:noFill/>
              </a:ln>
            </c:spPr>
          </c:dPt>
          <c:dPt>
            <c:idx val="24"/>
            <c:spPr>
              <a:solidFill>
                <a:srgbClr val="303a24"/>
              </a:solidFill>
              <a:ln w="0">
                <a:noFill/>
              </a:ln>
            </c:spPr>
          </c:dPt>
          <c:dLbls>
            <c:numFmt formatCode="General" sourceLinked="0"/>
            <c:dLbl>
              <c:idx val="0"/>
              <c:layout>
                <c:manualLayout>
                  <c:x val="0.00705555555555556"/>
                  <c:y val="-0.0117592592592593"/>
                </c:manualLayout>
              </c:layout>
              <c:numFmt formatCode="General" sourceLinked="0"/>
              <c:txPr>
                <a:bodyPr wrap="square"/>
                <a:lstStyle/>
                <a:p>
                  <a:pPr>
                    <a:defRPr b="0" sz="700" spc="-1" strike="noStrike">
                      <a:solidFill>
                        <a:srgbClr val="000000"/>
                      </a:solidFill>
                      <a:latin typeface="Calibri Light"/>
                    </a:defRPr>
                  </a:pPr>
                </a:p>
              </c:txPr>
              <c:showLegendKey val="0"/>
              <c:showVal val="1"/>
              <c:showCatName val="0"/>
              <c:showSerName val="0"/>
              <c:showPercent val="0"/>
              <c:separator>; </c:separator>
            </c:dLbl>
            <c:dLbl>
              <c:idx val="1"/>
              <c:layout>
                <c:manualLayout>
                  <c:x val="0.0141111111111111"/>
                  <c:y val="-0.00705555555555556"/>
                </c:manualLayout>
              </c:layout>
              <c:numFmt formatCode="General" sourceLinked="0"/>
              <c:txPr>
                <a:bodyPr wrap="square"/>
                <a:lstStyle/>
                <a:p>
                  <a:pPr>
                    <a:defRPr b="0" sz="700" spc="-1" strike="noStrike">
                      <a:solidFill>
                        <a:srgbClr val="ffffff"/>
                      </a:solidFill>
                      <a:latin typeface="Calibri Light"/>
                    </a:defRPr>
                  </a:pPr>
                </a:p>
              </c:txPr>
              <c:showLegendKey val="0"/>
              <c:showVal val="1"/>
              <c:showCatName val="0"/>
              <c:showSerName val="0"/>
              <c:showPercent val="0"/>
              <c:separator>; </c:separator>
            </c:dLbl>
            <c:dLbl>
              <c:idx val="2"/>
              <c:layout>
                <c:manualLayout>
                  <c:x val="0.0105833333333333"/>
                  <c:y val="-0.00470370370370388"/>
                </c:manualLayout>
              </c:layout>
              <c:numFmt formatCode="General" sourceLinked="0"/>
              <c:txPr>
                <a:bodyPr wrap="square"/>
                <a:lstStyle/>
                <a:p>
                  <a:pPr>
                    <a:defRPr b="0" sz="700" spc="-1" strike="noStrike">
                      <a:solidFill>
                        <a:srgbClr val="ffffff"/>
                      </a:solidFill>
                      <a:latin typeface="Calibri Light"/>
                    </a:defRPr>
                  </a:pPr>
                </a:p>
              </c:txPr>
              <c:showLegendKey val="0"/>
              <c:showVal val="1"/>
              <c:showCatName val="0"/>
              <c:showSerName val="0"/>
              <c:showPercent val="0"/>
              <c:separator>; </c:separator>
            </c:dLbl>
            <c:dLbl>
              <c:idx val="3"/>
              <c:layout>
                <c:manualLayout>
                  <c:x val="0.0117592592592593"/>
                  <c:y val="-0.00940740740740741"/>
                </c:manualLayout>
              </c:layout>
              <c:numFmt formatCode="General" sourceLinked="0"/>
              <c:txPr>
                <a:bodyPr wrap="square"/>
                <a:lstStyle/>
                <a:p>
                  <a:pPr>
                    <a:defRPr b="0" sz="700" spc="-1" strike="noStrike">
                      <a:solidFill>
                        <a:srgbClr val="ffffff"/>
                      </a:solidFill>
                      <a:latin typeface="Calibri Light"/>
                    </a:defRPr>
                  </a:pPr>
                </a:p>
              </c:txPr>
              <c:showLegendKey val="0"/>
              <c:showVal val="1"/>
              <c:showCatName val="0"/>
              <c:showSerName val="0"/>
              <c:showPercent val="0"/>
              <c:separator>; </c:separator>
            </c:dLbl>
            <c:dLbl>
              <c:idx val="4"/>
              <c:layout>
                <c:manualLayout>
                  <c:x val="0.0117592592592592"/>
                  <c:y val="-0.00705555555555556"/>
                </c:manualLayout>
              </c:layout>
              <c:numFmt formatCode="General" sourceLinked="0"/>
              <c:txPr>
                <a:bodyPr wrap="square"/>
                <a:lstStyle/>
                <a:p>
                  <a:pPr>
                    <a:defRPr b="0" sz="700" spc="-1" strike="noStrike">
                      <a:solidFill>
                        <a:srgbClr val="ffffff"/>
                      </a:solidFill>
                      <a:latin typeface="Calibri Light"/>
                    </a:defRPr>
                  </a:pPr>
                </a:p>
              </c:txPr>
              <c:showLegendKey val="0"/>
              <c:showVal val="1"/>
              <c:showCatName val="0"/>
              <c:showSerName val="0"/>
              <c:showPercent val="0"/>
              <c:separator>; </c:separator>
            </c:dLbl>
            <c:dLbl>
              <c:idx val="5"/>
              <c:layout>
                <c:manualLayout>
                  <c:x val="0.00940740740740741"/>
                  <c:y val="-0.00940740740740758"/>
                </c:manualLayout>
              </c:layout>
              <c:numFmt formatCode="General" sourceLinked="0"/>
              <c:txPr>
                <a:bodyPr wrap="square"/>
                <a:lstStyle/>
                <a:p>
                  <a:pPr>
                    <a:defRPr b="0" sz="700" spc="-1" strike="noStrike">
                      <a:solidFill>
                        <a:srgbClr val="ffffff"/>
                      </a:solidFill>
                      <a:latin typeface="Calibri Light"/>
                    </a:defRPr>
                  </a:pPr>
                </a:p>
              </c:txPr>
              <c:showLegendKey val="0"/>
              <c:showVal val="1"/>
              <c:showCatName val="0"/>
              <c:showSerName val="0"/>
              <c:showPercent val="0"/>
              <c:separator>; </c:separator>
            </c:dLbl>
            <c:dLbl>
              <c:idx val="6"/>
              <c:layout>
                <c:manualLayout>
                  <c:x val="0.0105833333333333"/>
                  <c:y val="-0.00705555555555556"/>
                </c:manualLayout>
              </c:layout>
              <c:numFmt formatCode="General" sourceLinked="0"/>
              <c:txPr>
                <a:bodyPr wrap="square"/>
                <a:lstStyle/>
                <a:p>
                  <a:pPr>
                    <a:defRPr b="0" sz="700" spc="-1" strike="noStrike">
                      <a:solidFill>
                        <a:srgbClr val="ffffff"/>
                      </a:solidFill>
                      <a:latin typeface="Calibri Light"/>
                    </a:defRPr>
                  </a:pPr>
                </a:p>
              </c:txPr>
              <c:showLegendKey val="0"/>
              <c:showVal val="1"/>
              <c:showCatName val="0"/>
              <c:showSerName val="0"/>
              <c:showPercent val="0"/>
              <c:separator>; </c:separator>
            </c:dLbl>
            <c:dLbl>
              <c:idx val="7"/>
              <c:layout>
                <c:manualLayout>
                  <c:x val="0.0141111111111111"/>
                  <c:y val="-0.030574074074074"/>
                </c:manualLayout>
              </c:layout>
              <c:numFmt formatCode="General" sourceLinked="0"/>
              <c:txPr>
                <a:bodyPr wrap="square"/>
                <a:lstStyle/>
                <a:p>
                  <a:pPr>
                    <a:defRPr b="0" sz="700" spc="-1" strike="noStrike">
                      <a:solidFill>
                        <a:srgbClr val="ffffff"/>
                      </a:solidFill>
                      <a:latin typeface="Calibri Light"/>
                    </a:defRPr>
                  </a:pPr>
                </a:p>
              </c:txPr>
              <c:showLegendKey val="0"/>
              <c:showVal val="1"/>
              <c:showCatName val="0"/>
              <c:showSerName val="0"/>
              <c:showPercent val="0"/>
              <c:separator>; </c:separator>
            </c:dLbl>
            <c:dLbl>
              <c:idx val="8"/>
              <c:layout>
                <c:manualLayout>
                  <c:x val="0.0129351851851852"/>
                  <c:y val="-0.0188148148148148"/>
                </c:manualLayout>
              </c:layout>
              <c:numFmt formatCode="General" sourceLinked="0"/>
              <c:txPr>
                <a:bodyPr wrap="square"/>
                <a:lstStyle/>
                <a:p>
                  <a:pPr>
                    <a:defRPr b="0" sz="700" spc="-1" strike="noStrike">
                      <a:solidFill>
                        <a:srgbClr val="ffffff"/>
                      </a:solidFill>
                      <a:latin typeface="Calibri Light"/>
                    </a:defRPr>
                  </a:pPr>
                </a:p>
              </c:txPr>
              <c:showLegendKey val="0"/>
              <c:showVal val="1"/>
              <c:showCatName val="0"/>
              <c:showSerName val="0"/>
              <c:showPercent val="0"/>
              <c:separator>; </c:separator>
            </c:dLbl>
            <c:dLbl>
              <c:idx val="9"/>
              <c:layout>
                <c:manualLayout>
                  <c:x val="0.0105833333333333"/>
                  <c:y val="-0.0235185185185186"/>
                </c:manualLayout>
              </c:layout>
              <c:numFmt formatCode="General" sourceLinked="0"/>
              <c:txPr>
                <a:bodyPr wrap="square"/>
                <a:lstStyle/>
                <a:p>
                  <a:pPr>
                    <a:defRPr b="0" sz="700" spc="-1" strike="noStrike">
                      <a:solidFill>
                        <a:srgbClr val="ffffff"/>
                      </a:solidFill>
                      <a:latin typeface="Calibri Light"/>
                    </a:defRPr>
                  </a:pPr>
                </a:p>
              </c:txPr>
              <c:showLegendKey val="0"/>
              <c:showVal val="1"/>
              <c:showCatName val="0"/>
              <c:showSerName val="0"/>
              <c:showPercent val="0"/>
              <c:separator>; </c:separator>
            </c:dLbl>
            <c:dLbl>
              <c:idx val="10"/>
              <c:layout>
                <c:manualLayout>
                  <c:x val="0.015287037037037"/>
                  <c:y val="-0.0352777777777778"/>
                </c:manualLayout>
              </c:layout>
              <c:numFmt formatCode="General" sourceLinked="0"/>
              <c:txPr>
                <a:bodyPr wrap="square"/>
                <a:lstStyle/>
                <a:p>
                  <a:pPr>
                    <a:defRPr b="0" sz="700" spc="-1" strike="noStrike">
                      <a:solidFill>
                        <a:srgbClr val="ffffff"/>
                      </a:solidFill>
                      <a:latin typeface="Calibri Light"/>
                    </a:defRPr>
                  </a:pPr>
                </a:p>
              </c:txPr>
              <c:showLegendKey val="0"/>
              <c:showVal val="1"/>
              <c:showCatName val="0"/>
              <c:showSerName val="0"/>
              <c:showPercent val="0"/>
              <c:separator>; </c:separator>
            </c:dLbl>
            <c:dLbl>
              <c:idx val="11"/>
              <c:layout>
                <c:manualLayout>
                  <c:x val="0.0141111111111111"/>
                  <c:y val="-0.0282222222222221"/>
                </c:manualLayout>
              </c:layout>
              <c:numFmt formatCode="General" sourceLinked="0"/>
              <c:txPr>
                <a:bodyPr wrap="square"/>
                <a:lstStyle/>
                <a:p>
                  <a:pPr>
                    <a:defRPr b="0" sz="700" spc="-1" strike="noStrike">
                      <a:solidFill>
                        <a:srgbClr val="ffffff"/>
                      </a:solidFill>
                      <a:latin typeface="Calibri Light"/>
                    </a:defRPr>
                  </a:pPr>
                </a:p>
              </c:txPr>
              <c:showLegendKey val="0"/>
              <c:showVal val="1"/>
              <c:showCatName val="0"/>
              <c:showSerName val="0"/>
              <c:showPercent val="0"/>
              <c:separator>; </c:separator>
            </c:dLbl>
            <c:dLbl>
              <c:idx val="12"/>
              <c:layout>
                <c:manualLayout>
                  <c:x val="0.0105833333333332"/>
                  <c:y val="-0.0305740740740742"/>
                </c:manualLayout>
              </c:layout>
              <c:numFmt formatCode="General" sourceLinked="0"/>
              <c:txPr>
                <a:bodyPr wrap="square"/>
                <a:lstStyle/>
                <a:p>
                  <a:pPr>
                    <a:defRPr b="0" sz="700" spc="-1" strike="noStrike">
                      <a:solidFill>
                        <a:srgbClr val="ffffff"/>
                      </a:solidFill>
                      <a:latin typeface="Calibri Light"/>
                    </a:defRPr>
                  </a:pPr>
                </a:p>
              </c:txPr>
              <c:showLegendKey val="0"/>
              <c:showVal val="1"/>
              <c:showCatName val="0"/>
              <c:showSerName val="0"/>
              <c:showPercent val="0"/>
              <c:separator>; </c:separator>
            </c:dLbl>
            <c:dLbl>
              <c:idx val="13"/>
              <c:layout>
                <c:manualLayout>
                  <c:x val="0.0105833333333332"/>
                  <c:y val="-0.0305740740740741"/>
                </c:manualLayout>
              </c:layout>
              <c:numFmt formatCode="General" sourceLinked="0"/>
              <c:txPr>
                <a:bodyPr wrap="square"/>
                <a:lstStyle/>
                <a:p>
                  <a:pPr>
                    <a:defRPr b="0" sz="700" spc="-1" strike="noStrike">
                      <a:solidFill>
                        <a:srgbClr val="ffffff"/>
                      </a:solidFill>
                      <a:latin typeface="Calibri Light"/>
                    </a:defRPr>
                  </a:pPr>
                </a:p>
              </c:txPr>
              <c:showLegendKey val="0"/>
              <c:showVal val="1"/>
              <c:showCatName val="0"/>
              <c:showSerName val="0"/>
              <c:showPercent val="0"/>
              <c:separator>; </c:separator>
            </c:dLbl>
            <c:dLbl>
              <c:idx val="14"/>
              <c:layout>
                <c:manualLayout>
                  <c:x val="0.0117592592592593"/>
                  <c:y val="-0.0282222222222223"/>
                </c:manualLayout>
              </c:layout>
              <c:numFmt formatCode="General" sourceLinked="0"/>
              <c:txPr>
                <a:bodyPr wrap="square"/>
                <a:lstStyle/>
                <a:p>
                  <a:pPr>
                    <a:defRPr b="0" sz="700" spc="-1" strike="noStrike">
                      <a:solidFill>
                        <a:srgbClr val="ffffff"/>
                      </a:solidFill>
                      <a:latin typeface="Calibri Light"/>
                    </a:defRPr>
                  </a:pPr>
                </a:p>
              </c:txPr>
              <c:showLegendKey val="0"/>
              <c:showVal val="1"/>
              <c:showCatName val="0"/>
              <c:showSerName val="0"/>
              <c:showPercent val="0"/>
              <c:separator>; </c:separator>
            </c:dLbl>
            <c:dLbl>
              <c:idx val="15"/>
              <c:layout>
                <c:manualLayout>
                  <c:x val="0.0117592592592592"/>
                  <c:y val="-0.0352777777777778"/>
                </c:manualLayout>
              </c:layout>
              <c:numFmt formatCode="General" sourceLinked="0"/>
              <c:txPr>
                <a:bodyPr wrap="square"/>
                <a:lstStyle/>
                <a:p>
                  <a:pPr>
                    <a:defRPr b="0" sz="700" spc="-1" strike="noStrike">
                      <a:solidFill>
                        <a:srgbClr val="ffffff"/>
                      </a:solidFill>
                      <a:latin typeface="Calibri Light"/>
                    </a:defRPr>
                  </a:pPr>
                </a:p>
              </c:txPr>
              <c:showLegendKey val="0"/>
              <c:showVal val="1"/>
              <c:showCatName val="0"/>
              <c:showSerName val="0"/>
              <c:showPercent val="0"/>
              <c:separator>; </c:separator>
            </c:dLbl>
            <c:dLbl>
              <c:idx val="16"/>
              <c:layout>
                <c:manualLayout>
                  <c:x val="0.0117592592592592"/>
                  <c:y val="-0.0376296296296296"/>
                </c:manualLayout>
              </c:layout>
              <c:numFmt formatCode="General" sourceLinked="0"/>
              <c:txPr>
                <a:bodyPr wrap="square"/>
                <a:lstStyle/>
                <a:p>
                  <a:pPr>
                    <a:defRPr b="0" sz="700" spc="-1" strike="noStrike">
                      <a:solidFill>
                        <a:srgbClr val="ffffff"/>
                      </a:solidFill>
                      <a:latin typeface="Calibri Light"/>
                    </a:defRPr>
                  </a:pPr>
                </a:p>
              </c:txPr>
              <c:showLegendKey val="0"/>
              <c:showVal val="1"/>
              <c:showCatName val="0"/>
              <c:showSerName val="0"/>
              <c:showPercent val="0"/>
              <c:separator>; </c:separator>
            </c:dLbl>
            <c:dLbl>
              <c:idx val="17"/>
              <c:layout>
                <c:manualLayout>
                  <c:x val="0.0117592592592593"/>
                  <c:y val="-0.0305740740740741"/>
                </c:manualLayout>
              </c:layout>
              <c:numFmt formatCode="General" sourceLinked="0"/>
              <c:txPr>
                <a:bodyPr wrap="square"/>
                <a:lstStyle/>
                <a:p>
                  <a:pPr>
                    <a:defRPr b="0" sz="700" spc="-1" strike="noStrike">
                      <a:solidFill>
                        <a:srgbClr val="ffffff"/>
                      </a:solidFill>
                      <a:latin typeface="Calibri Light"/>
                    </a:defRPr>
                  </a:pPr>
                </a:p>
              </c:txPr>
              <c:showLegendKey val="0"/>
              <c:showVal val="1"/>
              <c:showCatName val="0"/>
              <c:showSerName val="0"/>
              <c:showPercent val="0"/>
              <c:separator>; </c:separator>
            </c:dLbl>
            <c:dLbl>
              <c:idx val="18"/>
              <c:layout>
                <c:manualLayout>
                  <c:x val="0.0105833333333332"/>
                  <c:y val="-0.0282222222222223"/>
                </c:manualLayout>
              </c:layout>
              <c:numFmt formatCode="General" sourceLinked="0"/>
              <c:txPr>
                <a:bodyPr wrap="square"/>
                <a:lstStyle/>
                <a:p>
                  <a:pPr>
                    <a:defRPr b="0" sz="700" spc="-1" strike="noStrike">
                      <a:solidFill>
                        <a:srgbClr val="ffffff"/>
                      </a:solidFill>
                      <a:latin typeface="Calibri Light"/>
                    </a:defRPr>
                  </a:pPr>
                </a:p>
              </c:txPr>
              <c:showLegendKey val="0"/>
              <c:showVal val="1"/>
              <c:showCatName val="0"/>
              <c:showSerName val="0"/>
              <c:showPercent val="0"/>
              <c:separator>; </c:separator>
            </c:dLbl>
            <c:dLbl>
              <c:idx val="19"/>
              <c:layout>
                <c:manualLayout>
                  <c:x val="0.0117592592592592"/>
                  <c:y val="-0.0329259259259258"/>
                </c:manualLayout>
              </c:layout>
              <c:numFmt formatCode="General" sourceLinked="0"/>
              <c:txPr>
                <a:bodyPr wrap="square"/>
                <a:lstStyle/>
                <a:p>
                  <a:pPr>
                    <a:defRPr b="0" sz="700" spc="-1" strike="noStrike">
                      <a:solidFill>
                        <a:srgbClr val="ffffff"/>
                      </a:solidFill>
                      <a:latin typeface="Calibri Light"/>
                    </a:defRPr>
                  </a:pPr>
                </a:p>
              </c:txPr>
              <c:showLegendKey val="0"/>
              <c:showVal val="1"/>
              <c:showCatName val="0"/>
              <c:showSerName val="0"/>
              <c:showPercent val="0"/>
              <c:separator>; </c:separator>
            </c:dLbl>
            <c:dLbl>
              <c:idx val="20"/>
              <c:layout>
                <c:manualLayout>
                  <c:x val="0.012935185185185"/>
                  <c:y val="-0.0305740740740742"/>
                </c:manualLayout>
              </c:layout>
              <c:numFmt formatCode="General" sourceLinked="0"/>
              <c:txPr>
                <a:bodyPr wrap="square"/>
                <a:lstStyle/>
                <a:p>
                  <a:pPr>
                    <a:defRPr b="0" sz="700" spc="-1" strike="noStrike">
                      <a:solidFill>
                        <a:srgbClr val="ffffff"/>
                      </a:solidFill>
                      <a:latin typeface="Calibri Light"/>
                    </a:defRPr>
                  </a:pPr>
                </a:p>
              </c:txPr>
              <c:showLegendKey val="0"/>
              <c:showVal val="1"/>
              <c:showCatName val="0"/>
              <c:showSerName val="0"/>
              <c:showPercent val="0"/>
              <c:separator>; </c:separator>
            </c:dLbl>
            <c:dLbl>
              <c:idx val="21"/>
              <c:layout>
                <c:manualLayout>
                  <c:x val="0.0117592592592593"/>
                  <c:y val="-0.0282222222222221"/>
                </c:manualLayout>
              </c:layout>
              <c:numFmt formatCode="General" sourceLinked="0"/>
              <c:txPr>
                <a:bodyPr wrap="square"/>
                <a:lstStyle/>
                <a:p>
                  <a:pPr>
                    <a:defRPr b="0" sz="700" spc="-1" strike="noStrike">
                      <a:solidFill>
                        <a:srgbClr val="ffffff"/>
                      </a:solidFill>
                      <a:latin typeface="Calibri Light"/>
                    </a:defRPr>
                  </a:pPr>
                </a:p>
              </c:txPr>
              <c:showLegendKey val="0"/>
              <c:showVal val="1"/>
              <c:showCatName val="0"/>
              <c:showSerName val="0"/>
              <c:showPercent val="0"/>
              <c:separator>; </c:separator>
            </c:dLbl>
            <c:dLbl>
              <c:idx val="22"/>
              <c:layout>
                <c:manualLayout>
                  <c:x val="0.0105833333333333"/>
                  <c:y val="-0.0258703703703705"/>
                </c:manualLayout>
              </c:layout>
              <c:numFmt formatCode="General" sourceLinked="0"/>
              <c:txPr>
                <a:bodyPr wrap="square"/>
                <a:lstStyle/>
                <a:p>
                  <a:pPr>
                    <a:defRPr b="0" sz="700" spc="-1" strike="noStrike">
                      <a:solidFill>
                        <a:srgbClr val="ffffff"/>
                      </a:solidFill>
                      <a:latin typeface="Calibri Light"/>
                    </a:defRPr>
                  </a:pPr>
                </a:p>
              </c:txPr>
              <c:showLegendKey val="0"/>
              <c:showVal val="1"/>
              <c:showCatName val="0"/>
              <c:showSerName val="0"/>
              <c:showPercent val="0"/>
              <c:separator>; </c:separator>
            </c:dLbl>
            <c:dLbl>
              <c:idx val="23"/>
              <c:layout>
                <c:manualLayout>
                  <c:x val="0.0117592592592593"/>
                  <c:y val="-0.0446851851851852"/>
                </c:manualLayout>
              </c:layout>
              <c:numFmt formatCode="General" sourceLinked="0"/>
              <c:txPr>
                <a:bodyPr wrap="square"/>
                <a:lstStyle/>
                <a:p>
                  <a:pPr>
                    <a:defRPr b="0" sz="700" spc="-1" strike="noStrike">
                      <a:solidFill>
                        <a:srgbClr val="ffffff"/>
                      </a:solidFill>
                      <a:latin typeface="Calibri Light"/>
                    </a:defRPr>
                  </a:pPr>
                </a:p>
              </c:txPr>
              <c:showLegendKey val="0"/>
              <c:showVal val="1"/>
              <c:showCatName val="0"/>
              <c:showSerName val="0"/>
              <c:showPercent val="0"/>
              <c:separator>; </c:separator>
            </c:dLbl>
            <c:dLbl>
              <c:idx val="24"/>
              <c:layout>
                <c:manualLayout>
                  <c:x val="-0.0129351851851854"/>
                  <c:y val="-0.0705555555555556"/>
                </c:manualLayout>
              </c:layout>
              <c:numFmt formatCode="General" sourceLinked="0"/>
              <c:txPr>
                <a:bodyPr wrap="square"/>
                <a:lstStyle/>
                <a:p>
                  <a:pPr>
                    <a:defRPr b="0" sz="700" spc="-1" strike="noStrike">
                      <a:solidFill>
                        <a:srgbClr val="ffffff"/>
                      </a:solidFill>
                      <a:latin typeface="Calibri Light"/>
                    </a:defRPr>
                  </a:pPr>
                </a:p>
              </c:txPr>
              <c:showLegendKey val="0"/>
              <c:showVal val="1"/>
              <c:showCatName val="0"/>
              <c:showSerName val="0"/>
              <c:showPercent val="0"/>
              <c:separator>; </c:separator>
            </c:dLbl>
            <c:txPr>
              <a:bodyPr wrap="square"/>
              <a:lstStyle/>
              <a:p>
                <a:pPr>
                  <a:defRPr b="0" sz="700" spc="-1" strike="noStrike">
                    <a:solidFill>
                      <a:srgbClr val="ffffff"/>
                    </a:solidFill>
                    <a:latin typeface="Calibri Light"/>
                  </a:defRPr>
                </a:pPr>
              </a:p>
            </c:txPr>
            <c:showLegendKey val="0"/>
            <c:showVal val="1"/>
            <c:showCatName val="0"/>
            <c:showSerName val="0"/>
            <c:showPercent val="0"/>
            <c:separator>; </c:separator>
            <c:showLeaderLines val="1"/>
            <c:extLst>
              <c:ext xmlns:c15="http://schemas.microsoft.com/office/drawing/2012/chart" uri="{CE6537A1-D6FC-4f65-9D91-7224C49458BB}">
                <c15:showLeaderLines val="1"/>
              </c:ext>
            </c:extLst>
          </c:dLbls>
          <c:errBars>
            <c:errDir val="y"/>
            <c:errBarType val="both"/>
            <c:errValType val="stdErr"/>
            <c:noEndCap val="0"/>
            <c:val val="0"/>
            <c:spPr>
              <a:ln w="6480">
                <a:solidFill>
                  <a:srgbClr val="000000"/>
                </a:solidFill>
                <a:round/>
              </a:ln>
            </c:spPr>
          </c:errBars>
          <c:cat>
            <c:strRef>
              <c:f>categories</c:f>
              <c:strCache>
                <c:ptCount val="25"/>
                <c:pt idx="0">
                  <c:v>1898</c:v>
                </c:pt>
                <c:pt idx="1">
                  <c:v>1979</c:v>
                </c:pt>
                <c:pt idx="2">
                  <c:v>1989</c:v>
                </c:pt>
                <c:pt idx="3">
                  <c:v>1991</c:v>
                </c:pt>
                <c:pt idx="4">
                  <c:v>1997</c:v>
                </c:pt>
                <c:pt idx="5">
                  <c:v>2001</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2024</c:v>
                </c:pt>
                <c:pt idx="24">
                  <c:v>46023</c:v>
                </c:pt>
              </c:strCache>
            </c:strRef>
          </c:cat>
          <c:val>
            <c:numRef>
              <c:f>2</c:f>
              <c:numCache>
                <c:formatCode>General</c:formatCode>
                <c:ptCount val="25"/>
                <c:pt idx="0">
                  <c:v>0</c:v>
                </c:pt>
                <c:pt idx="1">
                  <c:v>396</c:v>
                </c:pt>
                <c:pt idx="2">
                  <c:v>563</c:v>
                </c:pt>
                <c:pt idx="3">
                  <c:v>306</c:v>
                </c:pt>
                <c:pt idx="4">
                  <c:v>1152</c:v>
                </c:pt>
                <c:pt idx="5">
                  <c:v>542</c:v>
                </c:pt>
                <c:pt idx="6">
                  <c:v>1448</c:v>
                </c:pt>
                <c:pt idx="7">
                  <c:v>1458</c:v>
                </c:pt>
                <c:pt idx="8">
                  <c:v>114</c:v>
                </c:pt>
                <c:pt idx="9">
                  <c:v>260</c:v>
                </c:pt>
                <c:pt idx="10">
                  <c:v>1743</c:v>
                </c:pt>
                <c:pt idx="11">
                  <c:v>1123</c:v>
                </c:pt>
                <c:pt idx="12">
                  <c:v>988</c:v>
                </c:pt>
                <c:pt idx="13">
                  <c:v>737</c:v>
                </c:pt>
                <c:pt idx="14">
                  <c:v>1416</c:v>
                </c:pt>
                <c:pt idx="15">
                  <c:v>1743</c:v>
                </c:pt>
                <c:pt idx="16">
                  <c:v>2081</c:v>
                </c:pt>
                <c:pt idx="17">
                  <c:v>1364</c:v>
                </c:pt>
                <c:pt idx="18">
                  <c:v>883</c:v>
                </c:pt>
                <c:pt idx="19">
                  <c:v>1798</c:v>
                </c:pt>
                <c:pt idx="20">
                  <c:v>1349</c:v>
                </c:pt>
                <c:pt idx="21">
                  <c:v>1102</c:v>
                </c:pt>
                <c:pt idx="22">
                  <c:v>771</c:v>
                </c:pt>
                <c:pt idx="23">
                  <c:v>2668</c:v>
                </c:pt>
                <c:pt idx="24">
                  <c:v>4322</c:v>
                </c:pt>
              </c:numCache>
            </c:numRef>
          </c:val>
        </c:ser>
        <c:axId val="6182183"/>
        <c:axId val="46357825"/>
      </c:areaChart>
      <c:lineChart>
        <c:grouping val="standard"/>
        <c:varyColors val="0"/>
        <c:ser>
          <c:idx val="2"/>
          <c:order val="2"/>
          <c:tx>
            <c:strRef>
              <c:f>label 3</c:f>
              <c:strCache>
                <c:ptCount val="1"/>
                <c:pt idx="0">
                  <c:v>TOTAL DE CAVERNAS</c:v>
                </c:pt>
              </c:strCache>
            </c:strRef>
          </c:tx>
          <c:spPr>
            <a:solidFill>
              <a:srgbClr val="303a24"/>
            </a:solidFill>
            <a:ln w="19080">
              <a:solidFill>
                <a:srgbClr val="303a24"/>
              </a:solidFill>
              <a:round/>
            </a:ln>
          </c:spPr>
          <c:marker>
            <c:symbol val="circle"/>
            <c:size val="5"/>
            <c:spPr>
              <a:solidFill>
                <a:srgbClr val="303a24"/>
              </a:solidFill>
            </c:spPr>
          </c:marker>
          <c:dLbls>
            <c:numFmt formatCode="General" sourceLinked="0"/>
            <c:txPr>
              <a:bodyPr wrap="square"/>
              <a:lstStyle/>
              <a:p>
                <a:pPr>
                  <a:defRPr b="0" sz="700" spc="-1" strike="noStrike">
                    <a:solidFill>
                      <a:srgbClr val="000000"/>
                    </a:solidFill>
                    <a:latin typeface="Calibri Light"/>
                  </a:defRPr>
                </a:pPr>
              </a:p>
            </c:txPr>
            <c:dLblPos val="t"/>
            <c:showLegendKey val="0"/>
            <c:showVal val="1"/>
            <c:showCatName val="0"/>
            <c:showSerName val="0"/>
            <c:showPercent val="0"/>
            <c:separator>; </c:separator>
            <c:showLeaderLines val="1"/>
            <c:extLst>
              <c:ext xmlns:c15="http://schemas.microsoft.com/office/drawing/2012/chart" uri="{CE6537A1-D6FC-4f65-9D91-7224C49458BB}">
                <c15:showLeaderLines val="1"/>
              </c:ext>
            </c:extLst>
          </c:dLbls>
          <c:errBars>
            <c:errDir val="y"/>
            <c:errBarType val="minus"/>
            <c:errValType val="cust"/>
            <c:noEndCap val="0"/>
            <c:minus>
              <c:numRef>
                <c:f>4</c:f>
                <c:numCache>
                  <c:formatCode>General</c:formatCode>
                  <c:ptCount val="25"/>
                  <c:pt idx="0">
                    <c:v>41</c:v>
                  </c:pt>
                  <c:pt idx="1">
                    <c:v>437</c:v>
                  </c:pt>
                  <c:pt idx="2">
                    <c:v>1000</c:v>
                  </c:pt>
                  <c:pt idx="3">
                    <c:v>1306</c:v>
                  </c:pt>
                  <c:pt idx="4">
                    <c:v>2458</c:v>
                  </c:pt>
                  <c:pt idx="5">
                    <c:v>3000</c:v>
                  </c:pt>
                  <c:pt idx="6">
                    <c:v>4448</c:v>
                  </c:pt>
                  <c:pt idx="7">
                    <c:v>5906</c:v>
                  </c:pt>
                  <c:pt idx="8">
                    <c:v>6020</c:v>
                  </c:pt>
                  <c:pt idx="9">
                    <c:v>6280</c:v>
                  </c:pt>
                  <c:pt idx="10">
                    <c:v>8023</c:v>
                  </c:pt>
                  <c:pt idx="11">
                    <c:v>9146</c:v>
                  </c:pt>
                  <c:pt idx="12">
                    <c:v>10134</c:v>
                  </c:pt>
                  <c:pt idx="13">
                    <c:v>10871</c:v>
                  </c:pt>
                  <c:pt idx="14">
                    <c:v>12287</c:v>
                  </c:pt>
                  <c:pt idx="15">
                    <c:v>14030</c:v>
                  </c:pt>
                  <c:pt idx="16">
                    <c:v>16111</c:v>
                  </c:pt>
                  <c:pt idx="17">
                    <c:v>17475</c:v>
                  </c:pt>
                  <c:pt idx="18">
                    <c:v>18358</c:v>
                  </c:pt>
                  <c:pt idx="19">
                    <c:v>20156</c:v>
                  </c:pt>
                  <c:pt idx="20">
                    <c:v>21505</c:v>
                  </c:pt>
                  <c:pt idx="21">
                    <c:v>22607</c:v>
                  </c:pt>
                  <c:pt idx="22">
                    <c:v>23378</c:v>
                  </c:pt>
                  <c:pt idx="23">
                    <c:v>26046</c:v>
                  </c:pt>
                  <c:pt idx="24">
                    <c:v>30368</c:v>
                  </c:pt>
                </c:numCache>
              </c:numRef>
            </c:minus>
            <c:spPr>
              <a:ln w="9360">
                <a:solidFill>
                  <a:srgbClr val="595959"/>
                </a:solidFill>
                <a:round/>
              </a:ln>
            </c:spPr>
          </c:errBars>
          <c:cat>
            <c:strRef>
              <c:f>categories</c:f>
              <c:strCache>
                <c:ptCount val="25"/>
                <c:pt idx="0">
                  <c:v>1898</c:v>
                </c:pt>
                <c:pt idx="1">
                  <c:v>1979</c:v>
                </c:pt>
                <c:pt idx="2">
                  <c:v>1989</c:v>
                </c:pt>
                <c:pt idx="3">
                  <c:v>1991</c:v>
                </c:pt>
                <c:pt idx="4">
                  <c:v>1997</c:v>
                </c:pt>
                <c:pt idx="5">
                  <c:v>2001</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2024</c:v>
                </c:pt>
                <c:pt idx="24">
                  <c:v>46023</c:v>
                </c:pt>
              </c:strCache>
            </c:strRef>
          </c:cat>
          <c:val>
            <c:numRef>
              <c:f>3</c:f>
              <c:numCache>
                <c:formatCode>General</c:formatCode>
                <c:ptCount val="25"/>
                <c:pt idx="0">
                  <c:v>41</c:v>
                </c:pt>
                <c:pt idx="1">
                  <c:v>437</c:v>
                </c:pt>
                <c:pt idx="2">
                  <c:v>1000</c:v>
                </c:pt>
                <c:pt idx="3">
                  <c:v>1306</c:v>
                </c:pt>
                <c:pt idx="4">
                  <c:v>2458</c:v>
                </c:pt>
                <c:pt idx="5">
                  <c:v>3000</c:v>
                </c:pt>
                <c:pt idx="6">
                  <c:v>4448</c:v>
                </c:pt>
                <c:pt idx="7">
                  <c:v>5906</c:v>
                </c:pt>
                <c:pt idx="8">
                  <c:v>6020</c:v>
                </c:pt>
                <c:pt idx="9">
                  <c:v>6280</c:v>
                </c:pt>
                <c:pt idx="10">
                  <c:v>8023</c:v>
                </c:pt>
                <c:pt idx="11">
                  <c:v>9146</c:v>
                </c:pt>
                <c:pt idx="12">
                  <c:v>10134</c:v>
                </c:pt>
                <c:pt idx="13">
                  <c:v>10871</c:v>
                </c:pt>
                <c:pt idx="14">
                  <c:v>12287</c:v>
                </c:pt>
                <c:pt idx="15">
                  <c:v>14030</c:v>
                </c:pt>
                <c:pt idx="16">
                  <c:v>16111</c:v>
                </c:pt>
                <c:pt idx="17">
                  <c:v>17475</c:v>
                </c:pt>
                <c:pt idx="18">
                  <c:v>18358</c:v>
                </c:pt>
                <c:pt idx="19">
                  <c:v>20156</c:v>
                </c:pt>
                <c:pt idx="20">
                  <c:v>21505</c:v>
                </c:pt>
                <c:pt idx="21">
                  <c:v>22607</c:v>
                </c:pt>
                <c:pt idx="22">
                  <c:v>23378</c:v>
                </c:pt>
                <c:pt idx="23">
                  <c:v>26046</c:v>
                </c:pt>
                <c:pt idx="24">
                  <c:v>30368</c:v>
                </c:pt>
              </c:numCache>
            </c:numRef>
          </c:val>
          <c:smooth val="0"/>
        </c:ser>
        <c:hiLowLines>
          <c:spPr>
            <a:ln w="0">
              <a:noFill/>
            </a:ln>
          </c:spPr>
        </c:hiLowLines>
        <c:marker val="1"/>
        <c:axId val="6182183"/>
        <c:axId val="46357825"/>
      </c:lineChart>
      <c:lineChart>
        <c:grouping val="standard"/>
        <c:varyColors val="0"/>
        <c:ser>
          <c:idx val="3"/>
          <c:order val="3"/>
          <c:tx>
            <c:strRef>
              <c:f>label 5</c:f>
              <c:strCache>
                <c:ptCount val="1"/>
                <c:pt idx="0">
                  <c:v>CAVERNAS CADASTRADAS</c:v>
                </c:pt>
              </c:strCache>
            </c:strRef>
          </c:tx>
          <c:spPr>
            <a:solidFill>
              <a:srgbClr val="ffffff"/>
            </a:solidFill>
            <a:ln w="19080">
              <a:noFill/>
            </a:ln>
          </c:spPr>
          <c:marker>
            <c:symbol val="circle"/>
            <c:size val="4"/>
            <c:spPr>
              <a:solidFill>
                <a:srgbClr val="ffffff"/>
              </a:solidFill>
            </c:spPr>
          </c:marker>
          <c:dLbls>
            <c:txPr>
              <a:bodyPr wrap="square"/>
              <a:lstStyle/>
              <a:p>
                <a:pPr>
                  <a:defRPr b="0" sz="700" spc="-1" strike="noStrike">
                    <a:solidFill>
                      <a:srgbClr val="000000"/>
                    </a:solidFill>
                    <a:latin typeface="Calibri Light"/>
                  </a:defRPr>
                </a:pPr>
              </a:p>
            </c:txPr>
            <c:dLblPos val="r"/>
            <c:showLegendKey val="0"/>
            <c:showVal val="0"/>
            <c:showCatName val="0"/>
            <c:showSerName val="0"/>
            <c:showPercent val="0"/>
            <c:separator>; </c:separator>
            <c:showLeaderLines val="1"/>
            <c:extLst>
              <c:ext xmlns:c15="http://schemas.microsoft.com/office/drawing/2012/chart" uri="{CE6537A1-D6FC-4f65-9D91-7224C49458BB}">
                <c15:showLeaderLines val="1"/>
              </c:ext>
            </c:extLst>
          </c:dLbls>
          <c:cat>
            <c:strRef>
              <c:f>categories</c:f>
              <c:strCache>
                <c:ptCount val="25"/>
                <c:pt idx="0">
                  <c:v>1898</c:v>
                </c:pt>
                <c:pt idx="1">
                  <c:v>1979</c:v>
                </c:pt>
                <c:pt idx="2">
                  <c:v>1989</c:v>
                </c:pt>
                <c:pt idx="3">
                  <c:v>1991</c:v>
                </c:pt>
                <c:pt idx="4">
                  <c:v>1997</c:v>
                </c:pt>
                <c:pt idx="5">
                  <c:v>2001</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2024</c:v>
                </c:pt>
                <c:pt idx="24">
                  <c:v>46023</c:v>
                </c:pt>
              </c:strCache>
            </c:strRef>
          </c:cat>
          <c:val>
            <c:numRef>
              <c:f>5</c:f>
              <c:numCache>
                <c:formatCode>General</c:formatCode>
                <c:ptCount val="25"/>
                <c:pt idx="0">
                  <c:v>0</c:v>
                </c:pt>
                <c:pt idx="1">
                  <c:v>396</c:v>
                </c:pt>
                <c:pt idx="2">
                  <c:v>563</c:v>
                </c:pt>
                <c:pt idx="3">
                  <c:v>306</c:v>
                </c:pt>
                <c:pt idx="4">
                  <c:v>1152</c:v>
                </c:pt>
                <c:pt idx="5">
                  <c:v>542</c:v>
                </c:pt>
                <c:pt idx="6">
                  <c:v>1448</c:v>
                </c:pt>
                <c:pt idx="7">
                  <c:v>1458</c:v>
                </c:pt>
                <c:pt idx="8">
                  <c:v>114</c:v>
                </c:pt>
                <c:pt idx="9">
                  <c:v>260</c:v>
                </c:pt>
                <c:pt idx="10">
                  <c:v>1743</c:v>
                </c:pt>
                <c:pt idx="11">
                  <c:v>1123</c:v>
                </c:pt>
                <c:pt idx="12">
                  <c:v>988</c:v>
                </c:pt>
                <c:pt idx="13">
                  <c:v>737</c:v>
                </c:pt>
                <c:pt idx="14">
                  <c:v>1416</c:v>
                </c:pt>
                <c:pt idx="15">
                  <c:v>1743</c:v>
                </c:pt>
                <c:pt idx="16">
                  <c:v>2081</c:v>
                </c:pt>
                <c:pt idx="17">
                  <c:v>1364</c:v>
                </c:pt>
                <c:pt idx="18">
                  <c:v>883</c:v>
                </c:pt>
                <c:pt idx="19">
                  <c:v>1798</c:v>
                </c:pt>
                <c:pt idx="20">
                  <c:v>1349</c:v>
                </c:pt>
                <c:pt idx="21">
                  <c:v>1102</c:v>
                </c:pt>
                <c:pt idx="22">
                  <c:v>771</c:v>
                </c:pt>
                <c:pt idx="23">
                  <c:v>2668</c:v>
                </c:pt>
                <c:pt idx="24">
                  <c:v>4322</c:v>
                </c:pt>
              </c:numCache>
            </c:numRef>
          </c:val>
          <c:smooth val="0"/>
        </c:ser>
        <c:hiLowLines>
          <c:spPr>
            <a:ln w="0">
              <a:noFill/>
            </a:ln>
          </c:spPr>
        </c:hiLowLines>
        <c:marker val="1"/>
        <c:axId val="8629908"/>
        <c:axId val="42515860"/>
      </c:lineChart>
      <c:catAx>
        <c:axId val="6182183"/>
        <c:scaling>
          <c:orientation val="minMax"/>
        </c:scaling>
        <c:delete val="0"/>
        <c:axPos val="b"/>
        <c:numFmt formatCode="General" sourceLinked="0"/>
        <c:majorTickMark val="out"/>
        <c:minorTickMark val="none"/>
        <c:tickLblPos val="nextTo"/>
        <c:spPr>
          <a:ln w="9360">
            <a:solidFill>
              <a:srgbClr val="d9d9d9"/>
            </a:solidFill>
            <a:round/>
          </a:ln>
        </c:spPr>
        <c:txPr>
          <a:bodyPr/>
          <a:lstStyle/>
          <a:p>
            <a:pPr>
              <a:defRPr b="0" sz="600" spc="-1" strike="noStrike">
                <a:solidFill>
                  <a:srgbClr val="595959"/>
                </a:solidFill>
                <a:latin typeface="Akatab"/>
                <a:ea typeface="Akatab"/>
              </a:defRPr>
            </a:pPr>
          </a:p>
        </c:txPr>
        <c:crossAx val="46357825"/>
        <c:crosses val="autoZero"/>
        <c:auto val="1"/>
        <c:lblAlgn val="ctr"/>
        <c:lblOffset val="100"/>
        <c:noMultiLvlLbl val="0"/>
      </c:catAx>
      <c:valAx>
        <c:axId val="46357825"/>
        <c:scaling>
          <c:orientation val="minMax"/>
        </c:scaling>
        <c:delete val="1"/>
        <c:axPos val="l"/>
        <c:numFmt formatCode="General" sourceLinked="1"/>
        <c:majorTickMark val="none"/>
        <c:minorTickMark val="none"/>
        <c:tickLblPos val="nextTo"/>
        <c:spPr>
          <a:ln w="6480">
            <a:solidFill>
              <a:srgbClr val="8b8b8b"/>
            </a:solidFill>
            <a:round/>
          </a:ln>
        </c:spPr>
        <c:txPr>
          <a:bodyPr/>
          <a:lstStyle/>
          <a:p>
            <a:pPr>
              <a:defRPr b="0" sz="700" spc="-1" strike="noStrike">
                <a:solidFill>
                  <a:srgbClr val="000000"/>
                </a:solidFill>
                <a:latin typeface="Calibri Light"/>
              </a:defRPr>
            </a:pPr>
          </a:p>
        </c:txPr>
        <c:crossAx val="6182183"/>
        <c:crossBetween val="between"/>
      </c:valAx>
      <c:catAx>
        <c:axId val="8629908"/>
        <c:scaling>
          <c:orientation val="minMax"/>
        </c:scaling>
        <c:delete val="1"/>
        <c:axPos val="t"/>
        <c:numFmt formatCode="[$-416]dd/mm/yyyy" sourceLinked="1"/>
        <c:majorTickMark val="out"/>
        <c:minorTickMark val="none"/>
        <c:tickLblPos val="nextTo"/>
        <c:spPr>
          <a:ln w="6480">
            <a:solidFill>
              <a:srgbClr val="8b8b8b"/>
            </a:solidFill>
            <a:round/>
          </a:ln>
        </c:spPr>
        <c:txPr>
          <a:bodyPr/>
          <a:lstStyle/>
          <a:p>
            <a:pPr>
              <a:defRPr b="0" sz="700" spc="-1" strike="noStrike">
                <a:solidFill>
                  <a:srgbClr val="000000"/>
                </a:solidFill>
                <a:latin typeface="Calibri Light"/>
              </a:defRPr>
            </a:pPr>
          </a:p>
        </c:txPr>
        <c:crossAx val="42515860"/>
        <c:auto val="1"/>
        <c:lblAlgn val="ctr"/>
        <c:lblOffset val="100"/>
        <c:noMultiLvlLbl val="0"/>
      </c:catAx>
      <c:valAx>
        <c:axId val="42515860"/>
        <c:scaling>
          <c:orientation val="minMax"/>
        </c:scaling>
        <c:delete val="1"/>
        <c:axPos val="r"/>
        <c:numFmt formatCode="General" sourceLinked="1"/>
        <c:majorTickMark val="out"/>
        <c:minorTickMark val="none"/>
        <c:tickLblPos val="nextTo"/>
        <c:spPr>
          <a:ln w="6480">
            <a:solidFill>
              <a:srgbClr val="8b8b8b"/>
            </a:solidFill>
            <a:round/>
          </a:ln>
        </c:spPr>
        <c:txPr>
          <a:bodyPr/>
          <a:lstStyle/>
          <a:p>
            <a:pPr>
              <a:defRPr b="0" sz="700" spc="-1" strike="noStrike">
                <a:solidFill>
                  <a:srgbClr val="000000"/>
                </a:solidFill>
                <a:latin typeface="Calibri Light"/>
              </a:defRPr>
            </a:pPr>
          </a:p>
        </c:txPr>
        <c:crossAx val="8629908"/>
        <c:crossBetween val="between"/>
      </c:valAx>
      <c:spPr>
        <a:noFill/>
        <a:ln w="0">
          <a:noFill/>
        </a:ln>
      </c:spPr>
    </c:plotArea>
    <c:legend>
      <c:legendPos val="b"/>
      <c:legendEntry>
        <c:idx val="2"/>
        <c:delete val="1"/>
      </c:legendEntry>
      <c:legendEntry>
        <c:idx val="3"/>
        <c:delete val="1"/>
      </c:legendEntry>
      <c:layout>
        <c:manualLayout>
          <c:xMode val="edge"/>
          <c:yMode val="edge"/>
          <c:x val="0.396681851851852"/>
          <c:y val="0.890734259259259"/>
          <c:w val="0.208988148148148"/>
          <c:h val="0.0340064814814815"/>
        </c:manualLayout>
      </c:layout>
      <c:overlay val="0"/>
      <c:spPr>
        <a:noFill/>
        <a:ln w="0">
          <a:noFill/>
        </a:ln>
      </c:spPr>
      <c:txPr>
        <a:bodyPr/>
        <a:lstStyle/>
        <a:p>
          <a:pPr>
            <a:defRPr b="0" sz="700" spc="-1" strike="noStrike">
              <a:solidFill>
                <a:srgbClr val="000000"/>
              </a:solidFill>
              <a:latin typeface="Calibri Light"/>
            </a:defRPr>
          </a:pPr>
        </a:p>
      </c:txPr>
    </c:legend>
    <c:plotVisOnly val="1"/>
    <c:dispBlanksAs val="zero"/>
  </c:chart>
  <c:spPr>
    <a:noFill/>
    <a:ln w="0">
      <a:noFill/>
    </a:ln>
  </c:spPr>
</c:chartSpace>
</file>

<file path=ppt/charts/chart3.xml><?xml version="1.0" encoding="utf-8"?>
<c:chartSpace xmlns:c="http://schemas.openxmlformats.org/drawingml/2006/chart" xmlns:a="http://schemas.openxmlformats.org/drawingml/2006/main" xmlns:r="http://schemas.openxmlformats.org/officeDocument/2006/relationships">
  <c:lang val="en-US"/>
  <c:roundedCorners val="0"/>
  <c:chart>
    <c:autoTitleDeleted val="1"/>
    <c:plotArea>
      <c:layout>
        <c:manualLayout>
          <c:layoutTarget val="inner"/>
          <c:xMode val="edge"/>
          <c:yMode val="edge"/>
          <c:x val="0.024795551193981"/>
          <c:y val="0.0353806228373702"/>
          <c:w val="0.965881583251554"/>
          <c:h val="0.889965397923875"/>
        </c:manualLayout>
      </c:layout>
      <c:barChart>
        <c:barDir val="col"/>
        <c:grouping val="clustered"/>
        <c:varyColors val="0"/>
        <c:ser>
          <c:idx val="0"/>
          <c:order val="0"/>
          <c:tx>
            <c:strRef>
              <c:f>label 0</c:f>
              <c:strCache>
                <c:ptCount val="1"/>
                <c:pt idx="0">
                  <c:v>Cave</c:v>
                </c:pt>
              </c:strCache>
            </c:strRef>
          </c:tx>
          <c:spPr>
            <a:solidFill>
              <a:srgbClr val="586847"/>
            </a:solidFill>
            <a:ln w="0">
              <a:noFill/>
            </a:ln>
          </c:spPr>
          <c:invertIfNegative val="0"/>
          <c:dLbls>
            <c:numFmt formatCode="General" sourceLinked="0"/>
            <c:txPr>
              <a:bodyPr wrap="square"/>
              <a:lstStyle/>
              <a:p>
                <a:pPr>
                  <a:defRPr b="0" sz="900" spc="-1" strike="noStrike">
                    <a:solidFill>
                      <a:srgbClr val="000000"/>
                    </a:solidFill>
                    <a:latin typeface="Calibri"/>
                  </a:defRPr>
                </a:pPr>
              </a:p>
            </c:txPr>
            <c:dLblPos val="outEnd"/>
            <c:showLegendKey val="0"/>
            <c:showVal val="1"/>
            <c:showCatName val="0"/>
            <c:showSerName val="0"/>
            <c:showPercent val="0"/>
            <c:separator>; </c:separator>
            <c:showLeaderLines val="1"/>
            <c:extLst>
              <c:ext xmlns:c15="http://schemas.microsoft.com/office/drawing/2012/chart" uri="{CE6537A1-D6FC-4f65-9D91-7224C49458BB}">
                <c15:showLeaderLines val="1"/>
              </c:ext>
            </c:extLst>
          </c:dLbls>
          <c:cat>
            <c:strRef>
              <c:f>categories</c:f>
              <c:strCache>
                <c:ptCount val="27"/>
                <c:pt idx="0">
                  <c:v>MG</c:v>
                </c:pt>
                <c:pt idx="1">
                  <c:v>PA</c:v>
                </c:pt>
                <c:pt idx="2">
                  <c:v>BA</c:v>
                </c:pt>
                <c:pt idx="3">
                  <c:v>RN</c:v>
                </c:pt>
                <c:pt idx="4">
                  <c:v>GO</c:v>
                </c:pt>
                <c:pt idx="5">
                  <c:v>TO</c:v>
                </c:pt>
                <c:pt idx="6">
                  <c:v>SP</c:v>
                </c:pt>
                <c:pt idx="7">
                  <c:v>MT</c:v>
                </c:pt>
                <c:pt idx="8">
                  <c:v>PI</c:v>
                </c:pt>
                <c:pt idx="9">
                  <c:v>PR</c:v>
                </c:pt>
                <c:pt idx="10">
                  <c:v>PE</c:v>
                </c:pt>
                <c:pt idx="11">
                  <c:v>MS</c:v>
                </c:pt>
                <c:pt idx="12">
                  <c:v>CE</c:v>
                </c:pt>
                <c:pt idx="13">
                  <c:v>SC</c:v>
                </c:pt>
                <c:pt idx="14">
                  <c:v>RS</c:v>
                </c:pt>
                <c:pt idx="15">
                  <c:v>DF</c:v>
                </c:pt>
                <c:pt idx="16">
                  <c:v>RJ</c:v>
                </c:pt>
                <c:pt idx="17">
                  <c:v>SE</c:v>
                </c:pt>
                <c:pt idx="18">
                  <c:v>MA</c:v>
                </c:pt>
                <c:pt idx="19">
                  <c:v>PB</c:v>
                </c:pt>
                <c:pt idx="20">
                  <c:v>AM</c:v>
                </c:pt>
                <c:pt idx="21">
                  <c:v>ES</c:v>
                </c:pt>
                <c:pt idx="22">
                  <c:v>AL</c:v>
                </c:pt>
                <c:pt idx="23">
                  <c:v>RO</c:v>
                </c:pt>
                <c:pt idx="24">
                  <c:v>AP</c:v>
                </c:pt>
                <c:pt idx="25">
                  <c:v>AC</c:v>
                </c:pt>
                <c:pt idx="26">
                  <c:v>RR</c:v>
                </c:pt>
              </c:strCache>
            </c:strRef>
          </c:cat>
          <c:val>
            <c:numRef>
              <c:f>0</c:f>
              <c:numCache>
                <c:formatCode>General</c:formatCode>
                <c:ptCount val="27"/>
                <c:pt idx="0">
                  <c:v>14566</c:v>
                </c:pt>
                <c:pt idx="1">
                  <c:v>4472</c:v>
                </c:pt>
                <c:pt idx="2">
                  <c:v>2955</c:v>
                </c:pt>
                <c:pt idx="3">
                  <c:v>1425</c:v>
                </c:pt>
                <c:pt idx="4">
                  <c:v>1174</c:v>
                </c:pt>
                <c:pt idx="5">
                  <c:v>955</c:v>
                </c:pt>
                <c:pt idx="6">
                  <c:v>866</c:v>
                </c:pt>
                <c:pt idx="7">
                  <c:v>620</c:v>
                </c:pt>
                <c:pt idx="8">
                  <c:v>556</c:v>
                </c:pt>
                <c:pt idx="9">
                  <c:v>554</c:v>
                </c:pt>
                <c:pt idx="10">
                  <c:v>355</c:v>
                </c:pt>
                <c:pt idx="11">
                  <c:v>303</c:v>
                </c:pt>
                <c:pt idx="12">
                  <c:v>274</c:v>
                </c:pt>
                <c:pt idx="13">
                  <c:v>245</c:v>
                </c:pt>
                <c:pt idx="14">
                  <c:v>207</c:v>
                </c:pt>
                <c:pt idx="15">
                  <c:v>160</c:v>
                </c:pt>
                <c:pt idx="16">
                  <c:v>119</c:v>
                </c:pt>
                <c:pt idx="17">
                  <c:v>114</c:v>
                </c:pt>
                <c:pt idx="18">
                  <c:v>109</c:v>
                </c:pt>
                <c:pt idx="19">
                  <c:v>80</c:v>
                </c:pt>
                <c:pt idx="20">
                  <c:v>53</c:v>
                </c:pt>
                <c:pt idx="21">
                  <c:v>43</c:v>
                </c:pt>
                <c:pt idx="22">
                  <c:v>30</c:v>
                </c:pt>
                <c:pt idx="23">
                  <c:v>28</c:v>
                </c:pt>
                <c:pt idx="24">
                  <c:v>13</c:v>
                </c:pt>
                <c:pt idx="25">
                  <c:v>4</c:v>
                </c:pt>
                <c:pt idx="26">
                  <c:v>2</c:v>
                </c:pt>
              </c:numCache>
            </c:numRef>
          </c:val>
        </c:ser>
        <c:gapWidth val="40"/>
        <c:overlap val="0"/>
        <c:axId val="10584184"/>
        <c:axId val="1824396"/>
      </c:barChart>
      <c:catAx>
        <c:axId val="10584184"/>
        <c:scaling>
          <c:orientation val="minMax"/>
        </c:scaling>
        <c:delete val="0"/>
        <c:axPos val="b"/>
        <c:numFmt formatCode="General" sourceLinked="0"/>
        <c:majorTickMark val="none"/>
        <c:minorTickMark val="none"/>
        <c:tickLblPos val="nextTo"/>
        <c:spPr>
          <a:ln w="6480">
            <a:noFill/>
          </a:ln>
        </c:spPr>
        <c:txPr>
          <a:bodyPr/>
          <a:lstStyle/>
          <a:p>
            <a:pPr>
              <a:defRPr b="0" sz="900" spc="-1" strike="noStrike">
                <a:solidFill>
                  <a:srgbClr val="000000"/>
                </a:solidFill>
                <a:latin typeface="Calibri"/>
              </a:defRPr>
            </a:pPr>
          </a:p>
        </c:txPr>
        <c:crossAx val="1824396"/>
        <c:crosses val="autoZero"/>
        <c:auto val="1"/>
        <c:lblAlgn val="ctr"/>
        <c:lblOffset val="100"/>
        <c:noMultiLvlLbl val="0"/>
      </c:catAx>
      <c:valAx>
        <c:axId val="1824396"/>
        <c:scaling>
          <c:orientation val="minMax"/>
          <c:max val="14600"/>
          <c:min val="0"/>
        </c:scaling>
        <c:delete val="1"/>
        <c:axPos val="l"/>
        <c:numFmt formatCode="General" sourceLinked="1"/>
        <c:majorTickMark val="out"/>
        <c:minorTickMark val="none"/>
        <c:tickLblPos val="nextTo"/>
        <c:spPr>
          <a:ln w="6480">
            <a:solidFill>
              <a:srgbClr val="8b8b8b"/>
            </a:solidFill>
            <a:round/>
          </a:ln>
        </c:spPr>
        <c:txPr>
          <a:bodyPr/>
          <a:lstStyle/>
          <a:p>
            <a:pPr>
              <a:defRPr b="0" sz="1000" spc="-1" strike="noStrike">
                <a:solidFill>
                  <a:srgbClr val="000000"/>
                </a:solidFill>
                <a:latin typeface="Calibri"/>
              </a:defRPr>
            </a:pPr>
          </a:p>
        </c:txPr>
        <c:crossAx val="10584184"/>
        <c:crossBetween val="between"/>
      </c:valAx>
      <c:spPr>
        <a:noFill/>
        <a:ln w="0">
          <a:noFill/>
        </a:ln>
      </c:spPr>
    </c:plotArea>
    <c:plotVisOnly val="1"/>
    <c:dispBlanksAs val="gap"/>
  </c:chart>
  <c:spPr>
    <a:noFill/>
    <a:ln w="9360">
      <a:noFill/>
    </a:ln>
  </c:spPr>
</c:chartSpace>
</file>

<file path=ppt/charts/chart4.xml><?xml version="1.0" encoding="utf-8"?>
<c:chartSpace xmlns:c="http://schemas.openxmlformats.org/drawingml/2006/chart" xmlns:a="http://schemas.openxmlformats.org/drawingml/2006/main" xmlns:r="http://schemas.openxmlformats.org/officeDocument/2006/relationships">
  <c:lang val="en-US"/>
  <c:roundedCorners val="0"/>
  <c:chart>
    <c:autoTitleDeleted val="1"/>
    <c:plotArea>
      <c:layout>
        <c:manualLayout>
          <c:layoutTarget val="inner"/>
          <c:xMode val="edge"/>
          <c:yMode val="edge"/>
          <c:x val="0.295857142857143"/>
          <c:y val="0.10681478316599"/>
          <c:w val="0.4305"/>
          <c:h val="0.717474898525956"/>
        </c:manualLayout>
      </c:layout>
      <c:pieChart>
        <c:varyColors val="1"/>
        <c:ser>
          <c:idx val="0"/>
          <c:order val="0"/>
          <c:tx>
            <c:strRef>
              <c:f>label 0</c:f>
              <c:strCache>
                <c:ptCount val="1"/>
                <c:pt idx="0">
                  <c:v>Cave 2025</c:v>
                </c:pt>
              </c:strCache>
            </c:strRef>
          </c:tx>
          <c:spPr>
            <a:solidFill>
              <a:srgbClr val="4472c4"/>
            </a:solidFill>
            <a:ln w="0">
              <a:noFill/>
            </a:ln>
          </c:spPr>
          <c:explosion val="0"/>
          <c:dPt>
            <c:idx val="0"/>
            <c:spPr>
              <a:solidFill>
                <a:srgbClr val="586847"/>
              </a:solidFill>
              <a:ln w="19080">
                <a:solidFill>
                  <a:srgbClr val="ffffff"/>
                </a:solidFill>
                <a:round/>
              </a:ln>
            </c:spPr>
          </c:dPt>
          <c:dPt>
            <c:idx val="1"/>
            <c:spPr>
              <a:solidFill>
                <a:srgbClr val="a9d18e"/>
              </a:solidFill>
              <a:ln w="19080">
                <a:solidFill>
                  <a:srgbClr val="ffffff"/>
                </a:solidFill>
                <a:round/>
              </a:ln>
            </c:spPr>
          </c:dPt>
          <c:dPt>
            <c:idx val="2"/>
            <c:spPr>
              <a:solidFill>
                <a:srgbClr val="548235"/>
              </a:solidFill>
              <a:ln w="19080">
                <a:solidFill>
                  <a:srgbClr val="ffffff"/>
                </a:solidFill>
                <a:round/>
              </a:ln>
            </c:spPr>
          </c:dPt>
          <c:dPt>
            <c:idx val="3"/>
            <c:spPr>
              <a:solidFill>
                <a:srgbClr val="2f5597"/>
              </a:solidFill>
              <a:ln w="19080">
                <a:solidFill>
                  <a:srgbClr val="ffffff"/>
                </a:solidFill>
                <a:round/>
              </a:ln>
            </c:spPr>
          </c:dPt>
          <c:dPt>
            <c:idx val="4"/>
            <c:spPr>
              <a:solidFill>
                <a:srgbClr val="c5e0b4"/>
              </a:solidFill>
              <a:ln w="19080">
                <a:solidFill>
                  <a:srgbClr val="ffffff"/>
                </a:solidFill>
                <a:round/>
              </a:ln>
            </c:spPr>
          </c:dPt>
          <c:dPt>
            <c:idx val="5"/>
            <c:spPr>
              <a:solidFill>
                <a:srgbClr val="2f5597"/>
              </a:solidFill>
              <a:ln w="19080">
                <a:solidFill>
                  <a:srgbClr val="ffffff"/>
                </a:solidFill>
                <a:round/>
              </a:ln>
            </c:spPr>
          </c:dPt>
          <c:dPt>
            <c:idx val="6"/>
            <c:spPr>
              <a:solidFill>
                <a:srgbClr val="90a2d3"/>
              </a:solidFill>
              <a:ln w="0">
                <a:noFill/>
              </a:ln>
            </c:spPr>
          </c:dPt>
          <c:dLbls>
            <c:numFmt formatCode="General" sourceLinked="0"/>
            <c:dLbl>
              <c:idx val="0"/>
              <c:numFmt formatCode="General" sourceLinked="0"/>
              <c:txPr>
                <a:bodyPr wrap="square"/>
                <a:lstStyle/>
                <a:p>
                  <a:pPr>
                    <a:defRPr b="0" sz="1000" spc="-1" strike="noStrike">
                      <a:solidFill>
                        <a:srgbClr val="000000"/>
                      </a:solidFill>
                      <a:latin typeface="Calibri"/>
                    </a:defRPr>
                  </a:pPr>
                </a:p>
              </c:txPr>
              <c:tx>
                <c:rich>
                  <a:bodyPr/>
                  <a:p>
                    <a:fld id="{C1B96523-F0E6-4443-9081-9FCC80DA9830}" type="CELLRANGE">
                      <a:rPr b="0" lang="en-US" sz="1000" spc="-1" strike="noStrike">
                        <a:solidFill>
                          <a:srgbClr val="000000"/>
                        </a:solidFill>
                        <a:latin typeface="Calibri"/>
                      </a:rPr>
                      <a:t>[CELLRANGE]</a:t>
                    </a:fld>
                    <a:r>
                      <a:rPr b="0" lang="en-US" sz="1000" spc="-1" strike="noStrike">
                        <a:solidFill>
                          <a:srgbClr val="000000"/>
                        </a:solidFill>
                        <a:latin typeface="Calibri"/>
                      </a:rPr>
                      <a:t>; </a:t>
                    </a:r>
                    <a:fld id="{4664678A-C2E9-4E5B-B98C-6B8B39D95CAE}" type="VALUE">
                      <a:rPr b="0" lang="en-US" sz="1000" spc="-1" strike="noStrike">
                        <a:solidFill>
                          <a:srgbClr val="000000"/>
                        </a:solidFill>
                        <a:latin typeface="Calibri"/>
                      </a:rPr>
                      <a:t>[VALOR]</a:t>
                    </a:fld>
                  </a:p>
                </c:rich>
              </c:tx>
              <c:dLblPos val="bestFit"/>
              <c:showLegendKey val="0"/>
              <c:showVal val="1"/>
              <c:showCatName val="0"/>
              <c:showSerName val="0"/>
              <c:showPercent val="0"/>
              <c:separator>; </c:separator>
              <c:extLst>
                <c:ext xmlns:c15="http://schemas.microsoft.com/office/drawing/2012/chart" uri="{CE6537A1-D6FC-4f65-9D91-7224C49458BB}">
                  <c15:showDataLabelsRange val="1"/>
                </c:ext>
              </c:extLst>
            </c:dLbl>
            <c:dLbl>
              <c:idx val="1"/>
              <c:numFmt formatCode="General" sourceLinked="0"/>
              <c:txPr>
                <a:bodyPr wrap="square"/>
                <a:lstStyle/>
                <a:p>
                  <a:pPr>
                    <a:defRPr b="0" sz="1000" spc="-1" strike="noStrike">
                      <a:solidFill>
                        <a:srgbClr val="000000"/>
                      </a:solidFill>
                      <a:latin typeface="Calibri"/>
                    </a:defRPr>
                  </a:pPr>
                </a:p>
              </c:txPr>
              <c:tx>
                <c:rich>
                  <a:bodyPr/>
                  <a:p>
                    <a:fld id="{4F0F1C7E-992C-4DAC-BD21-974465A295DA}" type="CELLRANGE">
                      <a:rPr b="0" lang="en-US" sz="1000" spc="-1" strike="noStrike">
                        <a:solidFill>
                          <a:srgbClr val="000000"/>
                        </a:solidFill>
                        <a:latin typeface="Calibri"/>
                      </a:rPr>
                      <a:t>[CELLRANGE]</a:t>
                    </a:fld>
                    <a:r>
                      <a:rPr b="0" lang="en-US" sz="1000" spc="-1" strike="noStrike">
                        <a:solidFill>
                          <a:srgbClr val="000000"/>
                        </a:solidFill>
                        <a:latin typeface="Calibri"/>
                      </a:rPr>
                      <a:t>; </a:t>
                    </a:r>
                    <a:fld id="{2016612F-55CE-4316-9B65-307D321F01DD}" type="VALUE">
                      <a:rPr b="0" lang="en-US" sz="1000" spc="-1" strike="noStrike">
                        <a:solidFill>
                          <a:srgbClr val="000000"/>
                        </a:solidFill>
                        <a:latin typeface="Calibri"/>
                      </a:rPr>
                      <a:t>[VALOR]</a:t>
                    </a:fld>
                  </a:p>
                </c:rich>
              </c:tx>
              <c:dLblPos val="bestFit"/>
              <c:showLegendKey val="0"/>
              <c:showVal val="1"/>
              <c:showCatName val="0"/>
              <c:showSerName val="0"/>
              <c:showPercent val="0"/>
              <c:separator>; </c:separator>
              <c:extLst>
                <c:ext xmlns:c15="http://schemas.microsoft.com/office/drawing/2012/chart" uri="{CE6537A1-D6FC-4f65-9D91-7224C49458BB}">
                  <c15:showDataLabelsRange val="1"/>
                </c:ext>
              </c:extLst>
            </c:dLbl>
            <c:dLbl>
              <c:idx val="2"/>
              <c:numFmt formatCode="General" sourceLinked="0"/>
              <c:txPr>
                <a:bodyPr wrap="square"/>
                <a:lstStyle/>
                <a:p>
                  <a:pPr>
                    <a:defRPr b="0" sz="1000" spc="-1" strike="noStrike">
                      <a:solidFill>
                        <a:srgbClr val="000000"/>
                      </a:solidFill>
                      <a:latin typeface="Calibri"/>
                    </a:defRPr>
                  </a:pPr>
                </a:p>
              </c:txPr>
              <c:tx>
                <c:rich>
                  <a:bodyPr/>
                  <a:p>
                    <a:fld id="{A61BE39C-FE3F-4B47-8790-99CAA3C91F5C}" type="CELLRANGE">
                      <a:rPr b="0" lang="en-US" sz="1000" spc="-1" strike="noStrike">
                        <a:solidFill>
                          <a:srgbClr val="000000"/>
                        </a:solidFill>
                        <a:latin typeface="Calibri"/>
                      </a:rPr>
                      <a:t>[CELLRANGE]</a:t>
                    </a:fld>
                    <a:r>
                      <a:rPr b="0" lang="en-US" sz="1000" spc="-1" strike="noStrike">
                        <a:solidFill>
                          <a:srgbClr val="000000"/>
                        </a:solidFill>
                        <a:latin typeface="Calibri"/>
                      </a:rPr>
                      <a:t>; </a:t>
                    </a:r>
                    <a:fld id="{21AD0E6C-8F17-4DDE-9426-3CE425CA4D86}" type="VALUE">
                      <a:rPr b="0" lang="en-US" sz="1000" spc="-1" strike="noStrike">
                        <a:solidFill>
                          <a:srgbClr val="000000"/>
                        </a:solidFill>
                        <a:latin typeface="Calibri"/>
                      </a:rPr>
                      <a:t>[VALOR]</a:t>
                    </a:fld>
                  </a:p>
                </c:rich>
              </c:tx>
              <c:dLblPos val="bestFit"/>
              <c:showLegendKey val="0"/>
              <c:showVal val="1"/>
              <c:showCatName val="0"/>
              <c:showSerName val="0"/>
              <c:showPercent val="0"/>
              <c:separator>; </c:separator>
              <c:extLst>
                <c:ext xmlns:c15="http://schemas.microsoft.com/office/drawing/2012/chart" uri="{CE6537A1-D6FC-4f65-9D91-7224C49458BB}">
                  <c15:showDataLabelsRange val="1"/>
                </c:ext>
              </c:extLst>
            </c:dLbl>
            <c:dLbl>
              <c:idx val="3"/>
              <c:numFmt formatCode="General" sourceLinked="0"/>
              <c:txPr>
                <a:bodyPr wrap="square"/>
                <a:lstStyle/>
                <a:p>
                  <a:pPr>
                    <a:defRPr b="0" sz="1000" spc="-1" strike="noStrike">
                      <a:solidFill>
                        <a:srgbClr val="000000"/>
                      </a:solidFill>
                      <a:latin typeface="Calibri"/>
                    </a:defRPr>
                  </a:pPr>
                </a:p>
              </c:txPr>
              <c:tx>
                <c:rich>
                  <a:bodyPr/>
                  <a:p>
                    <a:fld id="{0AE5676E-5BFD-47D3-B9DA-6403288B5915}" type="CELLRANGE">
                      <a:rPr b="0" lang="en-US" sz="1000" spc="-1" strike="noStrike">
                        <a:solidFill>
                          <a:srgbClr val="000000"/>
                        </a:solidFill>
                        <a:latin typeface="Calibri"/>
                      </a:rPr>
                      <a:t>[CELLRANGE]</a:t>
                    </a:fld>
                    <a:r>
                      <a:rPr b="0" lang="en-US" sz="1000" spc="-1" strike="noStrike">
                        <a:solidFill>
                          <a:srgbClr val="000000"/>
                        </a:solidFill>
                        <a:latin typeface="Calibri"/>
                      </a:rPr>
                      <a:t>; </a:t>
                    </a:r>
                    <a:fld id="{22829317-5F61-4482-AAEF-693355637C6B}" type="VALUE">
                      <a:rPr b="0" lang="en-US" sz="1000" spc="-1" strike="noStrike">
                        <a:solidFill>
                          <a:srgbClr val="000000"/>
                        </a:solidFill>
                        <a:latin typeface="Calibri"/>
                      </a:rPr>
                      <a:t>[VALOR]</a:t>
                    </a:fld>
                  </a:p>
                </c:rich>
              </c:tx>
              <c:dLblPos val="bestFit"/>
              <c:showLegendKey val="0"/>
              <c:showVal val="1"/>
              <c:showCatName val="0"/>
              <c:showSerName val="0"/>
              <c:showPercent val="0"/>
              <c:separator>; </c:separator>
              <c:extLst>
                <c:ext xmlns:c15="http://schemas.microsoft.com/office/drawing/2012/chart" uri="{CE6537A1-D6FC-4f65-9D91-7224C49458BB}">
                  <c15:showDataLabelsRange val="1"/>
                </c:ext>
              </c:extLst>
            </c:dLbl>
            <c:dLbl>
              <c:idx val="4"/>
              <c:numFmt formatCode="General" sourceLinked="0"/>
              <c:txPr>
                <a:bodyPr wrap="square"/>
                <a:lstStyle/>
                <a:p>
                  <a:pPr>
                    <a:defRPr b="0" sz="1000" spc="-1" strike="noStrike">
                      <a:solidFill>
                        <a:srgbClr val="000000"/>
                      </a:solidFill>
                      <a:latin typeface="Calibri"/>
                    </a:defRPr>
                  </a:pPr>
                </a:p>
              </c:txPr>
              <c:tx>
                <c:rich>
                  <a:bodyPr/>
                  <a:p>
                    <a:fld id="{FE284EA0-E310-43CF-AE5B-2A447393B423}" type="CELLRANGE">
                      <a:rPr b="0" lang="en-US" sz="1000" spc="-1" strike="noStrike">
                        <a:solidFill>
                          <a:srgbClr val="000000"/>
                        </a:solidFill>
                        <a:latin typeface="Calibri"/>
                      </a:rPr>
                      <a:t>[CELLRANGE]</a:t>
                    </a:fld>
                    <a:r>
                      <a:rPr b="0" lang="en-US" sz="1000" spc="-1" strike="noStrike">
                        <a:solidFill>
                          <a:srgbClr val="000000"/>
                        </a:solidFill>
                        <a:latin typeface="Calibri"/>
                      </a:rPr>
                      <a:t>; </a:t>
                    </a:r>
                    <a:fld id="{3C483599-6811-42CD-9354-F9F6B7372870}" type="VALUE">
                      <a:rPr b="0" lang="en-US" sz="1000" spc="-1" strike="noStrike">
                        <a:solidFill>
                          <a:srgbClr val="000000"/>
                        </a:solidFill>
                        <a:latin typeface="Calibri"/>
                      </a:rPr>
                      <a:t>[VALOR]</a:t>
                    </a:fld>
                  </a:p>
                </c:rich>
              </c:tx>
              <c:dLblPos val="bestFit"/>
              <c:showLegendKey val="0"/>
              <c:showVal val="1"/>
              <c:showCatName val="0"/>
              <c:showSerName val="0"/>
              <c:showPercent val="0"/>
              <c:separator>; </c:separator>
              <c:extLst>
                <c:ext xmlns:c15="http://schemas.microsoft.com/office/drawing/2012/chart" uri="{CE6537A1-D6FC-4f65-9D91-7224C49458BB}">
                  <c15:showDataLabelsRange val="1"/>
                </c:ext>
              </c:extLst>
            </c:dLbl>
            <c:dLbl>
              <c:idx val="5"/>
              <c:numFmt formatCode="General" sourceLinked="0"/>
              <c:txPr>
                <a:bodyPr wrap="square"/>
                <a:lstStyle/>
                <a:p>
                  <a:pPr>
                    <a:defRPr b="0" sz="1000" spc="-1" strike="noStrike">
                      <a:solidFill>
                        <a:srgbClr val="000000"/>
                      </a:solidFill>
                      <a:latin typeface="Calibri"/>
                    </a:defRPr>
                  </a:pPr>
                </a:p>
              </c:txPr>
              <c:tx>
                <c:rich>
                  <a:bodyPr/>
                  <a:p>
                    <a:fld id="{65356E6C-BD96-46B9-B60A-80AD72AED91F}" type="CELLRANGE">
                      <a:rPr b="0" lang="en-US" sz="1000" spc="-1" strike="noStrike">
                        <a:solidFill>
                          <a:srgbClr val="000000"/>
                        </a:solidFill>
                        <a:latin typeface="Calibri"/>
                      </a:rPr>
                      <a:t>[CELLRANGE]</a:t>
                    </a:fld>
                    <a:r>
                      <a:rPr b="0" lang="en-US" sz="1000" spc="-1" strike="noStrike">
                        <a:solidFill>
                          <a:srgbClr val="000000"/>
                        </a:solidFill>
                        <a:latin typeface="Calibri"/>
                      </a:rPr>
                      <a:t>; </a:t>
                    </a:r>
                    <a:fld id="{85DE1C91-6481-465F-B4C3-0801FCE17695}" type="VALUE">
                      <a:rPr b="0" lang="en-US" sz="1000" spc="-1" strike="noStrike">
                        <a:solidFill>
                          <a:srgbClr val="000000"/>
                        </a:solidFill>
                        <a:latin typeface="Calibri"/>
                      </a:rPr>
                      <a:t>[VALOR]</a:t>
                    </a:fld>
                  </a:p>
                </c:rich>
              </c:tx>
              <c:dLblPos val="bestFit"/>
              <c:showLegendKey val="0"/>
              <c:showVal val="1"/>
              <c:showCatName val="0"/>
              <c:showSerName val="0"/>
              <c:showPercent val="0"/>
              <c:separator>; </c:separator>
              <c:extLst>
                <c:ext xmlns:c15="http://schemas.microsoft.com/office/drawing/2012/chart" uri="{CE6537A1-D6FC-4f65-9D91-7224C49458BB}">
                  <c15:showDataLabelsRange val="1"/>
                </c:ext>
              </c:extLst>
            </c:dLbl>
            <c:dLbl>
              <c:idx val="6"/>
              <c:numFmt formatCode="General" sourceLinked="0"/>
              <c:txPr>
                <a:bodyPr wrap="square"/>
                <a:lstStyle/>
                <a:p>
                  <a:pPr>
                    <a:defRPr b="0" sz="1000" spc="-1" strike="noStrike">
                      <a:solidFill>
                        <a:srgbClr val="000000"/>
                      </a:solidFill>
                      <a:latin typeface="Calibri"/>
                    </a:defRPr>
                  </a:pPr>
                </a:p>
              </c:txPr>
              <c:tx>
                <c:rich>
                  <a:bodyPr/>
                  <a:p>
                    <a:fld id="{F887A93F-4DFA-4379-8769-4607EA7E1A04}" type="CELLRANGE">
                      <a:rPr b="0" lang="en-US" sz="1000" spc="-1" strike="noStrike">
                        <a:solidFill>
                          <a:srgbClr val="000000"/>
                        </a:solidFill>
                        <a:latin typeface="Calibri"/>
                      </a:rPr>
                      <a:t>[CELLRANGE]</a:t>
                    </a:fld>
                    <a:r>
                      <a:rPr b="0" lang="en-US" sz="1000" spc="-1" strike="noStrike">
                        <a:solidFill>
                          <a:srgbClr val="000000"/>
                        </a:solidFill>
                        <a:latin typeface="Calibri"/>
                      </a:rPr>
                      <a:t>; </a:t>
                    </a:r>
                    <a:fld id="{AA4B2DEB-7930-4983-B799-40A194B4B00C}" type="VALUE">
                      <a:rPr b="0" lang="en-US" sz="1000" spc="-1" strike="noStrike">
                        <a:solidFill>
                          <a:srgbClr val="000000"/>
                        </a:solidFill>
                        <a:latin typeface="Calibri"/>
                      </a:rPr>
                      <a:t>[VALOR]</a:t>
                    </a:fld>
                  </a:p>
                </c:rich>
              </c:tx>
              <c:dLblPos val="bestFit"/>
              <c:showLegendKey val="0"/>
              <c:showVal val="1"/>
              <c:showCatName val="0"/>
              <c:showSerName val="0"/>
              <c:showPercent val="0"/>
              <c:separator>; </c:separator>
              <c:extLst>
                <c:ext xmlns:c15="http://schemas.microsoft.com/office/drawing/2012/chart" uri="{CE6537A1-D6FC-4f65-9D91-7224C49458BB}">
                  <c15:showDataLabelsRange val="1"/>
                </c:ext>
              </c:extLst>
            </c:dLbl>
            <c:txPr>
              <a:bodyPr wrap="square"/>
              <a:lstStyle/>
              <a:p>
                <a:pPr>
                  <a:defRPr b="0" sz="1000" spc="-1" strike="noStrike">
                    <a:solidFill>
                      <a:srgbClr val="000000"/>
                    </a:solidFill>
                    <a:latin typeface="Calibri"/>
                  </a:defRPr>
                </a:pPr>
              </a:p>
            </c:txPr>
            <c:dLblPos val="bestFit"/>
            <c:showLegendKey val="0"/>
            <c:showVal val="1"/>
            <c:showCatName val="0"/>
            <c:showSerName val="0"/>
            <c:showPercent val="0"/>
            <c:separator>; </c:separator>
            <c:showLeaderLines val="1"/>
          </c:dLbls>
          <c:cat>
            <c:strRef>
              <c:f>categories</c:f>
              <c:strCache>
                <c:ptCount val="7"/>
                <c:pt idx="0">
                  <c:v>AMAZÔNIA</c:v>
                </c:pt>
                <c:pt idx="1">
                  <c:v>CAATINGA</c:v>
                </c:pt>
                <c:pt idx="2">
                  <c:v>CERRADO</c:v>
                </c:pt>
                <c:pt idx="3">
                  <c:v>COSTEIRO</c:v>
                </c:pt>
                <c:pt idx="4">
                  <c:v>MATA ATLÂNTICA</c:v>
                </c:pt>
                <c:pt idx="5">
                  <c:v>PAMPA</c:v>
                </c:pt>
                <c:pt idx="6">
                  <c:v>PANTANAL</c:v>
                </c:pt>
              </c:strCache>
            </c:strRef>
          </c:cat>
          <c:val>
            <c:numRef>
              <c:f>0</c:f>
              <c:numCache>
                <c:formatCode>General</c:formatCode>
                <c:ptCount val="7"/>
                <c:pt idx="0">
                  <c:v>4736</c:v>
                </c:pt>
                <c:pt idx="1">
                  <c:v>5977</c:v>
                </c:pt>
                <c:pt idx="2">
                  <c:v>12933</c:v>
                </c:pt>
                <c:pt idx="3">
                  <c:v>135</c:v>
                </c:pt>
                <c:pt idx="4">
                  <c:v>6451</c:v>
                </c:pt>
                <c:pt idx="5">
                  <c:v>38</c:v>
                </c:pt>
                <c:pt idx="6">
                  <c:v>12</c:v>
                </c:pt>
              </c:numCache>
            </c:numRef>
          </c:val>
          <c:extLst>
            <c:ext xmlns:c15="http://schemas.microsoft.com/office/drawing/2012/chart" uri="{02D57815-91ED-43cb-92C2-25804820EDAC}">
              <c15:datalabelsRange>
                <c15:f>'Biomas (25) - Ok'!$C$6:$C$12</c15:f>
                <c15:dlblRangeCache>
                  <c:ptCount val="7"/>
                  <c:pt idx="0">
                    <c:v>15.64%</c:v>
                  </c:pt>
                  <c:pt idx="1">
                    <c:v>19.74%</c:v>
                  </c:pt>
                  <c:pt idx="2">
                    <c:v>42.71%</c:v>
                  </c:pt>
                  <c:pt idx="3">
                    <c:v>0.45%</c:v>
                  </c:pt>
                  <c:pt idx="4">
                    <c:v>21.30%</c:v>
                  </c:pt>
                  <c:pt idx="5">
                    <c:v>0.13%</c:v>
                  </c:pt>
                  <c:pt idx="6">
                    <c:v>0.04%</c:v>
                  </c:pt>
                </c15:dlblRangeCache>
              </c15:datalabelsRange>
            </c:ext>
          </c:extLst>
        </c:ser>
        <c:ser>
          <c:idx val="1"/>
          <c:order val="1"/>
          <c:tx>
            <c:strRef>
              <c:f>label 1</c:f>
              <c:strCache>
                <c:ptCount val="1"/>
                <c:pt idx="0">
                  <c:v>%</c:v>
                </c:pt>
              </c:strCache>
            </c:strRef>
          </c:tx>
          <c:spPr>
            <a:solidFill>
              <a:srgbClr val="ed7d31"/>
            </a:solidFill>
            <a:ln w="0">
              <a:noFill/>
            </a:ln>
          </c:spPr>
          <c:explosion val="0"/>
          <c:dPt>
            <c:idx val="0"/>
            <c:spPr>
              <a:solidFill>
                <a:srgbClr val="3c65ae"/>
              </a:solidFill>
              <a:ln w="0">
                <a:noFill/>
              </a:ln>
            </c:spPr>
          </c:dPt>
          <c:dPt>
            <c:idx val="1"/>
            <c:spPr>
              <a:solidFill>
                <a:srgbClr val="d36f2b"/>
              </a:solidFill>
              <a:ln w="0">
                <a:noFill/>
              </a:ln>
            </c:spPr>
          </c:dPt>
          <c:dPt>
            <c:idx val="2"/>
            <c:spPr>
              <a:solidFill>
                <a:srgbClr val="929292"/>
              </a:solidFill>
              <a:ln w="0">
                <a:noFill/>
              </a:ln>
            </c:spPr>
          </c:dPt>
          <c:dPt>
            <c:idx val="3"/>
            <c:spPr>
              <a:solidFill>
                <a:srgbClr val="e3ab00"/>
              </a:solidFill>
              <a:ln w="0">
                <a:noFill/>
              </a:ln>
            </c:spPr>
          </c:dPt>
          <c:dPt>
            <c:idx val="4"/>
            <c:spPr>
              <a:solidFill>
                <a:srgbClr val="518abd"/>
              </a:solidFill>
              <a:ln w="0">
                <a:noFill/>
              </a:ln>
            </c:spPr>
          </c:dPt>
          <c:dPt>
            <c:idx val="5"/>
            <c:spPr>
              <a:solidFill>
                <a:srgbClr val="639a3f"/>
              </a:solidFill>
              <a:ln w="0">
                <a:noFill/>
              </a:ln>
            </c:spPr>
          </c:dPt>
          <c:dPt>
            <c:idx val="6"/>
            <c:spPr>
              <a:solidFill>
                <a:srgbClr val="90a2d3"/>
              </a:solidFill>
              <a:ln w="0">
                <a:noFill/>
              </a:ln>
            </c:spPr>
          </c:dPt>
          <c:dLbls>
            <c:dLbl>
              <c:idx val="0"/>
              <c:txPr>
                <a:bodyPr wrap="square"/>
                <a:lstStyle/>
                <a:p>
                  <a:pPr>
                    <a:defRPr b="0" sz="1000" spc="-1" strike="noStrike">
                      <a:solidFill>
                        <a:srgbClr val="000000"/>
                      </a:solidFill>
                      <a:latin typeface="Calibri"/>
                    </a:defRPr>
                  </a:pPr>
                </a:p>
              </c:txPr>
              <c:dLblPos val="bestFit"/>
              <c:showLegendKey val="0"/>
              <c:showVal val="0"/>
              <c:showCatName val="0"/>
              <c:showSerName val="0"/>
              <c:showPercent val="0"/>
              <c:separator>; </c:separator>
            </c:dLbl>
            <c:dLbl>
              <c:idx val="1"/>
              <c:txPr>
                <a:bodyPr wrap="square"/>
                <a:lstStyle/>
                <a:p>
                  <a:pPr>
                    <a:defRPr b="0" sz="1000" spc="-1" strike="noStrike">
                      <a:solidFill>
                        <a:srgbClr val="000000"/>
                      </a:solidFill>
                      <a:latin typeface="Calibri"/>
                    </a:defRPr>
                  </a:pPr>
                </a:p>
              </c:txPr>
              <c:dLblPos val="bestFit"/>
              <c:showLegendKey val="0"/>
              <c:showVal val="0"/>
              <c:showCatName val="0"/>
              <c:showSerName val="0"/>
              <c:showPercent val="0"/>
              <c:separator>; </c:separator>
            </c:dLbl>
            <c:dLbl>
              <c:idx val="2"/>
              <c:txPr>
                <a:bodyPr wrap="square"/>
                <a:lstStyle/>
                <a:p>
                  <a:pPr>
                    <a:defRPr b="0" sz="1000" spc="-1" strike="noStrike">
                      <a:solidFill>
                        <a:srgbClr val="000000"/>
                      </a:solidFill>
                      <a:latin typeface="Calibri"/>
                    </a:defRPr>
                  </a:pPr>
                </a:p>
              </c:txPr>
              <c:dLblPos val="bestFit"/>
              <c:showLegendKey val="0"/>
              <c:showVal val="0"/>
              <c:showCatName val="0"/>
              <c:showSerName val="0"/>
              <c:showPercent val="0"/>
              <c:separator>; </c:separator>
            </c:dLbl>
            <c:dLbl>
              <c:idx val="3"/>
              <c:txPr>
                <a:bodyPr wrap="square"/>
                <a:lstStyle/>
                <a:p>
                  <a:pPr>
                    <a:defRPr b="0" sz="1000" spc="-1" strike="noStrike">
                      <a:solidFill>
                        <a:srgbClr val="000000"/>
                      </a:solidFill>
                      <a:latin typeface="Calibri"/>
                    </a:defRPr>
                  </a:pPr>
                </a:p>
              </c:txPr>
              <c:dLblPos val="bestFit"/>
              <c:showLegendKey val="0"/>
              <c:showVal val="0"/>
              <c:showCatName val="0"/>
              <c:showSerName val="0"/>
              <c:showPercent val="0"/>
              <c:separator>; </c:separator>
            </c:dLbl>
            <c:dLbl>
              <c:idx val="4"/>
              <c:txPr>
                <a:bodyPr wrap="square"/>
                <a:lstStyle/>
                <a:p>
                  <a:pPr>
                    <a:defRPr b="0" sz="1000" spc="-1" strike="noStrike">
                      <a:solidFill>
                        <a:srgbClr val="000000"/>
                      </a:solidFill>
                      <a:latin typeface="Calibri"/>
                    </a:defRPr>
                  </a:pPr>
                </a:p>
              </c:txPr>
              <c:dLblPos val="bestFit"/>
              <c:showLegendKey val="0"/>
              <c:showVal val="0"/>
              <c:showCatName val="0"/>
              <c:showSerName val="0"/>
              <c:showPercent val="0"/>
              <c:separator>; </c:separator>
            </c:dLbl>
            <c:dLbl>
              <c:idx val="5"/>
              <c:txPr>
                <a:bodyPr wrap="square"/>
                <a:lstStyle/>
                <a:p>
                  <a:pPr>
                    <a:defRPr b="0" sz="1000" spc="-1" strike="noStrike">
                      <a:solidFill>
                        <a:srgbClr val="000000"/>
                      </a:solidFill>
                      <a:latin typeface="Calibri"/>
                    </a:defRPr>
                  </a:pPr>
                </a:p>
              </c:txPr>
              <c:dLblPos val="bestFit"/>
              <c:showLegendKey val="0"/>
              <c:showVal val="0"/>
              <c:showCatName val="0"/>
              <c:showSerName val="0"/>
              <c:showPercent val="0"/>
              <c:separator>; </c:separator>
            </c:dLbl>
            <c:dLbl>
              <c:idx val="6"/>
              <c:txPr>
                <a:bodyPr wrap="square"/>
                <a:lstStyle/>
                <a:p>
                  <a:pPr>
                    <a:defRPr b="0" sz="1000" spc="-1" strike="noStrike">
                      <a:solidFill>
                        <a:srgbClr val="000000"/>
                      </a:solidFill>
                      <a:latin typeface="Calibri"/>
                    </a:defRPr>
                  </a:pPr>
                </a:p>
              </c:txPr>
              <c:dLblPos val="bestFit"/>
              <c:showLegendKey val="0"/>
              <c:showVal val="0"/>
              <c:showCatName val="0"/>
              <c:showSerName val="0"/>
              <c:showPercent val="0"/>
              <c:separator>; </c:separator>
            </c:dLbl>
            <c:txPr>
              <a:bodyPr wrap="square"/>
              <a:lstStyle/>
              <a:p>
                <a:pPr>
                  <a:defRPr b="0" sz="1000" spc="-1" strike="noStrike">
                    <a:solidFill>
                      <a:srgbClr val="000000"/>
                    </a:solidFill>
                    <a:latin typeface="Calibri"/>
                  </a:defRPr>
                </a:pPr>
              </a:p>
            </c:txPr>
            <c:dLblPos val="bestFit"/>
            <c:showLegendKey val="0"/>
            <c:showVal val="0"/>
            <c:showCatName val="0"/>
            <c:showSerName val="0"/>
            <c:showPercent val="0"/>
            <c:separator>; </c:separator>
            <c:showLeaderLines val="1"/>
          </c:dLbls>
          <c:cat>
            <c:strRef>
              <c:f>categories</c:f>
              <c:strCache>
                <c:ptCount val="7"/>
                <c:pt idx="0">
                  <c:v>AMAZÔNIA</c:v>
                </c:pt>
                <c:pt idx="1">
                  <c:v>CAATINGA</c:v>
                </c:pt>
                <c:pt idx="2">
                  <c:v>CERRADO</c:v>
                </c:pt>
                <c:pt idx="3">
                  <c:v>COSTEIRO</c:v>
                </c:pt>
                <c:pt idx="4">
                  <c:v>MATA ATLÂNTICA</c:v>
                </c:pt>
                <c:pt idx="5">
                  <c:v>PAMPA</c:v>
                </c:pt>
                <c:pt idx="6">
                  <c:v>PANTANAL</c:v>
                </c:pt>
              </c:strCache>
            </c:strRef>
          </c:cat>
          <c:val>
            <c:numRef>
              <c:f>1</c:f>
              <c:numCache>
                <c:formatCode>General</c:formatCode>
                <c:ptCount val="7"/>
                <c:pt idx="0">
                  <c:v>0.156396539198204</c:v>
                </c:pt>
                <c:pt idx="1">
                  <c:v>0.197377980318341</c:v>
                </c:pt>
                <c:pt idx="2">
                  <c:v>0.427085397265702</c:v>
                </c:pt>
                <c:pt idx="3">
                  <c:v>0.00445809391717852</c:v>
                </c:pt>
                <c:pt idx="4">
                  <c:v>0.213030843405323</c:v>
                </c:pt>
                <c:pt idx="5">
                  <c:v>0.00125487088039099</c:v>
                </c:pt>
                <c:pt idx="6">
                  <c:v>0.000396275014860313</c:v>
                </c:pt>
              </c:numCache>
            </c:numRef>
          </c:val>
        </c:ser>
        <c:firstSliceAng val="0"/>
      </c:pieChart>
      <c:spPr>
        <a:noFill/>
        <a:ln w="0">
          <a:noFill/>
        </a:ln>
      </c:spPr>
    </c:plotArea>
    <c:legend>
      <c:legendPos val="b"/>
      <c:overlay val="0"/>
      <c:spPr>
        <a:noFill/>
        <a:ln w="0">
          <a:noFill/>
        </a:ln>
      </c:spPr>
      <c:txPr>
        <a:bodyPr/>
        <a:lstStyle/>
        <a:p>
          <a:pPr>
            <a:defRPr b="0" sz="900" spc="-1" strike="noStrike">
              <a:solidFill>
                <a:srgbClr val="000000"/>
              </a:solidFill>
              <a:latin typeface="Calibri"/>
            </a:defRPr>
          </a:pPr>
        </a:p>
      </c:txPr>
    </c:legend>
    <c:plotVisOnly val="1"/>
    <c:dispBlanksAs val="zero"/>
  </c:chart>
  <c:spPr>
    <a:solidFill>
      <a:srgbClr val="ffffff"/>
    </a:solidFill>
    <a:ln w="6480">
      <a:solidFill>
        <a:srgbClr val="9fafa4"/>
      </a:solidFill>
      <a:round/>
    </a:ln>
  </c:spPr>
</c:chartSpace>
</file>

<file path=ppt/charts/chart5.xml><?xml version="1.0" encoding="utf-8"?>
<c:chartSpace xmlns:c="http://schemas.openxmlformats.org/drawingml/2006/chart" xmlns:a="http://schemas.openxmlformats.org/drawingml/2006/main" xmlns:r="http://schemas.openxmlformats.org/officeDocument/2006/relationships">
  <c:lang val="en-US"/>
  <c:roundedCorners val="0"/>
  <c:chart>
    <c:title>
      <c:tx>
        <c:rich>
          <a:bodyPr rot="0"/>
          <a:lstStyle/>
          <a:p>
            <a:pPr>
              <a:defRPr b="1" lang="pt-BR" sz="1200" spc="-1" strike="noStrike">
                <a:solidFill>
                  <a:srgbClr val="595959"/>
                </a:solidFill>
                <a:latin typeface="Calibri"/>
              </a:defRPr>
            </a:pPr>
            <a:r>
              <a:rPr b="1" lang="pt-BR" sz="1200" spc="-1" strike="noStrike">
                <a:solidFill>
                  <a:srgbClr val="595959"/>
                </a:solidFill>
                <a:latin typeface="Calibri"/>
              </a:rPr>
              <a:t>10.186 novas caverna em UCs desde 2009
Crescimento: 413%</a:t>
            </a:r>
          </a:p>
        </c:rich>
      </c:tx>
      <c:layout>
        <c:manualLayout>
          <c:xMode val="edge"/>
          <c:yMode val="edge"/>
          <c:x val="0.0225454545454545"/>
          <c:y val="0.0174166666666667"/>
        </c:manualLayout>
      </c:layout>
      <c:overlay val="0"/>
      <c:spPr>
        <a:noFill/>
        <a:ln w="0">
          <a:noFill/>
        </a:ln>
      </c:spPr>
    </c:title>
    <c:autoTitleDeleted val="0"/>
    <c:plotArea>
      <c:layout>
        <c:manualLayout>
          <c:layoutTarget val="inner"/>
          <c:xMode val="edge"/>
          <c:yMode val="edge"/>
          <c:x val="0.0534545454545455"/>
          <c:y val="0.139916666666667"/>
          <c:w val="0.927909090909091"/>
          <c:h val="0.7185"/>
        </c:manualLayout>
      </c:layout>
      <c:barChart>
        <c:barDir val="col"/>
        <c:grouping val="stacked"/>
        <c:varyColors val="0"/>
        <c:ser>
          <c:idx val="0"/>
          <c:order val="0"/>
          <c:tx>
            <c:strRef>
              <c:f>label 0</c:f>
              <c:strCache>
                <c:ptCount val="1"/>
                <c:pt idx="0">
                  <c:v>Base Cecav 2009</c:v>
                </c:pt>
              </c:strCache>
            </c:strRef>
          </c:tx>
          <c:spPr>
            <a:solidFill>
              <a:srgbClr val="303a24"/>
            </a:solidFill>
            <a:ln w="0">
              <a:noFill/>
            </a:ln>
          </c:spPr>
          <c:invertIfNegative val="0"/>
          <c:dPt>
            <c:idx val="1"/>
            <c:invertIfNegative val="0"/>
            <c:spPr>
              <a:solidFill>
                <a:srgbClr val="303a24"/>
              </a:solidFill>
              <a:ln w="0">
                <a:noFill/>
              </a:ln>
            </c:spPr>
          </c:dPt>
          <c:dLbls>
            <c:numFmt formatCode="General" sourceLinked="0"/>
            <c:dLbl>
              <c:idx val="1"/>
              <c:layout>
                <c:manualLayout>
                  <c:x val="-5.87956170843105E-017"/>
                  <c:y val="-0.0293981481481482"/>
                </c:manualLayout>
              </c:layout>
              <c:numFmt formatCode="General" sourceLinked="0"/>
              <c:txPr>
                <a:bodyPr wrap="square"/>
                <a:lstStyle/>
                <a:p>
                  <a:pPr>
                    <a:defRPr b="0" sz="900" spc="-1" strike="noStrike">
                      <a:solidFill>
                        <a:srgbClr val="ffffff"/>
                      </a:solidFill>
                      <a:latin typeface="Calibri"/>
                    </a:defRPr>
                  </a:pPr>
                </a:p>
              </c:txPr>
              <c:dLblPos val="ctr"/>
              <c:showLegendKey val="0"/>
              <c:showVal val="1"/>
              <c:showCatName val="0"/>
              <c:showSerName val="0"/>
              <c:showPercent val="0"/>
              <c:separator>; </c:separator>
            </c:dLbl>
            <c:txPr>
              <a:bodyPr wrap="square"/>
              <a:lstStyle/>
              <a:p>
                <a:pPr>
                  <a:defRPr b="0" sz="900" spc="-1" strike="noStrike">
                    <a:solidFill>
                      <a:srgbClr val="ffffff"/>
                    </a:solidFill>
                    <a:latin typeface="Calibri"/>
                  </a:defRPr>
                </a:pPr>
              </a:p>
            </c:txPr>
            <c:dLblPos val="ctr"/>
            <c:showLegendKey val="0"/>
            <c:showVal val="1"/>
            <c:showCatName val="0"/>
            <c:showSerName val="0"/>
            <c:showPercent val="0"/>
            <c:separator>; </c:separator>
            <c:showLeaderLines val="1"/>
            <c:extLst>
              <c:ext xmlns:c15="http://schemas.microsoft.com/office/drawing/2012/chart" uri="{CE6537A1-D6FC-4f65-9D91-7224C49458BB}">
                <c15:showLeaderLines val="1"/>
              </c:ext>
            </c:extLst>
          </c:dLbls>
          <c:cat>
            <c:strRef>
              <c:f>categories</c:f>
              <c:strCache>
                <c:ptCount val="3"/>
                <c:pt idx="0">
                  <c:v>Dentro de UC</c:v>
                </c:pt>
                <c:pt idx="1">
                  <c:v>PI</c:v>
                </c:pt>
                <c:pt idx="2">
                  <c:v>US</c:v>
                </c:pt>
              </c:strCache>
            </c:strRef>
          </c:cat>
          <c:val>
            <c:numRef>
              <c:f>0</c:f>
              <c:numCache>
                <c:formatCode>General</c:formatCode>
                <c:ptCount val="3"/>
                <c:pt idx="0">
                  <c:v>1985</c:v>
                </c:pt>
                <c:pt idx="1">
                  <c:v>170</c:v>
                </c:pt>
                <c:pt idx="2">
                  <c:v>1815</c:v>
                </c:pt>
              </c:numCache>
            </c:numRef>
          </c:val>
        </c:ser>
        <c:ser>
          <c:idx val="1"/>
          <c:order val="1"/>
          <c:tx>
            <c:strRef>
              <c:f>label 1</c:f>
              <c:strCache>
                <c:ptCount val="1"/>
                <c:pt idx="0">
                  <c:v>Canie 2025</c:v>
                </c:pt>
              </c:strCache>
            </c:strRef>
          </c:tx>
          <c:spPr>
            <a:solidFill>
              <a:srgbClr val="586847"/>
            </a:solidFill>
            <a:ln w="0">
              <a:noFill/>
            </a:ln>
          </c:spPr>
          <c:invertIfNegative val="0"/>
          <c:dLbls>
            <c:numFmt formatCode="General" sourceLinked="0"/>
            <c:txPr>
              <a:bodyPr wrap="square"/>
              <a:lstStyle/>
              <a:p>
                <a:pPr>
                  <a:defRPr b="0" sz="900" spc="-1" strike="noStrike">
                    <a:solidFill>
                      <a:srgbClr val="ffffff"/>
                    </a:solidFill>
                    <a:latin typeface="Calibri"/>
                  </a:defRPr>
                </a:pPr>
              </a:p>
            </c:txPr>
            <c:dLblPos val="ctr"/>
            <c:showLegendKey val="0"/>
            <c:showVal val="1"/>
            <c:showCatName val="0"/>
            <c:showSerName val="0"/>
            <c:showPercent val="0"/>
            <c:separator>; </c:separator>
            <c:showLeaderLines val="1"/>
            <c:extLst>
              <c:ext xmlns:c15="http://schemas.microsoft.com/office/drawing/2012/chart" uri="{CE6537A1-D6FC-4f65-9D91-7224C49458BB}">
                <c15:showLeaderLines val="1"/>
              </c:ext>
            </c:extLst>
          </c:dLbls>
          <c:cat>
            <c:strRef>
              <c:f>categories</c:f>
              <c:strCache>
                <c:ptCount val="3"/>
                <c:pt idx="0">
                  <c:v>Dentro de UC</c:v>
                </c:pt>
                <c:pt idx="1">
                  <c:v>PI</c:v>
                </c:pt>
                <c:pt idx="2">
                  <c:v>US</c:v>
                </c:pt>
              </c:strCache>
            </c:strRef>
          </c:cat>
          <c:val>
            <c:numRef>
              <c:f>1</c:f>
              <c:numCache>
                <c:formatCode>General</c:formatCode>
                <c:ptCount val="3"/>
                <c:pt idx="0">
                  <c:v>10186</c:v>
                </c:pt>
                <c:pt idx="1">
                  <c:v>4176</c:v>
                </c:pt>
                <c:pt idx="2">
                  <c:v>6010</c:v>
                </c:pt>
              </c:numCache>
            </c:numRef>
          </c:val>
        </c:ser>
        <c:gapWidth val="100"/>
        <c:overlap val="100"/>
        <c:axId val="30453251"/>
        <c:axId val="13325396"/>
      </c:barChart>
      <c:catAx>
        <c:axId val="30453251"/>
        <c:scaling>
          <c:orientation val="minMax"/>
        </c:scaling>
        <c:delete val="0"/>
        <c:axPos val="b"/>
        <c:numFmt formatCode="General" sourceLinked="0"/>
        <c:majorTickMark val="out"/>
        <c:minorTickMark val="none"/>
        <c:tickLblPos val="nextTo"/>
        <c:spPr>
          <a:ln w="12600">
            <a:solidFill>
              <a:srgbClr val="d9d9d9"/>
            </a:solidFill>
            <a:round/>
          </a:ln>
        </c:spPr>
        <c:txPr>
          <a:bodyPr/>
          <a:lstStyle/>
          <a:p>
            <a:pPr>
              <a:defRPr b="0" sz="700" spc="-1" strike="noStrike">
                <a:solidFill>
                  <a:srgbClr val="000000"/>
                </a:solidFill>
                <a:latin typeface="Calibri"/>
              </a:defRPr>
            </a:pPr>
          </a:p>
        </c:txPr>
        <c:crossAx val="13325396"/>
        <c:crosses val="autoZero"/>
        <c:auto val="1"/>
        <c:lblAlgn val="ctr"/>
        <c:lblOffset val="100"/>
        <c:noMultiLvlLbl val="0"/>
      </c:catAx>
      <c:valAx>
        <c:axId val="13325396"/>
        <c:scaling>
          <c:orientation val="minMax"/>
        </c:scaling>
        <c:delete val="1"/>
        <c:axPos val="l"/>
        <c:numFmt formatCode="General" sourceLinked="1"/>
        <c:majorTickMark val="out"/>
        <c:minorTickMark val="none"/>
        <c:tickLblPos val="nextTo"/>
        <c:spPr>
          <a:ln w="6480">
            <a:solidFill>
              <a:srgbClr val="8b8b8b"/>
            </a:solidFill>
            <a:round/>
          </a:ln>
        </c:spPr>
        <c:txPr>
          <a:bodyPr/>
          <a:lstStyle/>
          <a:p>
            <a:pPr>
              <a:defRPr b="0" sz="1000" spc="-1" strike="noStrike">
                <a:solidFill>
                  <a:srgbClr val="000000"/>
                </a:solidFill>
                <a:latin typeface="Calibri"/>
              </a:defRPr>
            </a:pPr>
          </a:p>
        </c:txPr>
        <c:crossAx val="30453251"/>
        <c:crossBetween val="between"/>
      </c:valAx>
      <c:spPr>
        <a:noFill/>
        <a:ln w="0">
          <a:noFill/>
        </a:ln>
      </c:spPr>
    </c:plotArea>
    <c:legend>
      <c:legendPos val="b"/>
      <c:layout>
        <c:manualLayout>
          <c:xMode val="edge"/>
          <c:yMode val="edge"/>
          <c:x val="0.0878550570898665"/>
          <c:y val="0.923178363574118"/>
          <c:w val="0.834772457905216"/>
          <c:h val="0.0768216364258816"/>
        </c:manualLayout>
      </c:layout>
      <c:overlay val="0"/>
      <c:spPr>
        <a:noFill/>
        <a:ln w="0">
          <a:noFill/>
        </a:ln>
      </c:spPr>
      <c:txPr>
        <a:bodyPr/>
        <a:lstStyle/>
        <a:p>
          <a:pPr>
            <a:defRPr b="0" sz="1000" spc="-1" strike="noStrike">
              <a:solidFill>
                <a:srgbClr val="595959"/>
              </a:solidFill>
              <a:latin typeface="Calibri"/>
            </a:defRPr>
          </a:pPr>
        </a:p>
      </c:txPr>
    </c:legend>
    <c:plotVisOnly val="1"/>
    <c:dispBlanksAs val="gap"/>
  </c:chart>
  <c:spPr>
    <a:solidFill>
      <a:srgbClr val="ffffff"/>
    </a:solidFill>
    <a:ln w="6480">
      <a:solidFill>
        <a:srgbClr val="303a24"/>
      </a:solidFill>
      <a:round/>
    </a:ln>
  </c:spPr>
</c:chartSpace>
</file>

<file path=ppt/charts/chart6.xml><?xml version="1.0" encoding="utf-8"?>
<c:chartSpace xmlns:c="http://schemas.openxmlformats.org/drawingml/2006/chart" xmlns:a="http://schemas.openxmlformats.org/drawingml/2006/main" xmlns:r="http://schemas.openxmlformats.org/officeDocument/2006/relationships">
  <c:lang val="en-US"/>
  <c:roundedCorners val="0"/>
  <c:chart>
    <c:autoTitleDeleted val="1"/>
    <c:plotArea>
      <c:lineChart>
        <c:grouping val="standard"/>
        <c:varyColors val="0"/>
        <c:ser>
          <c:idx val="0"/>
          <c:order val="0"/>
          <c:spPr>
            <a:solidFill>
              <a:srgbClr val="303a24"/>
            </a:solidFill>
            <a:ln cap="rnd" w="19080">
              <a:solidFill>
                <a:srgbClr val="303a24"/>
              </a:solidFill>
              <a:round/>
            </a:ln>
          </c:spPr>
          <c:marker>
            <c:symbol val="square"/>
            <c:size val="5"/>
            <c:spPr>
              <a:solidFill>
                <a:srgbClr val="303a24"/>
              </a:solidFill>
            </c:spPr>
          </c:marker>
          <c:dPt>
            <c:idx val="5"/>
            <c:marker>
              <c:symbol val="square"/>
              <c:size val="5"/>
              <c:spPr>
                <a:solidFill>
                  <a:srgbClr val="586847"/>
                </a:solidFill>
              </c:spPr>
            </c:marker>
          </c:dPt>
          <c:dLbls>
            <c:numFmt formatCode="General" sourceLinked="0"/>
            <c:dLbl>
              <c:idx val="5"/>
              <c:numFmt formatCode="General" sourceLinked="0"/>
              <c:txPr>
                <a:bodyPr wrap="square"/>
                <a:lstStyle/>
                <a:p>
                  <a:pPr>
                    <a:defRPr b="0" sz="900" spc="-1" strike="noStrike">
                      <a:solidFill>
                        <a:srgbClr val="404040"/>
                      </a:solidFill>
                      <a:latin typeface="Calibri"/>
                    </a:defRPr>
                  </a:pPr>
                </a:p>
              </c:txPr>
              <c:dLblPos val="t"/>
              <c:showLegendKey val="0"/>
              <c:showVal val="1"/>
              <c:showCatName val="0"/>
              <c:showSerName val="0"/>
              <c:showPercent val="0"/>
              <c:separator>; </c:separator>
            </c:dLbl>
            <c:txPr>
              <a:bodyPr wrap="square"/>
              <a:lstStyle/>
              <a:p>
                <a:pPr>
                  <a:defRPr b="0" sz="900" spc="-1" strike="noStrike">
                    <a:solidFill>
                      <a:srgbClr val="404040"/>
                    </a:solidFill>
                    <a:latin typeface="Calibri"/>
                  </a:defRPr>
                </a:pPr>
              </a:p>
            </c:txPr>
            <c:dLblPos val="t"/>
            <c:showLegendKey val="0"/>
            <c:showVal val="1"/>
            <c:showCatName val="0"/>
            <c:showSerName val="0"/>
            <c:showPercent val="0"/>
            <c:separator>; </c:separator>
            <c:showLeaderLines val="1"/>
            <c:extLst>
              <c:ext xmlns:c15="http://schemas.microsoft.com/office/drawing/2012/chart" uri="{CE6537A1-D6FC-4f65-9D91-7224C49458BB}">
                <c15:showLeaderLines val="1"/>
              </c:ext>
            </c:extLst>
          </c:dLbls>
          <c:errBars>
            <c:errDir val="y"/>
            <c:errBarType val="minus"/>
            <c:errValType val="cust"/>
            <c:noEndCap val="0"/>
            <c:minus>
              <c:numRef>
                <c:f>1</c:f>
                <c:numCache>
                  <c:formatCode>General</c:formatCode>
                  <c:ptCount val="8"/>
                  <c:pt idx="0">
                    <c:v>10</c:v>
                  </c:pt>
                  <c:pt idx="1">
                    <c:v>6</c:v>
                  </c:pt>
                  <c:pt idx="2">
                    <c:v>31</c:v>
                  </c:pt>
                  <c:pt idx="3">
                    <c:v>26</c:v>
                  </c:pt>
                  <c:pt idx="4">
                    <c:v>23</c:v>
                  </c:pt>
                  <c:pt idx="5">
                    <c:v>83</c:v>
                  </c:pt>
                  <c:pt idx="6">
                    <c:v>4</c:v>
                  </c:pt>
                  <c:pt idx="7">
                    <c:v>18</c:v>
                  </c:pt>
                </c:numCache>
              </c:numRef>
            </c:minus>
            <c:spPr>
              <a:ln w="9360">
                <a:solidFill>
                  <a:srgbClr val="586847"/>
                </a:solidFill>
                <a:round/>
              </a:ln>
            </c:spPr>
          </c:errBars>
          <c:cat>
            <c:strRef>
              <c:f>categories</c:f>
              <c:strCache>
                <c:ptCount val="8"/>
                <c:pt idx="0">
                  <c:v>2014</c:v>
                </c:pt>
                <c:pt idx="1">
                  <c:v>2016</c:v>
                </c:pt>
                <c:pt idx="2">
                  <c:v>2018</c:v>
                </c:pt>
                <c:pt idx="3">
                  <c:v>2020</c:v>
                </c:pt>
                <c:pt idx="4">
                  <c:v>2021</c:v>
                </c:pt>
                <c:pt idx="5">
                  <c:v>2022</c:v>
                </c:pt>
                <c:pt idx="6">
                  <c:v>2023</c:v>
                </c:pt>
                <c:pt idx="7">
                  <c:v>2026</c:v>
                </c:pt>
              </c:strCache>
            </c:strRef>
          </c:cat>
          <c:val>
            <c:numRef>
              <c:f>0</c:f>
              <c:numCache>
                <c:formatCode>General</c:formatCode>
                <c:ptCount val="8"/>
                <c:pt idx="0">
                  <c:v>10</c:v>
                </c:pt>
                <c:pt idx="1">
                  <c:v>6</c:v>
                </c:pt>
                <c:pt idx="2">
                  <c:v>31</c:v>
                </c:pt>
                <c:pt idx="3">
                  <c:v>26</c:v>
                </c:pt>
                <c:pt idx="4">
                  <c:v>23</c:v>
                </c:pt>
                <c:pt idx="5">
                  <c:v>83</c:v>
                </c:pt>
                <c:pt idx="6">
                  <c:v>4</c:v>
                </c:pt>
                <c:pt idx="7">
                  <c:v>18</c:v>
                </c:pt>
              </c:numCache>
            </c:numRef>
          </c:val>
          <c:smooth val="0"/>
        </c:ser>
        <c:hiLowLines>
          <c:spPr>
            <a:ln w="0">
              <a:noFill/>
            </a:ln>
          </c:spPr>
        </c:hiLowLines>
        <c:marker val="1"/>
        <c:axId val="4814737"/>
        <c:axId val="10880237"/>
      </c:lineChart>
      <c:catAx>
        <c:axId val="4814737"/>
        <c:scaling>
          <c:orientation val="minMax"/>
        </c:scaling>
        <c:delete val="0"/>
        <c:axPos val="b"/>
        <c:numFmt formatCode="General" sourceLinked="0"/>
        <c:majorTickMark val="out"/>
        <c:minorTickMark val="none"/>
        <c:tickLblPos val="nextTo"/>
        <c:spPr>
          <a:ln w="9360">
            <a:solidFill>
              <a:srgbClr val="bfbfbf"/>
            </a:solidFill>
            <a:round/>
          </a:ln>
        </c:spPr>
        <c:txPr>
          <a:bodyPr/>
          <a:lstStyle/>
          <a:p>
            <a:pPr>
              <a:defRPr b="0" sz="900" spc="-1" strike="noStrike">
                <a:solidFill>
                  <a:srgbClr val="595959"/>
                </a:solidFill>
                <a:latin typeface="Calibri"/>
              </a:defRPr>
            </a:pPr>
          </a:p>
        </c:txPr>
        <c:crossAx val="10880237"/>
        <c:crosses val="autoZero"/>
        <c:auto val="1"/>
        <c:lblAlgn val="ctr"/>
        <c:lblOffset val="100"/>
        <c:noMultiLvlLbl val="0"/>
      </c:catAx>
      <c:valAx>
        <c:axId val="10880237"/>
        <c:scaling>
          <c:orientation val="minMax"/>
        </c:scaling>
        <c:delete val="1"/>
        <c:axPos val="l"/>
        <c:numFmt formatCode="General" sourceLinked="1"/>
        <c:majorTickMark val="out"/>
        <c:minorTickMark val="none"/>
        <c:tickLblPos val="nextTo"/>
        <c:spPr>
          <a:ln w="6480">
            <a:solidFill>
              <a:srgbClr val="8b8b8b"/>
            </a:solidFill>
            <a:round/>
          </a:ln>
        </c:spPr>
        <c:txPr>
          <a:bodyPr/>
          <a:lstStyle/>
          <a:p>
            <a:pPr>
              <a:defRPr b="0" sz="1000" spc="-1" strike="noStrike">
                <a:solidFill>
                  <a:srgbClr val="000000"/>
                </a:solidFill>
                <a:latin typeface="Calibri"/>
              </a:defRPr>
            </a:pPr>
          </a:p>
        </c:txPr>
        <c:crossAx val="4814737"/>
        <c:crossBetween val="midCat"/>
      </c:valAx>
      <c:spPr>
        <a:noFill/>
        <a:ln w="0">
          <a:noFill/>
        </a:ln>
      </c:spPr>
    </c:plotArea>
    <c:plotVisOnly val="1"/>
    <c:dispBlanksAs val="gap"/>
  </c:chart>
  <c:spPr>
    <a:noFill/>
    <a:ln w="0">
      <a:noFill/>
    </a:ln>
  </c:spPr>
</c:chartSpace>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pt-BR" sz="1800" spc="-1" strike="noStrike">
              <a:solidFill>
                <a:schemeClr val="dk1"/>
              </a:solidFill>
              <a:latin typeface="Calibri"/>
            </a:endParaRPr>
          </a:p>
        </p:txBody>
      </p:sp>
      <p:sp>
        <p:nvSpPr>
          <p:cNvPr id="24" name="PlaceHolder 2"/>
          <p:cNvSpPr>
            <a:spLocks noGrp="1"/>
          </p:cNvSpPr>
          <p:nvPr>
            <p:ph/>
          </p:nvPr>
        </p:nvSpPr>
        <p:spPr>
          <a:xfrm>
            <a:off x="609480" y="1604520"/>
            <a:ext cx="1097244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25" name="PlaceHolder 3"/>
          <p:cNvSpPr>
            <a:spLocks noGrp="1"/>
          </p:cNvSpPr>
          <p:nvPr>
            <p:ph/>
          </p:nvPr>
        </p:nvSpPr>
        <p:spPr>
          <a:xfrm>
            <a:off x="609480" y="3682080"/>
            <a:ext cx="1097244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pt-BR" sz="1800" spc="-1" strike="noStrike">
              <a:solidFill>
                <a:schemeClr val="dk1"/>
              </a:solidFill>
              <a:latin typeface="Calibri"/>
            </a:endParaRPr>
          </a:p>
        </p:txBody>
      </p:sp>
      <p:sp>
        <p:nvSpPr>
          <p:cNvPr id="27"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28"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29"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30" name="PlaceHolder 5"/>
          <p:cNvSpPr>
            <a:spLocks noGrp="1"/>
          </p:cNvSpPr>
          <p:nvPr>
            <p:ph/>
          </p:nvPr>
        </p:nvSpPr>
        <p:spPr>
          <a:xfrm>
            <a:off x="6231960" y="368208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pt-BR" sz="1800" spc="-1" strike="noStrike">
              <a:solidFill>
                <a:schemeClr val="dk1"/>
              </a:solidFill>
              <a:latin typeface="Calibri"/>
            </a:endParaRPr>
          </a:p>
        </p:txBody>
      </p:sp>
      <p:sp>
        <p:nvSpPr>
          <p:cNvPr id="32" name="PlaceHolder 2"/>
          <p:cNvSpPr>
            <a:spLocks noGrp="1"/>
          </p:cNvSpPr>
          <p:nvPr>
            <p:ph/>
          </p:nvPr>
        </p:nvSpPr>
        <p:spPr>
          <a:xfrm>
            <a:off x="609480" y="160452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33" name="PlaceHolder 3"/>
          <p:cNvSpPr>
            <a:spLocks noGrp="1"/>
          </p:cNvSpPr>
          <p:nvPr>
            <p:ph/>
          </p:nvPr>
        </p:nvSpPr>
        <p:spPr>
          <a:xfrm>
            <a:off x="4319640" y="160452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34" name="PlaceHolder 4"/>
          <p:cNvSpPr>
            <a:spLocks noGrp="1"/>
          </p:cNvSpPr>
          <p:nvPr>
            <p:ph/>
          </p:nvPr>
        </p:nvSpPr>
        <p:spPr>
          <a:xfrm>
            <a:off x="8029800" y="160452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35" name="PlaceHolder 5"/>
          <p:cNvSpPr>
            <a:spLocks noGrp="1"/>
          </p:cNvSpPr>
          <p:nvPr>
            <p:ph/>
          </p:nvPr>
        </p:nvSpPr>
        <p:spPr>
          <a:xfrm>
            <a:off x="609480" y="368208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36" name="PlaceHolder 6"/>
          <p:cNvSpPr>
            <a:spLocks noGrp="1"/>
          </p:cNvSpPr>
          <p:nvPr>
            <p:ph/>
          </p:nvPr>
        </p:nvSpPr>
        <p:spPr>
          <a:xfrm>
            <a:off x="4319640" y="368208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37" name="PlaceHolder 7"/>
          <p:cNvSpPr>
            <a:spLocks noGrp="1"/>
          </p:cNvSpPr>
          <p:nvPr>
            <p:ph/>
          </p:nvPr>
        </p:nvSpPr>
        <p:spPr>
          <a:xfrm>
            <a:off x="8029800" y="368208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48"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pt-BR" sz="1800" spc="-1" strike="noStrike">
              <a:solidFill>
                <a:schemeClr val="dk1"/>
              </a:solidFill>
              <a:latin typeface="Calibri"/>
            </a:endParaRPr>
          </a:p>
        </p:txBody>
      </p:sp>
      <p:sp>
        <p:nvSpPr>
          <p:cNvPr id="49" name="PlaceHolder 2"/>
          <p:cNvSpPr>
            <a:spLocks noGrp="1"/>
          </p:cNvSpPr>
          <p:nvPr>
            <p:ph type="subTitle"/>
          </p:nvPr>
        </p:nvSpPr>
        <p:spPr>
          <a:xfrm>
            <a:off x="609480" y="1604520"/>
            <a:ext cx="10972440" cy="3977280"/>
          </a:xfrm>
          <a:prstGeom prst="rect">
            <a:avLst/>
          </a:prstGeom>
          <a:noFill/>
          <a:ln w="0">
            <a:noFill/>
          </a:ln>
        </p:spPr>
        <p:txBody>
          <a:bodyPr lIns="0" rIns="0" tIns="0" bIns="0" anchor="ctr">
            <a:noAutofit/>
          </a:bodyPr>
          <a:p>
            <a:pPr indent="0" algn="ctr">
              <a:buNone/>
            </a:pPr>
            <a:endParaRPr b="0" lang="pt-BR" sz="3200" spc="-1" strike="noStrike">
              <a:solidFill>
                <a:srgbClr val="000000"/>
              </a:solidFill>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50"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pt-BR" sz="1800" spc="-1" strike="noStrike">
              <a:solidFill>
                <a:schemeClr val="dk1"/>
              </a:solidFill>
              <a:latin typeface="Calibri"/>
            </a:endParaRPr>
          </a:p>
        </p:txBody>
      </p:sp>
      <p:sp>
        <p:nvSpPr>
          <p:cNvPr id="51" name="PlaceHolder 2"/>
          <p:cNvSpPr>
            <a:spLocks noGrp="1"/>
          </p:cNvSpPr>
          <p:nvPr>
            <p:ph/>
          </p:nvPr>
        </p:nvSpPr>
        <p:spPr>
          <a:xfrm>
            <a:off x="609480" y="1604520"/>
            <a:ext cx="10972440" cy="397728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52"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pt-BR" sz="1800" spc="-1" strike="noStrike">
              <a:solidFill>
                <a:schemeClr val="dk1"/>
              </a:solidFill>
              <a:latin typeface="Calibri"/>
            </a:endParaRPr>
          </a:p>
        </p:txBody>
      </p:sp>
      <p:sp>
        <p:nvSpPr>
          <p:cNvPr id="53"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54"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55"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pt-BR" sz="1800" spc="-1" strike="noStrike">
              <a:solidFill>
                <a:schemeClr val="dk1"/>
              </a:solidFill>
              <a:latin typeface="Calibri"/>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56" name="PlaceHolder 1"/>
          <p:cNvSpPr>
            <a:spLocks noGrp="1"/>
          </p:cNvSpPr>
          <p:nvPr>
            <p:ph type="subTitle"/>
          </p:nvPr>
        </p:nvSpPr>
        <p:spPr>
          <a:xfrm>
            <a:off x="609480" y="273600"/>
            <a:ext cx="10972440" cy="5307840"/>
          </a:xfrm>
          <a:prstGeom prst="rect">
            <a:avLst/>
          </a:prstGeom>
          <a:noFill/>
          <a:ln w="0">
            <a:noFill/>
          </a:ln>
        </p:spPr>
        <p:txBody>
          <a:bodyPr lIns="0" rIns="0" tIns="0" bIns="0" anchor="ctr">
            <a:noAutofit/>
          </a:bodyPr>
          <a:p>
            <a:pPr algn="ctr"/>
            <a:endParaRPr b="0" lang="pt-BR" sz="3200" spc="-1" strike="noStrike">
              <a:solidFill>
                <a:srgbClr val="000000"/>
              </a:solidFill>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57"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pt-BR" sz="1800" spc="-1" strike="noStrike">
              <a:solidFill>
                <a:schemeClr val="dk1"/>
              </a:solidFill>
              <a:latin typeface="Calibri"/>
            </a:endParaRPr>
          </a:p>
        </p:txBody>
      </p:sp>
      <p:sp>
        <p:nvSpPr>
          <p:cNvPr id="58"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59"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60"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pt-BR" sz="1800" spc="-1" strike="noStrike">
              <a:solidFill>
                <a:schemeClr val="dk1"/>
              </a:solidFill>
              <a:latin typeface="Calibri"/>
            </a:endParaRPr>
          </a:p>
        </p:txBody>
      </p:sp>
      <p:sp>
        <p:nvSpPr>
          <p:cNvPr id="3" name="PlaceHolder 2"/>
          <p:cNvSpPr>
            <a:spLocks noGrp="1"/>
          </p:cNvSpPr>
          <p:nvPr>
            <p:ph type="subTitle"/>
          </p:nvPr>
        </p:nvSpPr>
        <p:spPr>
          <a:xfrm>
            <a:off x="609480" y="1604520"/>
            <a:ext cx="10972440" cy="3977280"/>
          </a:xfrm>
          <a:prstGeom prst="rect">
            <a:avLst/>
          </a:prstGeom>
          <a:noFill/>
          <a:ln w="0">
            <a:noFill/>
          </a:ln>
        </p:spPr>
        <p:txBody>
          <a:bodyPr lIns="0" rIns="0" tIns="0" bIns="0" anchor="ctr">
            <a:noAutofit/>
          </a:bodyPr>
          <a:p>
            <a:pPr indent="0" algn="ctr">
              <a:buNone/>
            </a:pPr>
            <a:endParaRPr b="0" lang="pt-BR" sz="3200" spc="-1" strike="noStrike">
              <a:solidFill>
                <a:srgbClr val="000000"/>
              </a:solidFill>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61"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pt-BR" sz="1800" spc="-1" strike="noStrike">
              <a:solidFill>
                <a:schemeClr val="dk1"/>
              </a:solidFill>
              <a:latin typeface="Calibri"/>
            </a:endParaRPr>
          </a:p>
        </p:txBody>
      </p:sp>
      <p:sp>
        <p:nvSpPr>
          <p:cNvPr id="62"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63"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64" name="PlaceHolder 4"/>
          <p:cNvSpPr>
            <a:spLocks noGrp="1"/>
          </p:cNvSpPr>
          <p:nvPr>
            <p:ph/>
          </p:nvPr>
        </p:nvSpPr>
        <p:spPr>
          <a:xfrm>
            <a:off x="6231960" y="368208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65"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pt-BR" sz="1800" spc="-1" strike="noStrike">
              <a:solidFill>
                <a:schemeClr val="dk1"/>
              </a:solidFill>
              <a:latin typeface="Calibri"/>
            </a:endParaRPr>
          </a:p>
        </p:txBody>
      </p:sp>
      <p:sp>
        <p:nvSpPr>
          <p:cNvPr id="66"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67"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68" name="PlaceHolder 4"/>
          <p:cNvSpPr>
            <a:spLocks noGrp="1"/>
          </p:cNvSpPr>
          <p:nvPr>
            <p:ph/>
          </p:nvPr>
        </p:nvSpPr>
        <p:spPr>
          <a:xfrm>
            <a:off x="609480" y="3682080"/>
            <a:ext cx="1097244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69"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pt-BR" sz="1800" spc="-1" strike="noStrike">
              <a:solidFill>
                <a:schemeClr val="dk1"/>
              </a:solidFill>
              <a:latin typeface="Calibri"/>
            </a:endParaRPr>
          </a:p>
        </p:txBody>
      </p:sp>
      <p:sp>
        <p:nvSpPr>
          <p:cNvPr id="70" name="PlaceHolder 2"/>
          <p:cNvSpPr>
            <a:spLocks noGrp="1"/>
          </p:cNvSpPr>
          <p:nvPr>
            <p:ph/>
          </p:nvPr>
        </p:nvSpPr>
        <p:spPr>
          <a:xfrm>
            <a:off x="609480" y="1604520"/>
            <a:ext cx="1097244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71" name="PlaceHolder 3"/>
          <p:cNvSpPr>
            <a:spLocks noGrp="1"/>
          </p:cNvSpPr>
          <p:nvPr>
            <p:ph/>
          </p:nvPr>
        </p:nvSpPr>
        <p:spPr>
          <a:xfrm>
            <a:off x="609480" y="3682080"/>
            <a:ext cx="1097244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72"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pt-BR" sz="1800" spc="-1" strike="noStrike">
              <a:solidFill>
                <a:schemeClr val="dk1"/>
              </a:solidFill>
              <a:latin typeface="Calibri"/>
            </a:endParaRPr>
          </a:p>
        </p:txBody>
      </p:sp>
      <p:sp>
        <p:nvSpPr>
          <p:cNvPr id="73"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74"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75"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76" name="PlaceHolder 5"/>
          <p:cNvSpPr>
            <a:spLocks noGrp="1"/>
          </p:cNvSpPr>
          <p:nvPr>
            <p:ph/>
          </p:nvPr>
        </p:nvSpPr>
        <p:spPr>
          <a:xfrm>
            <a:off x="6231960" y="368208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77"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pt-BR" sz="1800" spc="-1" strike="noStrike">
              <a:solidFill>
                <a:schemeClr val="dk1"/>
              </a:solidFill>
              <a:latin typeface="Calibri"/>
            </a:endParaRPr>
          </a:p>
        </p:txBody>
      </p:sp>
      <p:sp>
        <p:nvSpPr>
          <p:cNvPr id="78" name="PlaceHolder 2"/>
          <p:cNvSpPr>
            <a:spLocks noGrp="1"/>
          </p:cNvSpPr>
          <p:nvPr>
            <p:ph/>
          </p:nvPr>
        </p:nvSpPr>
        <p:spPr>
          <a:xfrm>
            <a:off x="609480" y="160452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79" name="PlaceHolder 3"/>
          <p:cNvSpPr>
            <a:spLocks noGrp="1"/>
          </p:cNvSpPr>
          <p:nvPr>
            <p:ph/>
          </p:nvPr>
        </p:nvSpPr>
        <p:spPr>
          <a:xfrm>
            <a:off x="4319640" y="160452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80" name="PlaceHolder 4"/>
          <p:cNvSpPr>
            <a:spLocks noGrp="1"/>
          </p:cNvSpPr>
          <p:nvPr>
            <p:ph/>
          </p:nvPr>
        </p:nvSpPr>
        <p:spPr>
          <a:xfrm>
            <a:off x="8029800" y="160452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81" name="PlaceHolder 5"/>
          <p:cNvSpPr>
            <a:spLocks noGrp="1"/>
          </p:cNvSpPr>
          <p:nvPr>
            <p:ph/>
          </p:nvPr>
        </p:nvSpPr>
        <p:spPr>
          <a:xfrm>
            <a:off x="609480" y="368208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82" name="PlaceHolder 6"/>
          <p:cNvSpPr>
            <a:spLocks noGrp="1"/>
          </p:cNvSpPr>
          <p:nvPr>
            <p:ph/>
          </p:nvPr>
        </p:nvSpPr>
        <p:spPr>
          <a:xfrm>
            <a:off x="4319640" y="368208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83" name="PlaceHolder 7"/>
          <p:cNvSpPr>
            <a:spLocks noGrp="1"/>
          </p:cNvSpPr>
          <p:nvPr>
            <p:ph/>
          </p:nvPr>
        </p:nvSpPr>
        <p:spPr>
          <a:xfrm>
            <a:off x="8029800" y="368208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Tree>
  </p:cSld>
</p:sldLayout>
</file>

<file path=ppt/slideLayouts/slideLayout2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2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92"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pt-BR" sz="1800" spc="-1" strike="noStrike">
              <a:solidFill>
                <a:schemeClr val="dk1"/>
              </a:solidFill>
              <a:latin typeface="Calibri"/>
            </a:endParaRPr>
          </a:p>
        </p:txBody>
      </p:sp>
      <p:sp>
        <p:nvSpPr>
          <p:cNvPr id="93" name="PlaceHolder 2"/>
          <p:cNvSpPr>
            <a:spLocks noGrp="1"/>
          </p:cNvSpPr>
          <p:nvPr>
            <p:ph type="subTitle"/>
          </p:nvPr>
        </p:nvSpPr>
        <p:spPr>
          <a:xfrm>
            <a:off x="609480" y="1604520"/>
            <a:ext cx="10972440" cy="3977280"/>
          </a:xfrm>
          <a:prstGeom prst="rect">
            <a:avLst/>
          </a:prstGeom>
          <a:noFill/>
          <a:ln w="0">
            <a:noFill/>
          </a:ln>
        </p:spPr>
        <p:txBody>
          <a:bodyPr lIns="0" rIns="0" tIns="0" bIns="0" anchor="ctr">
            <a:noAutofit/>
          </a:bodyPr>
          <a:p>
            <a:pPr indent="0" algn="ctr">
              <a:buNone/>
            </a:pPr>
            <a:endParaRPr b="0" lang="pt-BR" sz="3200" spc="-1" strike="noStrike">
              <a:solidFill>
                <a:srgbClr val="000000"/>
              </a:solidFill>
              <a:latin typeface="Arial"/>
            </a:endParaRPr>
          </a:p>
        </p:txBody>
      </p:sp>
    </p:spTree>
  </p:cSld>
</p:sldLayout>
</file>

<file path=ppt/slideLayouts/slideLayout2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94"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pt-BR" sz="1800" spc="-1" strike="noStrike">
              <a:solidFill>
                <a:schemeClr val="dk1"/>
              </a:solidFill>
              <a:latin typeface="Calibri"/>
            </a:endParaRPr>
          </a:p>
        </p:txBody>
      </p:sp>
      <p:sp>
        <p:nvSpPr>
          <p:cNvPr id="95" name="PlaceHolder 2"/>
          <p:cNvSpPr>
            <a:spLocks noGrp="1"/>
          </p:cNvSpPr>
          <p:nvPr>
            <p:ph/>
          </p:nvPr>
        </p:nvSpPr>
        <p:spPr>
          <a:xfrm>
            <a:off x="609480" y="1604520"/>
            <a:ext cx="10972440" cy="397728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Tree>
  </p:cSld>
</p:sldLayout>
</file>

<file path=ppt/slideLayouts/slideLayout2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96"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pt-BR" sz="1800" spc="-1" strike="noStrike">
              <a:solidFill>
                <a:schemeClr val="dk1"/>
              </a:solidFill>
              <a:latin typeface="Calibri"/>
            </a:endParaRPr>
          </a:p>
        </p:txBody>
      </p:sp>
      <p:sp>
        <p:nvSpPr>
          <p:cNvPr id="97"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98"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Tree>
  </p:cSld>
</p:sldLayout>
</file>

<file path=ppt/slideLayouts/slideLayout2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9"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pt-BR" sz="1800" spc="-1" strike="noStrike">
              <a:solidFill>
                <a:schemeClr val="dk1"/>
              </a:solidFill>
              <a:latin typeface="Calibri"/>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pt-BR" sz="1800" spc="-1" strike="noStrike">
              <a:solidFill>
                <a:schemeClr val="dk1"/>
              </a:solidFill>
              <a:latin typeface="Calibri"/>
            </a:endParaRPr>
          </a:p>
        </p:txBody>
      </p:sp>
      <p:sp>
        <p:nvSpPr>
          <p:cNvPr id="5" name="PlaceHolder 2"/>
          <p:cNvSpPr>
            <a:spLocks noGrp="1"/>
          </p:cNvSpPr>
          <p:nvPr>
            <p:ph/>
          </p:nvPr>
        </p:nvSpPr>
        <p:spPr>
          <a:xfrm>
            <a:off x="609480" y="1604520"/>
            <a:ext cx="10972440" cy="397728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Tree>
  </p:cSld>
</p:sldLayout>
</file>

<file path=ppt/slideLayouts/slideLayout3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0" name="PlaceHolder 1"/>
          <p:cNvSpPr>
            <a:spLocks noGrp="1"/>
          </p:cNvSpPr>
          <p:nvPr>
            <p:ph type="subTitle"/>
          </p:nvPr>
        </p:nvSpPr>
        <p:spPr>
          <a:xfrm>
            <a:off x="609480" y="273600"/>
            <a:ext cx="10972440" cy="5307840"/>
          </a:xfrm>
          <a:prstGeom prst="rect">
            <a:avLst/>
          </a:prstGeom>
          <a:noFill/>
          <a:ln w="0">
            <a:noFill/>
          </a:ln>
        </p:spPr>
        <p:txBody>
          <a:bodyPr lIns="0" rIns="0" tIns="0" bIns="0" anchor="ctr">
            <a:noAutofit/>
          </a:bodyPr>
          <a:p>
            <a:pPr algn="ctr"/>
            <a:endParaRPr b="0" lang="pt-BR" sz="3200" spc="-1" strike="noStrike">
              <a:solidFill>
                <a:srgbClr val="000000"/>
              </a:solidFill>
              <a:latin typeface="Arial"/>
            </a:endParaRPr>
          </a:p>
        </p:txBody>
      </p:sp>
    </p:spTree>
  </p:cSld>
</p:sldLayout>
</file>

<file path=ppt/slideLayouts/slideLayout3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01"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pt-BR" sz="1800" spc="-1" strike="noStrike">
              <a:solidFill>
                <a:schemeClr val="dk1"/>
              </a:solidFill>
              <a:latin typeface="Calibri"/>
            </a:endParaRPr>
          </a:p>
        </p:txBody>
      </p:sp>
      <p:sp>
        <p:nvSpPr>
          <p:cNvPr id="102"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103"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104"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Tree>
  </p:cSld>
</p:sldLayout>
</file>

<file path=ppt/slideLayouts/slideLayout3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05"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pt-BR" sz="1800" spc="-1" strike="noStrike">
              <a:solidFill>
                <a:schemeClr val="dk1"/>
              </a:solidFill>
              <a:latin typeface="Calibri"/>
            </a:endParaRPr>
          </a:p>
        </p:txBody>
      </p:sp>
      <p:sp>
        <p:nvSpPr>
          <p:cNvPr id="106"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107"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108" name="PlaceHolder 4"/>
          <p:cNvSpPr>
            <a:spLocks noGrp="1"/>
          </p:cNvSpPr>
          <p:nvPr>
            <p:ph/>
          </p:nvPr>
        </p:nvSpPr>
        <p:spPr>
          <a:xfrm>
            <a:off x="6231960" y="368208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Tree>
  </p:cSld>
</p:sldLayout>
</file>

<file path=ppt/slideLayouts/slideLayout3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09"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pt-BR" sz="1800" spc="-1" strike="noStrike">
              <a:solidFill>
                <a:schemeClr val="dk1"/>
              </a:solidFill>
              <a:latin typeface="Calibri"/>
            </a:endParaRPr>
          </a:p>
        </p:txBody>
      </p:sp>
      <p:sp>
        <p:nvSpPr>
          <p:cNvPr id="110"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111"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112" name="PlaceHolder 4"/>
          <p:cNvSpPr>
            <a:spLocks noGrp="1"/>
          </p:cNvSpPr>
          <p:nvPr>
            <p:ph/>
          </p:nvPr>
        </p:nvSpPr>
        <p:spPr>
          <a:xfrm>
            <a:off x="609480" y="3682080"/>
            <a:ext cx="1097244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Tree>
  </p:cSld>
</p:sldLayout>
</file>

<file path=ppt/slideLayouts/slideLayout3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13"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pt-BR" sz="1800" spc="-1" strike="noStrike">
              <a:solidFill>
                <a:schemeClr val="dk1"/>
              </a:solidFill>
              <a:latin typeface="Calibri"/>
            </a:endParaRPr>
          </a:p>
        </p:txBody>
      </p:sp>
      <p:sp>
        <p:nvSpPr>
          <p:cNvPr id="114" name="PlaceHolder 2"/>
          <p:cNvSpPr>
            <a:spLocks noGrp="1"/>
          </p:cNvSpPr>
          <p:nvPr>
            <p:ph/>
          </p:nvPr>
        </p:nvSpPr>
        <p:spPr>
          <a:xfrm>
            <a:off x="609480" y="1604520"/>
            <a:ext cx="1097244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115" name="PlaceHolder 3"/>
          <p:cNvSpPr>
            <a:spLocks noGrp="1"/>
          </p:cNvSpPr>
          <p:nvPr>
            <p:ph/>
          </p:nvPr>
        </p:nvSpPr>
        <p:spPr>
          <a:xfrm>
            <a:off x="609480" y="3682080"/>
            <a:ext cx="1097244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Tree>
  </p:cSld>
</p:sldLayout>
</file>

<file path=ppt/slideLayouts/slideLayout3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16"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pt-BR" sz="1800" spc="-1" strike="noStrike">
              <a:solidFill>
                <a:schemeClr val="dk1"/>
              </a:solidFill>
              <a:latin typeface="Calibri"/>
            </a:endParaRPr>
          </a:p>
        </p:txBody>
      </p:sp>
      <p:sp>
        <p:nvSpPr>
          <p:cNvPr id="117"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118"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119"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120" name="PlaceHolder 5"/>
          <p:cNvSpPr>
            <a:spLocks noGrp="1"/>
          </p:cNvSpPr>
          <p:nvPr>
            <p:ph/>
          </p:nvPr>
        </p:nvSpPr>
        <p:spPr>
          <a:xfrm>
            <a:off x="6231960" y="368208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Tree>
  </p:cSld>
</p:sldLayout>
</file>

<file path=ppt/slideLayouts/slideLayout3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21"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pt-BR" sz="1800" spc="-1" strike="noStrike">
              <a:solidFill>
                <a:schemeClr val="dk1"/>
              </a:solidFill>
              <a:latin typeface="Calibri"/>
            </a:endParaRPr>
          </a:p>
        </p:txBody>
      </p:sp>
      <p:sp>
        <p:nvSpPr>
          <p:cNvPr id="122" name="PlaceHolder 2"/>
          <p:cNvSpPr>
            <a:spLocks noGrp="1"/>
          </p:cNvSpPr>
          <p:nvPr>
            <p:ph/>
          </p:nvPr>
        </p:nvSpPr>
        <p:spPr>
          <a:xfrm>
            <a:off x="609480" y="160452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123" name="PlaceHolder 3"/>
          <p:cNvSpPr>
            <a:spLocks noGrp="1"/>
          </p:cNvSpPr>
          <p:nvPr>
            <p:ph/>
          </p:nvPr>
        </p:nvSpPr>
        <p:spPr>
          <a:xfrm>
            <a:off x="4319640" y="160452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124" name="PlaceHolder 4"/>
          <p:cNvSpPr>
            <a:spLocks noGrp="1"/>
          </p:cNvSpPr>
          <p:nvPr>
            <p:ph/>
          </p:nvPr>
        </p:nvSpPr>
        <p:spPr>
          <a:xfrm>
            <a:off x="8029800" y="160452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125" name="PlaceHolder 5"/>
          <p:cNvSpPr>
            <a:spLocks noGrp="1"/>
          </p:cNvSpPr>
          <p:nvPr>
            <p:ph/>
          </p:nvPr>
        </p:nvSpPr>
        <p:spPr>
          <a:xfrm>
            <a:off x="609480" y="368208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126" name="PlaceHolder 6"/>
          <p:cNvSpPr>
            <a:spLocks noGrp="1"/>
          </p:cNvSpPr>
          <p:nvPr>
            <p:ph/>
          </p:nvPr>
        </p:nvSpPr>
        <p:spPr>
          <a:xfrm>
            <a:off x="4319640" y="368208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127" name="PlaceHolder 7"/>
          <p:cNvSpPr>
            <a:spLocks noGrp="1"/>
          </p:cNvSpPr>
          <p:nvPr>
            <p:ph/>
          </p:nvPr>
        </p:nvSpPr>
        <p:spPr>
          <a:xfrm>
            <a:off x="8029800" y="368208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pt-BR" sz="1800" spc="-1" strike="noStrike">
              <a:solidFill>
                <a:schemeClr val="dk1"/>
              </a:solidFill>
              <a:latin typeface="Calibri"/>
            </a:endParaRPr>
          </a:p>
        </p:txBody>
      </p:sp>
      <p:sp>
        <p:nvSpPr>
          <p:cNvPr id="7"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8"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pt-BR" sz="1800" spc="-1" strike="noStrike">
              <a:solidFill>
                <a:schemeClr val="dk1"/>
              </a:solidFill>
              <a:latin typeface="Calibri"/>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609480" y="273600"/>
            <a:ext cx="10972440" cy="5307840"/>
          </a:xfrm>
          <a:prstGeom prst="rect">
            <a:avLst/>
          </a:prstGeom>
          <a:noFill/>
          <a:ln w="0">
            <a:noFill/>
          </a:ln>
        </p:spPr>
        <p:txBody>
          <a:bodyPr lIns="0" rIns="0" tIns="0" bIns="0" anchor="ctr">
            <a:noAutofit/>
          </a:bodyPr>
          <a:p>
            <a:pPr algn="ctr"/>
            <a:endParaRPr b="0" lang="pt-BR" sz="3200" spc="-1" strike="noStrike">
              <a:solidFill>
                <a:srgbClr val="000000"/>
              </a:solidFill>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pt-BR" sz="1800" spc="-1" strike="noStrike">
              <a:solidFill>
                <a:schemeClr val="dk1"/>
              </a:solidFill>
              <a:latin typeface="Calibri"/>
            </a:endParaRPr>
          </a:p>
        </p:txBody>
      </p:sp>
      <p:sp>
        <p:nvSpPr>
          <p:cNvPr id="12"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13"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14"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pt-BR" sz="1800" spc="-1" strike="noStrike">
              <a:solidFill>
                <a:schemeClr val="dk1"/>
              </a:solidFill>
              <a:latin typeface="Calibri"/>
            </a:endParaRPr>
          </a:p>
        </p:txBody>
      </p:sp>
      <p:sp>
        <p:nvSpPr>
          <p:cNvPr id="16"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17"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18" name="PlaceHolder 4"/>
          <p:cNvSpPr>
            <a:spLocks noGrp="1"/>
          </p:cNvSpPr>
          <p:nvPr>
            <p:ph/>
          </p:nvPr>
        </p:nvSpPr>
        <p:spPr>
          <a:xfrm>
            <a:off x="6231960" y="368208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pt-BR" sz="1800" spc="-1" strike="noStrike">
              <a:solidFill>
                <a:schemeClr val="dk1"/>
              </a:solidFill>
              <a:latin typeface="Calibri"/>
            </a:endParaRPr>
          </a:p>
        </p:txBody>
      </p:sp>
      <p:sp>
        <p:nvSpPr>
          <p:cNvPr id="20"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21"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
        <p:nvSpPr>
          <p:cNvPr id="22" name="PlaceHolder 4"/>
          <p:cNvSpPr>
            <a:spLocks noGrp="1"/>
          </p:cNvSpPr>
          <p:nvPr>
            <p:ph/>
          </p:nvPr>
        </p:nvSpPr>
        <p:spPr>
          <a:xfrm>
            <a:off x="609480" y="3682080"/>
            <a:ext cx="10972440" cy="1896840"/>
          </a:xfrm>
          <a:prstGeom prst="rect">
            <a:avLst/>
          </a:prstGeom>
          <a:noFill/>
          <a:ln w="0">
            <a:noFill/>
          </a:ln>
        </p:spPr>
        <p:txBody>
          <a:bodyPr lIns="0" rIns="0" tIns="0" bIns="0" anchor="t">
            <a:normAutofit/>
          </a:bodyPr>
          <a:p>
            <a:pPr indent="0">
              <a:lnSpc>
                <a:spcPct val="90000"/>
              </a:lnSpc>
              <a:spcBef>
                <a:spcPts val="1417"/>
              </a:spcBef>
              <a:buNone/>
            </a:pPr>
            <a:endParaRPr b="0" lang="pt-BR" sz="2800" spc="-1" strike="noStrike">
              <a:solidFill>
                <a:schemeClr val="dk1"/>
              </a:solidFill>
              <a:latin typeface="Calibri"/>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image" Target="../media/image2.png"/><Relationship Id="rId4" Type="http://schemas.openxmlformats.org/officeDocument/2006/relationships/slideLayout" Target="../slideLayouts/slideLayout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 Id="rId9" Type="http://schemas.openxmlformats.org/officeDocument/2006/relationships/slideLayout" Target="../slideLayouts/slideLayout6.xml"/><Relationship Id="rId10" Type="http://schemas.openxmlformats.org/officeDocument/2006/relationships/slideLayout" Target="../slideLayouts/slideLayout7.xml"/><Relationship Id="rId11" Type="http://schemas.openxmlformats.org/officeDocument/2006/relationships/slideLayout" Target="../slideLayouts/slideLayout8.xml"/><Relationship Id="rId12" Type="http://schemas.openxmlformats.org/officeDocument/2006/relationships/slideLayout" Target="../slideLayouts/slideLayout9.xml"/><Relationship Id="rId13" Type="http://schemas.openxmlformats.org/officeDocument/2006/relationships/slideLayout" Target="../slideLayouts/slideLayout10.xml"/><Relationship Id="rId14" Type="http://schemas.openxmlformats.org/officeDocument/2006/relationships/slideLayout" Target="../slideLayouts/slideLayout11.xml"/><Relationship Id="rId15" Type="http://schemas.openxmlformats.org/officeDocument/2006/relationships/slideLayout" Target="../slideLayouts/slideLayout12.xml"/>
</Relationships>
</file>

<file path=ppt/slideMasters/_rels/slideMaster10.xml.rels><?xml version="1.0" encoding="UTF-8"?>
<Relationships xmlns="http://schemas.openxmlformats.org/package/2006/relationships"><Relationship Id="rId1" Type="http://schemas.openxmlformats.org/officeDocument/2006/relationships/theme" Target="../theme/theme3.xml"/><Relationship Id="rId2" Type="http://schemas.openxmlformats.org/officeDocument/2006/relationships/image" Target="../media/image3.wmf"/><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 Id="rId11" Type="http://schemas.openxmlformats.org/officeDocument/2006/relationships/slideLayout" Target="../slideLayouts/slideLayout33.xml"/><Relationship Id="rId12" Type="http://schemas.openxmlformats.org/officeDocument/2006/relationships/slideLayout" Target="../slideLayouts/slideLayout34.xml"/><Relationship Id="rId13" Type="http://schemas.openxmlformats.org/officeDocument/2006/relationships/slideLayout" Target="../slideLayouts/slideLayout35.xml"/><Relationship Id="rId14" Type="http://schemas.openxmlformats.org/officeDocument/2006/relationships/slideLayout" Target="../slideLayouts/slideLayout36.xml"/>
</Relationships>
</file>

<file path=ppt/slideMasters/_rels/slideMaster6.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image" Target="../media/image3.wmf"/><Relationship Id="rId3" Type="http://schemas.openxmlformats.org/officeDocument/2006/relationships/slideLayout" Target="../slideLayouts/slideLayout13.xml"/><Relationship Id="rId4" Type="http://schemas.openxmlformats.org/officeDocument/2006/relationships/slideLayout" Target="../slideLayouts/slideLayout14.xml"/><Relationship Id="rId5" Type="http://schemas.openxmlformats.org/officeDocument/2006/relationships/slideLayout" Target="../slideLayouts/slideLayout15.xml"/><Relationship Id="rId6" Type="http://schemas.openxmlformats.org/officeDocument/2006/relationships/slideLayout" Target="../slideLayouts/slideLayout16.xml"/><Relationship Id="rId7" Type="http://schemas.openxmlformats.org/officeDocument/2006/relationships/slideLayout" Target="../slideLayouts/slideLayout17.xml"/><Relationship Id="rId8" Type="http://schemas.openxmlformats.org/officeDocument/2006/relationships/slideLayout" Target="../slideLayouts/slideLayout18.xml"/><Relationship Id="rId9" Type="http://schemas.openxmlformats.org/officeDocument/2006/relationships/slideLayout" Target="../slideLayouts/slideLayout19.xml"/><Relationship Id="rId10" Type="http://schemas.openxmlformats.org/officeDocument/2006/relationships/slideLayout" Target="../slideLayouts/slideLayout20.xml"/><Relationship Id="rId11" Type="http://schemas.openxmlformats.org/officeDocument/2006/relationships/slideLayout" Target="../slideLayouts/slideLayout21.xml"/><Relationship Id="rId12" Type="http://schemas.openxmlformats.org/officeDocument/2006/relationships/slideLayout" Target="../slideLayouts/slideLayout22.xml"/><Relationship Id="rId13" Type="http://schemas.openxmlformats.org/officeDocument/2006/relationships/slideLayout" Target="../slideLayouts/slideLayout23.xml"/><Relationship Id="rId14" Type="http://schemas.openxmlformats.org/officeDocument/2006/relationships/slideLayout" Target="../slideLayouts/slideLayout24.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pic>
        <p:nvPicPr>
          <p:cNvPr id="0" name="Imagem 6" descr=""/>
          <p:cNvPicPr/>
          <p:nvPr/>
        </p:nvPicPr>
        <p:blipFill>
          <a:blip r:embed="rId2"/>
          <a:srcRect l="0" t="94942" r="0" b="0"/>
          <a:stretch/>
        </p:blipFill>
        <p:spPr>
          <a:xfrm>
            <a:off x="0" y="6515280"/>
            <a:ext cx="12191760" cy="346680"/>
          </a:xfrm>
          <a:prstGeom prst="rect">
            <a:avLst/>
          </a:prstGeom>
          <a:ln w="0">
            <a:noFill/>
          </a:ln>
        </p:spPr>
      </p:pic>
      <p:pic>
        <p:nvPicPr>
          <p:cNvPr id="1" name="Picture 2" descr=""/>
          <p:cNvPicPr/>
          <p:nvPr/>
        </p:nvPicPr>
        <p:blipFill>
          <a:blip r:embed="rId3"/>
          <a:stretch/>
        </p:blipFill>
        <p:spPr>
          <a:xfrm>
            <a:off x="11494440" y="0"/>
            <a:ext cx="697320" cy="768960"/>
          </a:xfrm>
          <a:prstGeom prst="rect">
            <a:avLst/>
          </a:prstGeom>
          <a:ln w="0">
            <a:noFill/>
          </a:ln>
        </p:spPr>
      </p:pic>
    </p:spTree>
  </p:cSld>
  <p:clrMap bg1="lt1" bg2="lt2" tx1="dk1" tx2="dk2" accent1="accent1" accent2="accent2" accent3="accent3" accent4="accent4" accent5="accent5" accent6="accent6" hlink="hlink" folHlink="folHlink"/>
  <p:sldLayoutIdLst>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Lst>
</p:sldMaster>
</file>

<file path=ppt/slideMasters/slideMaster10.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84" name="Google Shape;157;p21"/>
          <p:cNvSpPr/>
          <p:nvPr/>
        </p:nvSpPr>
        <p:spPr>
          <a:xfrm>
            <a:off x="228600" y="194400"/>
            <a:ext cx="11734560" cy="6468840"/>
          </a:xfrm>
          <a:prstGeom prst="rect">
            <a:avLst/>
          </a:prstGeom>
          <a:solidFill>
            <a:schemeClr val="lt1"/>
          </a:solidFill>
          <a:ln w="0">
            <a:noFill/>
          </a:ln>
          <a:effectLst>
            <a:outerShdw algn="bl" blurRad="57240" dir="5400000" dist="19080" rotWithShape="0">
              <a:schemeClr val="dk1">
                <a:alpha val="50000"/>
              </a:schemeClr>
            </a:outerShdw>
          </a:effectLst>
        </p:spPr>
        <p:style>
          <a:lnRef idx="0"/>
          <a:fillRef idx="0"/>
          <a:effectRef idx="0"/>
          <a:fontRef idx="minor"/>
        </p:style>
        <p:txBody>
          <a:bodyPr lIns="122040" rIns="122040" tIns="122040" bIns="122040" anchor="ctr">
            <a:noAutofit/>
          </a:bodyPr>
          <a:p>
            <a:pPr defTabSz="914400">
              <a:lnSpc>
                <a:spcPct val="100000"/>
              </a:lnSpc>
              <a:tabLst>
                <a:tab algn="l" pos="0"/>
              </a:tabLst>
            </a:pPr>
            <a:endParaRPr b="0" lang="pt-BR" sz="2400" spc="-1" strike="noStrike">
              <a:solidFill>
                <a:schemeClr val="dk1"/>
              </a:solidFill>
              <a:latin typeface="Calibri"/>
            </a:endParaRPr>
          </a:p>
        </p:txBody>
      </p:sp>
      <p:grpSp>
        <p:nvGrpSpPr>
          <p:cNvPr id="85" name="Google Shape;160;p21"/>
          <p:cNvGrpSpPr/>
          <p:nvPr/>
        </p:nvGrpSpPr>
        <p:grpSpPr>
          <a:xfrm>
            <a:off x="3290400" y="6322320"/>
            <a:ext cx="8675280" cy="121320"/>
            <a:chOff x="3290400" y="6322320"/>
            <a:chExt cx="8675280" cy="121320"/>
          </a:xfrm>
        </p:grpSpPr>
        <p:cxnSp>
          <p:nvCxnSpPr>
            <p:cNvPr id="86" name="Google Shape;161;p21"/>
            <p:cNvCxnSpPr/>
            <p:nvPr/>
          </p:nvCxnSpPr>
          <p:spPr>
            <a:xfrm>
              <a:off x="3290400" y="6443640"/>
              <a:ext cx="8675640" cy="360"/>
            </a:xfrm>
            <a:prstGeom prst="straightConnector1">
              <a:avLst/>
            </a:prstGeom>
            <a:ln w="9525">
              <a:solidFill>
                <a:srgbClr val="000000"/>
              </a:solidFill>
              <a:round/>
            </a:ln>
          </p:spPr>
        </p:cxnSp>
        <p:sp>
          <p:nvSpPr>
            <p:cNvPr id="87" name="Google Shape;162;p21"/>
            <p:cNvSpPr/>
            <p:nvPr/>
          </p:nvSpPr>
          <p:spPr>
            <a:xfrm flipV="1">
              <a:off x="3290400" y="6322320"/>
              <a:ext cx="673200" cy="120960"/>
            </a:xfrm>
            <a:prstGeom prst="rect">
              <a:avLst/>
            </a:prstGeom>
            <a:solidFill>
              <a:schemeClr val="dk1"/>
            </a:solidFill>
            <a:ln w="0">
              <a:noFill/>
            </a:ln>
          </p:spPr>
          <p:style>
            <a:lnRef idx="0"/>
            <a:fillRef idx="0"/>
            <a:effectRef idx="0"/>
            <a:fontRef idx="minor"/>
          </p:style>
          <p:txBody>
            <a:bodyPr tIns="60480" bIns="60480" anchor="ctr">
              <a:noAutofit/>
            </a:bodyPr>
            <a:p>
              <a:pPr defTabSz="914400">
                <a:lnSpc>
                  <a:spcPct val="100000"/>
                </a:lnSpc>
                <a:tabLst>
                  <a:tab algn="l" pos="0"/>
                </a:tabLst>
              </a:pPr>
              <a:endParaRPr b="0" lang="pt-BR" sz="2400" spc="-1" strike="noStrike">
                <a:solidFill>
                  <a:schemeClr val="dk1"/>
                </a:solidFill>
                <a:latin typeface="Calibri"/>
              </a:endParaRPr>
            </a:p>
          </p:txBody>
        </p:sp>
      </p:grpSp>
      <p:grpSp>
        <p:nvGrpSpPr>
          <p:cNvPr id="88" name="Google Shape;163;p21"/>
          <p:cNvGrpSpPr/>
          <p:nvPr/>
        </p:nvGrpSpPr>
        <p:grpSpPr>
          <a:xfrm>
            <a:off x="220680" y="398160"/>
            <a:ext cx="8675280" cy="120960"/>
            <a:chOff x="220680" y="398160"/>
            <a:chExt cx="8675280" cy="120960"/>
          </a:xfrm>
        </p:grpSpPr>
        <p:cxnSp>
          <p:nvCxnSpPr>
            <p:cNvPr id="89" name="Google Shape;164;p21"/>
            <p:cNvCxnSpPr/>
            <p:nvPr/>
          </p:nvCxnSpPr>
          <p:spPr>
            <a:xfrm flipH="1">
              <a:off x="220680" y="519120"/>
              <a:ext cx="8675280" cy="360"/>
            </a:xfrm>
            <a:prstGeom prst="straightConnector1">
              <a:avLst/>
            </a:prstGeom>
            <a:ln w="9525">
              <a:solidFill>
                <a:srgbClr val="000000"/>
              </a:solidFill>
              <a:round/>
            </a:ln>
          </p:spPr>
        </p:cxnSp>
        <p:sp>
          <p:nvSpPr>
            <p:cNvPr id="90" name="Google Shape;165;p21"/>
            <p:cNvSpPr/>
            <p:nvPr/>
          </p:nvSpPr>
          <p:spPr>
            <a:xfrm rot="10800000">
              <a:off x="8222760" y="398160"/>
              <a:ext cx="673200" cy="120960"/>
            </a:xfrm>
            <a:prstGeom prst="rect">
              <a:avLst/>
            </a:prstGeom>
            <a:solidFill>
              <a:schemeClr val="dk1"/>
            </a:solidFill>
            <a:ln w="0">
              <a:noFill/>
            </a:ln>
          </p:spPr>
          <p:style>
            <a:lnRef idx="0"/>
            <a:fillRef idx="0"/>
            <a:effectRef idx="0"/>
            <a:fontRef idx="minor"/>
          </p:style>
          <p:txBody>
            <a:bodyPr tIns="60480" bIns="60480" anchor="ctr">
              <a:noAutofit/>
            </a:bodyPr>
            <a:p>
              <a:pPr defTabSz="914400">
                <a:lnSpc>
                  <a:spcPct val="100000"/>
                </a:lnSpc>
                <a:tabLst>
                  <a:tab algn="l" pos="0"/>
                </a:tabLst>
              </a:pPr>
              <a:endParaRPr b="0" lang="pt-BR" sz="2400" spc="-1" strike="noStrike">
                <a:solidFill>
                  <a:schemeClr val="dk1"/>
                </a:solidFill>
                <a:latin typeface="Calibri"/>
              </a:endParaRPr>
            </a:p>
          </p:txBody>
        </p:sp>
      </p:grpSp>
      <p:pic>
        <p:nvPicPr>
          <p:cNvPr id="91" name="Imagem 2" descr=""/>
          <p:cNvPicPr/>
          <p:nvPr/>
        </p:nvPicPr>
        <p:blipFill>
          <a:blip r:embed="rId2">
            <a:alphaModFix amt="35000"/>
          </a:blip>
          <a:srcRect l="0" t="12842" r="0" b="0"/>
          <a:stretch/>
        </p:blipFill>
        <p:spPr>
          <a:xfrm>
            <a:off x="10014480" y="0"/>
            <a:ext cx="1563480" cy="5558040"/>
          </a:xfrm>
          <a:prstGeom prst="rect">
            <a:avLst/>
          </a:prstGeom>
          <a:ln w="0">
            <a:noFill/>
          </a:ln>
        </p:spPr>
      </p:pic>
    </p:spTree>
  </p:cSld>
  <p:clrMap bg1="lt1" bg2="lt2" tx1="dk1" tx2="dk2" accent1="accent1" accent2="accent2" accent3="accent3" accent4="accent4" accent5="accent5" accent6="accent6" hlink="hlink" folHlink="folHlink"/>
  <p:sldLayoutIdLst>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Lst>
</p:sldMaster>
</file>

<file path=ppt/slideMasters/slideMaster6.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38" name="Google Shape;18;p4"/>
          <p:cNvSpPr/>
          <p:nvPr/>
        </p:nvSpPr>
        <p:spPr>
          <a:xfrm>
            <a:off x="228600" y="194400"/>
            <a:ext cx="11734560" cy="6468840"/>
          </a:xfrm>
          <a:prstGeom prst="rect">
            <a:avLst/>
          </a:prstGeom>
          <a:solidFill>
            <a:schemeClr val="lt1"/>
          </a:solidFill>
          <a:ln w="0">
            <a:noFill/>
          </a:ln>
          <a:effectLst>
            <a:outerShdw algn="tl" blurRad="50760" dir="2700000" dist="37674" rotWithShape="0">
              <a:schemeClr val="tx1">
                <a:alpha val="40000"/>
              </a:schemeClr>
            </a:outerShdw>
          </a:effectLst>
        </p:spPr>
        <p:style>
          <a:lnRef idx="0"/>
          <a:fillRef idx="0"/>
          <a:effectRef idx="0"/>
          <a:fontRef idx="minor"/>
        </p:style>
        <p:txBody>
          <a:bodyPr lIns="122040" rIns="122040" tIns="122040" bIns="122040" anchor="ctr">
            <a:noAutofit/>
          </a:bodyPr>
          <a:p>
            <a:pPr defTabSz="914400">
              <a:lnSpc>
                <a:spcPct val="100000"/>
              </a:lnSpc>
              <a:tabLst>
                <a:tab algn="l" pos="0"/>
              </a:tabLst>
            </a:pPr>
            <a:endParaRPr b="0" lang="pt-BR" sz="2400" spc="-1" strike="noStrike">
              <a:solidFill>
                <a:schemeClr val="dk1"/>
              </a:solidFill>
              <a:latin typeface="Calibri"/>
            </a:endParaRPr>
          </a:p>
        </p:txBody>
      </p:sp>
      <p:grpSp>
        <p:nvGrpSpPr>
          <p:cNvPr id="39" name="Google Shape;21;p4"/>
          <p:cNvGrpSpPr/>
          <p:nvPr/>
        </p:nvGrpSpPr>
        <p:grpSpPr>
          <a:xfrm>
            <a:off x="581040" y="1722960"/>
            <a:ext cx="121320" cy="4941000"/>
            <a:chOff x="581040" y="1722960"/>
            <a:chExt cx="121320" cy="4941000"/>
          </a:xfrm>
        </p:grpSpPr>
        <p:sp>
          <p:nvSpPr>
            <p:cNvPr id="40" name="Google Shape;22;p4"/>
            <p:cNvSpPr/>
            <p:nvPr/>
          </p:nvSpPr>
          <p:spPr>
            <a:xfrm flipH="1" rot="16200000">
              <a:off x="305280" y="1999080"/>
              <a:ext cx="673200" cy="120960"/>
            </a:xfrm>
            <a:prstGeom prst="rect">
              <a:avLst/>
            </a:prstGeom>
            <a:solidFill>
              <a:schemeClr val="dk1"/>
            </a:solidFill>
            <a:ln w="0">
              <a:noFill/>
            </a:ln>
          </p:spPr>
          <p:style>
            <a:lnRef idx="0"/>
            <a:fillRef idx="0"/>
            <a:effectRef idx="0"/>
            <a:fontRef idx="minor"/>
          </p:style>
          <p:txBody>
            <a:bodyPr tIns="60480" bIns="60480" anchor="ctr">
              <a:noAutofit/>
            </a:bodyPr>
            <a:p>
              <a:pPr defTabSz="914400">
                <a:lnSpc>
                  <a:spcPct val="100000"/>
                </a:lnSpc>
                <a:tabLst>
                  <a:tab algn="l" pos="0"/>
                </a:tabLst>
              </a:pPr>
              <a:endParaRPr b="0" lang="pt-BR" sz="2400" spc="-1" strike="noStrike">
                <a:solidFill>
                  <a:schemeClr val="dk1"/>
                </a:solidFill>
                <a:latin typeface="Calibri"/>
              </a:endParaRPr>
            </a:p>
          </p:txBody>
        </p:sp>
        <p:cxnSp>
          <p:nvCxnSpPr>
            <p:cNvPr id="41" name="Google Shape;23;p4"/>
            <p:cNvCxnSpPr/>
            <p:nvPr/>
          </p:nvCxnSpPr>
          <p:spPr>
            <a:xfrm>
              <a:off x="581040" y="1722960"/>
              <a:ext cx="360" cy="4941360"/>
            </a:xfrm>
            <a:prstGeom prst="straightConnector1">
              <a:avLst/>
            </a:prstGeom>
            <a:ln w="9525">
              <a:solidFill>
                <a:srgbClr val="000000"/>
              </a:solidFill>
              <a:round/>
            </a:ln>
          </p:spPr>
        </p:cxnSp>
      </p:grpSp>
      <p:grpSp>
        <p:nvGrpSpPr>
          <p:cNvPr id="42" name="Google Shape;24;p4"/>
          <p:cNvGrpSpPr/>
          <p:nvPr/>
        </p:nvGrpSpPr>
        <p:grpSpPr>
          <a:xfrm>
            <a:off x="11489400" y="188640"/>
            <a:ext cx="121320" cy="4941360"/>
            <a:chOff x="11489400" y="188640"/>
            <a:chExt cx="121320" cy="4941360"/>
          </a:xfrm>
        </p:grpSpPr>
        <p:sp>
          <p:nvSpPr>
            <p:cNvPr id="43" name="Google Shape;25;p4"/>
            <p:cNvSpPr/>
            <p:nvPr/>
          </p:nvSpPr>
          <p:spPr>
            <a:xfrm rot="16200000">
              <a:off x="11213640" y="4732920"/>
              <a:ext cx="673200" cy="120960"/>
            </a:xfrm>
            <a:prstGeom prst="rect">
              <a:avLst/>
            </a:prstGeom>
            <a:solidFill>
              <a:schemeClr val="dk1"/>
            </a:solidFill>
            <a:ln w="0">
              <a:noFill/>
            </a:ln>
          </p:spPr>
          <p:style>
            <a:lnRef idx="0"/>
            <a:fillRef idx="0"/>
            <a:effectRef idx="0"/>
            <a:fontRef idx="minor"/>
          </p:style>
          <p:txBody>
            <a:bodyPr tIns="60480" bIns="60480" anchor="ctr">
              <a:noAutofit/>
            </a:bodyPr>
            <a:p>
              <a:pPr defTabSz="914400">
                <a:lnSpc>
                  <a:spcPct val="100000"/>
                </a:lnSpc>
                <a:tabLst>
                  <a:tab algn="l" pos="0"/>
                </a:tabLst>
              </a:pPr>
              <a:endParaRPr b="0" lang="pt-BR" sz="2400" spc="-1" strike="noStrike">
                <a:solidFill>
                  <a:schemeClr val="dk1"/>
                </a:solidFill>
                <a:latin typeface="Calibri"/>
              </a:endParaRPr>
            </a:p>
          </p:txBody>
        </p:sp>
        <p:cxnSp>
          <p:nvCxnSpPr>
            <p:cNvPr id="44" name="Google Shape;26;p4"/>
            <p:cNvCxnSpPr/>
            <p:nvPr/>
          </p:nvCxnSpPr>
          <p:spPr>
            <a:xfrm flipV="1">
              <a:off x="11489400" y="188640"/>
              <a:ext cx="360" cy="4941720"/>
            </a:xfrm>
            <a:prstGeom prst="straightConnector1">
              <a:avLst/>
            </a:prstGeom>
            <a:ln w="9525">
              <a:solidFill>
                <a:srgbClr val="000000"/>
              </a:solidFill>
              <a:round/>
            </a:ln>
          </p:spPr>
        </p:cxnSp>
      </p:grpSp>
      <p:pic>
        <p:nvPicPr>
          <p:cNvPr id="45" name="Imagem 1" descr=""/>
          <p:cNvPicPr/>
          <p:nvPr/>
        </p:nvPicPr>
        <p:blipFill>
          <a:blip r:embed="rId2">
            <a:alphaModFix amt="35000"/>
          </a:blip>
          <a:srcRect l="0" t="12842" r="0" b="0"/>
          <a:stretch/>
        </p:blipFill>
        <p:spPr>
          <a:xfrm>
            <a:off x="10014480" y="0"/>
            <a:ext cx="1563480" cy="5558040"/>
          </a:xfrm>
          <a:prstGeom prst="rect">
            <a:avLst/>
          </a:prstGeom>
          <a:ln w="0">
            <a:noFill/>
          </a:ln>
        </p:spPr>
      </p:pic>
      <p:sp>
        <p:nvSpPr>
          <p:cNvPr id="46" name="PlaceHolder 1"/>
          <p:cNvSpPr>
            <a:spLocks noGrp="1"/>
          </p:cNvSpPr>
          <p:nvPr>
            <p:ph type="title"/>
          </p:nvPr>
        </p:nvSpPr>
        <p:spPr>
          <a:xfrm>
            <a:off x="960120" y="593280"/>
            <a:ext cx="10271520" cy="763200"/>
          </a:xfrm>
          <a:prstGeom prst="rect">
            <a:avLst/>
          </a:prstGeom>
          <a:noFill/>
          <a:ln w="0">
            <a:noFill/>
          </a:ln>
        </p:spPr>
        <p:txBody>
          <a:bodyPr lIns="91440" rIns="91440" tIns="91440" bIns="91440" anchor="t">
            <a:noAutofit/>
          </a:bodyPr>
          <a:p>
            <a:pPr indent="0">
              <a:buNone/>
            </a:pPr>
            <a:r>
              <a:rPr b="0" lang="pt-BR" sz="4400" spc="-1" strike="noStrike">
                <a:solidFill>
                  <a:schemeClr val="dk1"/>
                </a:solidFill>
                <a:latin typeface="Calibri"/>
              </a:rPr>
              <a:t>Clique para editar o formato do texto do título</a:t>
            </a:r>
            <a:endParaRPr b="0" lang="pt-BR" sz="4400" spc="-1" strike="noStrike">
              <a:solidFill>
                <a:schemeClr val="dk1"/>
              </a:solidFill>
              <a:latin typeface="Calibri"/>
            </a:endParaRPr>
          </a:p>
        </p:txBody>
      </p:sp>
      <p:sp>
        <p:nvSpPr>
          <p:cNvPr id="47" name="PlaceHolder 2"/>
          <p:cNvSpPr>
            <a:spLocks noGrp="1"/>
          </p:cNvSpPr>
          <p:nvPr>
            <p:ph type="body"/>
          </p:nvPr>
        </p:nvSpPr>
        <p:spPr>
          <a:xfrm>
            <a:off x="960120" y="1536480"/>
            <a:ext cx="10271520" cy="461880"/>
          </a:xfrm>
          <a:prstGeom prst="rect">
            <a:avLst/>
          </a:prstGeom>
          <a:noFill/>
          <a:ln w="0">
            <a:noFill/>
          </a:ln>
        </p:spPr>
        <p:txBody>
          <a:bodyPr lIns="91440" rIns="91440" tIns="91440" bIns="91440" anchor="t">
            <a:noAutofit/>
          </a:bodyPr>
          <a:p>
            <a:pPr marL="432000" indent="-324000">
              <a:lnSpc>
                <a:spcPct val="90000"/>
              </a:lnSpc>
              <a:spcBef>
                <a:spcPts val="1417"/>
              </a:spcBef>
              <a:buClr>
                <a:srgbClr val="000000"/>
              </a:buClr>
              <a:buSzPct val="45000"/>
              <a:buFont typeface="Wingdings" charset="2"/>
              <a:buChar char=""/>
            </a:pPr>
            <a:r>
              <a:rPr b="0" lang="pt-BR" sz="2800" spc="-1" strike="noStrike">
                <a:solidFill>
                  <a:schemeClr val="dk1"/>
                </a:solidFill>
                <a:latin typeface="Calibri"/>
              </a:rPr>
              <a:t>Clique para editar o formato de texto dos tópicos</a:t>
            </a:r>
            <a:endParaRPr b="0" lang="pt-BR" sz="2800" spc="-1" strike="noStrike">
              <a:solidFill>
                <a:schemeClr val="dk1"/>
              </a:solidFill>
              <a:latin typeface="Calibri"/>
            </a:endParaRPr>
          </a:p>
          <a:p>
            <a:pPr lvl="1" marL="864000" indent="-324000">
              <a:lnSpc>
                <a:spcPct val="90000"/>
              </a:lnSpc>
              <a:spcBef>
                <a:spcPts val="1134"/>
              </a:spcBef>
              <a:buClr>
                <a:srgbClr val="000000"/>
              </a:buClr>
              <a:buSzPct val="75000"/>
              <a:buFont typeface="Symbol" charset="2"/>
              <a:buChar char=""/>
            </a:pPr>
            <a:r>
              <a:rPr b="0" lang="pt-BR" sz="2800" spc="-1" strike="noStrike">
                <a:solidFill>
                  <a:schemeClr val="dk1"/>
                </a:solidFill>
                <a:latin typeface="Calibri"/>
              </a:rPr>
              <a:t>2.º nível de tópicos</a:t>
            </a:r>
            <a:endParaRPr b="0" lang="pt-BR" sz="2800" spc="-1" strike="noStrike">
              <a:solidFill>
                <a:schemeClr val="dk1"/>
              </a:solidFill>
              <a:latin typeface="Calibri"/>
            </a:endParaRPr>
          </a:p>
          <a:p>
            <a:pPr lvl="2" marL="1296000" indent="-288000">
              <a:lnSpc>
                <a:spcPct val="90000"/>
              </a:lnSpc>
              <a:spcBef>
                <a:spcPts val="850"/>
              </a:spcBef>
              <a:buClr>
                <a:srgbClr val="000000"/>
              </a:buClr>
              <a:buSzPct val="45000"/>
              <a:buFont typeface="Wingdings" charset="2"/>
              <a:buChar char=""/>
            </a:pPr>
            <a:r>
              <a:rPr b="0" lang="pt-BR" sz="2800" spc="-1" strike="noStrike">
                <a:solidFill>
                  <a:schemeClr val="dk1"/>
                </a:solidFill>
                <a:latin typeface="Calibri"/>
              </a:rPr>
              <a:t>3.º nível de tópicos</a:t>
            </a:r>
            <a:endParaRPr b="0" lang="pt-BR" sz="2800" spc="-1" strike="noStrike">
              <a:solidFill>
                <a:schemeClr val="dk1"/>
              </a:solidFill>
              <a:latin typeface="Calibri"/>
            </a:endParaRPr>
          </a:p>
          <a:p>
            <a:pPr lvl="3" marL="1728000" indent="-216000">
              <a:lnSpc>
                <a:spcPct val="90000"/>
              </a:lnSpc>
              <a:spcBef>
                <a:spcPts val="567"/>
              </a:spcBef>
              <a:buClr>
                <a:srgbClr val="000000"/>
              </a:buClr>
              <a:buSzPct val="75000"/>
              <a:buFont typeface="Symbol" charset="2"/>
              <a:buChar char=""/>
            </a:pPr>
            <a:r>
              <a:rPr b="0" lang="pt-BR" sz="2800" spc="-1" strike="noStrike">
                <a:solidFill>
                  <a:schemeClr val="dk1"/>
                </a:solidFill>
                <a:latin typeface="Calibri"/>
              </a:rPr>
              <a:t>4.º nível de tópicos</a:t>
            </a:r>
            <a:endParaRPr b="0" lang="pt-BR" sz="2800" spc="-1" strike="noStrike">
              <a:solidFill>
                <a:schemeClr val="dk1"/>
              </a:solidFill>
              <a:latin typeface="Calibri"/>
            </a:endParaRPr>
          </a:p>
          <a:p>
            <a:pPr lvl="4" marL="2160000" indent="-216000">
              <a:lnSpc>
                <a:spcPct val="90000"/>
              </a:lnSpc>
              <a:spcBef>
                <a:spcPts val="283"/>
              </a:spcBef>
              <a:buClr>
                <a:srgbClr val="000000"/>
              </a:buClr>
              <a:buSzPct val="45000"/>
              <a:buFont typeface="Wingdings" charset="2"/>
              <a:buChar char=""/>
            </a:pPr>
            <a:r>
              <a:rPr b="0" lang="pt-BR" sz="2800" spc="-1" strike="noStrike">
                <a:solidFill>
                  <a:schemeClr val="dk1"/>
                </a:solidFill>
                <a:latin typeface="Calibri"/>
              </a:rPr>
              <a:t>5.º nível de tópicos</a:t>
            </a:r>
            <a:endParaRPr b="0" lang="pt-BR" sz="2800" spc="-1" strike="noStrike">
              <a:solidFill>
                <a:schemeClr val="dk1"/>
              </a:solidFill>
              <a:latin typeface="Calibri"/>
            </a:endParaRPr>
          </a:p>
          <a:p>
            <a:pPr lvl="5" marL="2592000" indent="-216000">
              <a:lnSpc>
                <a:spcPct val="90000"/>
              </a:lnSpc>
              <a:spcBef>
                <a:spcPts val="283"/>
              </a:spcBef>
              <a:buClr>
                <a:srgbClr val="000000"/>
              </a:buClr>
              <a:buSzPct val="45000"/>
              <a:buFont typeface="Wingdings" charset="2"/>
              <a:buChar char=""/>
            </a:pPr>
            <a:r>
              <a:rPr b="0" lang="pt-BR" sz="2800" spc="-1" strike="noStrike">
                <a:solidFill>
                  <a:schemeClr val="dk1"/>
                </a:solidFill>
                <a:latin typeface="Calibri"/>
              </a:rPr>
              <a:t>6.º nível de tópicos</a:t>
            </a:r>
            <a:endParaRPr b="0" lang="pt-BR" sz="2800" spc="-1" strike="noStrike">
              <a:solidFill>
                <a:schemeClr val="dk1"/>
              </a:solidFill>
              <a:latin typeface="Calibri"/>
            </a:endParaRPr>
          </a:p>
          <a:p>
            <a:pPr lvl="6" marL="3024000" indent="-216000">
              <a:lnSpc>
                <a:spcPct val="90000"/>
              </a:lnSpc>
              <a:spcBef>
                <a:spcPts val="283"/>
              </a:spcBef>
              <a:buClr>
                <a:srgbClr val="000000"/>
              </a:buClr>
              <a:buSzPct val="45000"/>
              <a:buFont typeface="Wingdings" charset="2"/>
              <a:buChar char=""/>
            </a:pPr>
            <a:r>
              <a:rPr b="0" lang="pt-BR" sz="2800" spc="-1" strike="noStrike">
                <a:solidFill>
                  <a:schemeClr val="dk1"/>
                </a:solidFill>
                <a:latin typeface="Calibri"/>
              </a:rPr>
              <a:t>7.º nível de tópicos</a:t>
            </a:r>
            <a:endParaRPr b="0" lang="pt-BR" sz="2800" spc="-1" strike="noStrike">
              <a:solidFill>
                <a:schemeClr val="dk1"/>
              </a:solidFill>
              <a:latin typeface="Calibri"/>
            </a:endParaRPr>
          </a:p>
        </p:txBody>
      </p:sp>
    </p:spTree>
  </p:cSld>
  <p:clrMap bg1="lt1" bg2="lt2" tx1="dk1" tx2="dk2" accent1="accent1" accent2="accent2" accent3="accent3" accent4="accent4" accent5="accent5" accent6="accent6" hlink="hlink" folHlink="folHlink"/>
  <p:sldLayoutIdLst>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Lst>
</p:sldMaster>
</file>

<file path=ppt/slides/_rels/slide1.xml.rels><?xml version="1.0" encoding="UTF-8"?>
<Relationships xmlns="http://schemas.openxmlformats.org/package/2006/relationships"><Relationship Id="rId1" Type="http://schemas.openxmlformats.org/officeDocument/2006/relationships/image" Target="../media/image4.jpeg"/><Relationship Id="rId2" Type="http://schemas.openxmlformats.org/officeDocument/2006/relationships/image" Target="../media/image5.png"/><Relationship Id="rId3" Type="http://schemas.openxmlformats.org/officeDocument/2006/relationships/image" Target="../media/image6.jpeg"/><Relationship Id="rId4" Type="http://schemas.openxmlformats.org/officeDocument/2006/relationships/image" Target="../media/image7.jpeg"/><Relationship Id="rId5" Type="http://schemas.openxmlformats.org/officeDocument/2006/relationships/image" Target="../media/image8.png"/><Relationship Id="rId6" Type="http://schemas.openxmlformats.org/officeDocument/2006/relationships/slideLayout" Target="../slideLayouts/slideLayout1.xml"/>
</Relationships>
</file>

<file path=ppt/slides/_rels/slide10.xml.rels><?xml version="1.0" encoding="UTF-8"?>
<Relationships xmlns="http://schemas.openxmlformats.org/package/2006/relationships"><Relationship Id="rId1" Type="http://schemas.openxmlformats.org/officeDocument/2006/relationships/image" Target="../media/image20.jpeg"/><Relationship Id="rId2" Type="http://schemas.openxmlformats.org/officeDocument/2006/relationships/image" Target="../media/image16.png"/><Relationship Id="rId3" Type="http://schemas.openxmlformats.org/officeDocument/2006/relationships/image" Target="../media/image8.png"/><Relationship Id="rId4" Type="http://schemas.openxmlformats.org/officeDocument/2006/relationships/slideLayout" Target="../slideLayouts/slideLayout1.xml"/>
</Relationships>
</file>

<file path=ppt/slides/_rels/slide11.xml.rels><?xml version="1.0" encoding="UTF-8"?>
<Relationships xmlns="http://schemas.openxmlformats.org/package/2006/relationships"><Relationship Id="rId1" Type="http://schemas.openxmlformats.org/officeDocument/2006/relationships/image" Target="../media/image21.png"/><Relationship Id="rId2" Type="http://schemas.openxmlformats.org/officeDocument/2006/relationships/image" Target="../media/image8.png"/><Relationship Id="rId3" Type="http://schemas.openxmlformats.org/officeDocument/2006/relationships/slideLayout" Target="../slideLayouts/slideLayout1.xml"/>
</Relationships>
</file>

<file path=ppt/slides/_rels/slide12.xml.rels><?xml version="1.0" encoding="UTF-8"?>
<Relationships xmlns="http://schemas.openxmlformats.org/package/2006/relationships"><Relationship Id="rId1" Type="http://schemas.openxmlformats.org/officeDocument/2006/relationships/image" Target="../media/image22.jpeg"/><Relationship Id="rId2" Type="http://schemas.openxmlformats.org/officeDocument/2006/relationships/image" Target="../media/image16.png"/><Relationship Id="rId3" Type="http://schemas.openxmlformats.org/officeDocument/2006/relationships/image" Target="../media/image8.png"/><Relationship Id="rId4" Type="http://schemas.openxmlformats.org/officeDocument/2006/relationships/slideLayout" Target="../slideLayouts/slideLayout1.xml"/>
</Relationships>
</file>

<file path=ppt/slides/_rels/slide13.xml.rels><?xml version="1.0" encoding="UTF-8"?>
<Relationships xmlns="http://schemas.openxmlformats.org/package/2006/relationships"><Relationship Id="rId1" Type="http://schemas.openxmlformats.org/officeDocument/2006/relationships/image" Target="../media/image16.png"/><Relationship Id="rId2" Type="http://schemas.openxmlformats.org/officeDocument/2006/relationships/image" Target="../media/image8.png"/><Relationship Id="rId3" Type="http://schemas.openxmlformats.org/officeDocument/2006/relationships/slideLayout" Target="../slideLayouts/slideLayout1.xml"/>
</Relationships>
</file>

<file path=ppt/slides/_rels/slide14.xml.rels><?xml version="1.0" encoding="UTF-8"?>
<Relationships xmlns="http://schemas.openxmlformats.org/package/2006/relationships"><Relationship Id="rId1" Type="http://schemas.openxmlformats.org/officeDocument/2006/relationships/image" Target="../media/image23.jpeg"/><Relationship Id="rId2" Type="http://schemas.openxmlformats.org/officeDocument/2006/relationships/image" Target="../media/image24.png"/><Relationship Id="rId3" Type="http://schemas.openxmlformats.org/officeDocument/2006/relationships/slideLayout" Target="../slideLayouts/slideLayout1.xml"/>
</Relationships>
</file>

<file path=ppt/slides/_rels/slide15.xml.rels><?xml version="1.0" encoding="UTF-8"?>
<Relationships xmlns="http://schemas.openxmlformats.org/package/2006/relationships"><Relationship Id="rId1" Type="http://schemas.openxmlformats.org/officeDocument/2006/relationships/image" Target="../media/image25.jpeg"/><Relationship Id="rId2" Type="http://schemas.openxmlformats.org/officeDocument/2006/relationships/image" Target="../media/image26.jpeg"/><Relationship Id="rId3" Type="http://schemas.openxmlformats.org/officeDocument/2006/relationships/image" Target="../media/image27.jpeg"/><Relationship Id="rId4" Type="http://schemas.openxmlformats.org/officeDocument/2006/relationships/image" Target="../media/image28.png"/><Relationship Id="rId5" Type="http://schemas.openxmlformats.org/officeDocument/2006/relationships/image" Target="../media/image29.jpeg"/><Relationship Id="rId6" Type="http://schemas.openxmlformats.org/officeDocument/2006/relationships/image" Target="../media/image16.png"/><Relationship Id="rId7" Type="http://schemas.openxmlformats.org/officeDocument/2006/relationships/slideLayout" Target="../slideLayouts/slideLayout1.xml"/>
</Relationships>
</file>

<file path=ppt/slides/_rels/slide16.xml.rels><?xml version="1.0" encoding="UTF-8"?>
<Relationships xmlns="http://schemas.openxmlformats.org/package/2006/relationships"><Relationship Id="rId1" Type="http://schemas.openxmlformats.org/officeDocument/2006/relationships/image" Target="../media/image30.png"/><Relationship Id="rId2" Type="http://schemas.openxmlformats.org/officeDocument/2006/relationships/image" Target="../media/image31.jpeg"/><Relationship Id="rId3" Type="http://schemas.openxmlformats.org/officeDocument/2006/relationships/image" Target="../media/image16.png"/><Relationship Id="rId4" Type="http://schemas.openxmlformats.org/officeDocument/2006/relationships/slideLayout" Target="../slideLayouts/slideLayout1.xml"/>
</Relationships>
</file>

<file path=ppt/slides/_rels/slide17.xml.rels><?xml version="1.0" encoding="UTF-8"?>
<Relationships xmlns="http://schemas.openxmlformats.org/package/2006/relationships"><Relationship Id="rId1" Type="http://schemas.openxmlformats.org/officeDocument/2006/relationships/image" Target="../media/image32.png"/><Relationship Id="rId2" Type="http://schemas.openxmlformats.org/officeDocument/2006/relationships/image" Target="../media/image33.png"/><Relationship Id="rId3" Type="http://schemas.openxmlformats.org/officeDocument/2006/relationships/slideLayout" Target="../slideLayouts/slideLayout1.xml"/>
</Relationships>
</file>

<file path=ppt/slides/_rels/slide18.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image" Target="../media/image34.png"/><Relationship Id="rId3" Type="http://schemas.openxmlformats.org/officeDocument/2006/relationships/image" Target="../media/image16.png"/><Relationship Id="rId4" Type="http://schemas.openxmlformats.org/officeDocument/2006/relationships/slideLayout" Target="../slideLayouts/slideLayout1.xml"/>
</Relationships>
</file>

<file path=ppt/slides/_rels/slide19.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image" Target="../media/image16.png"/><Relationship Id="rId3" Type="http://schemas.openxmlformats.org/officeDocument/2006/relationships/image" Target="../media/image35.png"/><Relationship Id="rId4" Type="http://schemas.openxmlformats.org/officeDocument/2006/relationships/slideLayout" Target="../slideLayouts/slideLayout1.xml"/>
</Relationships>
</file>

<file path=ppt/slides/_rels/slide2.xml.rels><?xml version="1.0" encoding="UTF-8"?>
<Relationships xmlns="http://schemas.openxmlformats.org/package/2006/relationships"><Relationship Id="rId1" Type="http://schemas.openxmlformats.org/officeDocument/2006/relationships/image" Target="../media/image9.png"/><Relationship Id="rId2" Type="http://schemas.openxmlformats.org/officeDocument/2006/relationships/image" Target="../media/image10.jpeg"/><Relationship Id="rId3" Type="http://schemas.openxmlformats.org/officeDocument/2006/relationships/image" Target="../media/image8.png"/><Relationship Id="rId4" Type="http://schemas.openxmlformats.org/officeDocument/2006/relationships/slideLayout" Target="../slideLayouts/slideLayout1.xml"/>
</Relationships>
</file>

<file path=ppt/slides/_rels/slide20.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image" Target="../media/image36.png"/><Relationship Id="rId3" Type="http://schemas.openxmlformats.org/officeDocument/2006/relationships/image" Target="../media/image16.png"/><Relationship Id="rId4" Type="http://schemas.openxmlformats.org/officeDocument/2006/relationships/slideLayout" Target="../slideLayouts/slideLayout1.xml"/>
</Relationships>
</file>

<file path=ppt/slides/_rels/slide21.xml.rels><?xml version="1.0" encoding="UTF-8"?>
<Relationships xmlns="http://schemas.openxmlformats.org/package/2006/relationships"><Relationship Id="rId1" Type="http://schemas.openxmlformats.org/officeDocument/2006/relationships/image" Target="../media/image16.png"/><Relationship Id="rId2" Type="http://schemas.openxmlformats.org/officeDocument/2006/relationships/image" Target="../media/image8.png"/><Relationship Id="rId3" Type="http://schemas.openxmlformats.org/officeDocument/2006/relationships/slideLayout" Target="../slideLayouts/slideLayout1.xml"/>
</Relationships>
</file>

<file path=ppt/slides/_rels/slide22.xml.rels><?xml version="1.0" encoding="UTF-8"?>
<Relationships xmlns="http://schemas.openxmlformats.org/package/2006/relationships"><Relationship Id="rId1" Type="http://schemas.openxmlformats.org/officeDocument/2006/relationships/image" Target="../media/image37.png"/><Relationship Id="rId2" Type="http://schemas.openxmlformats.org/officeDocument/2006/relationships/image" Target="../media/image16.png"/><Relationship Id="rId3" Type="http://schemas.openxmlformats.org/officeDocument/2006/relationships/image" Target="../media/image38.png"/><Relationship Id="rId4" Type="http://schemas.openxmlformats.org/officeDocument/2006/relationships/image" Target="../media/image38.png"/><Relationship Id="rId5" Type="http://schemas.openxmlformats.org/officeDocument/2006/relationships/image" Target="../media/image8.png"/><Relationship Id="rId6" Type="http://schemas.openxmlformats.org/officeDocument/2006/relationships/slideLayout" Target="../slideLayouts/slideLayout1.xml"/>
</Relationships>
</file>

<file path=ppt/slides/_rels/slide23.xml.rels><?xml version="1.0" encoding="UTF-8"?>
<Relationships xmlns="http://schemas.openxmlformats.org/package/2006/relationships"><Relationship Id="rId1" Type="http://schemas.openxmlformats.org/officeDocument/2006/relationships/image" Target="../media/image39.png"/><Relationship Id="rId2" Type="http://schemas.openxmlformats.org/officeDocument/2006/relationships/image" Target="../media/image40.png"/><Relationship Id="rId3" Type="http://schemas.openxmlformats.org/officeDocument/2006/relationships/image" Target="../media/image8.png"/><Relationship Id="rId4" Type="http://schemas.openxmlformats.org/officeDocument/2006/relationships/slideLayout" Target="../slideLayouts/slideLayout1.xml"/>
</Relationships>
</file>

<file path=ppt/slides/_rels/slide24.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chart" Target="../charts/chart2.xml"/><Relationship Id="rId3" Type="http://schemas.openxmlformats.org/officeDocument/2006/relationships/slideLayout" Target="../slideLayouts/slideLayout1.xml"/>
</Relationships>
</file>

<file path=ppt/slides/_rels/slide25.xml.rels><?xml version="1.0" encoding="UTF-8"?>
<Relationships xmlns="http://schemas.openxmlformats.org/package/2006/relationships"><Relationship Id="rId1" Type="http://schemas.openxmlformats.org/officeDocument/2006/relationships/chart" Target="../charts/chart3.xml"/><Relationship Id="rId2" Type="http://schemas.openxmlformats.org/officeDocument/2006/relationships/image" Target="../media/image8.png"/><Relationship Id="rId3" Type="http://schemas.openxmlformats.org/officeDocument/2006/relationships/chart" Target="../charts/chart4.xml"/><Relationship Id="rId4" Type="http://schemas.openxmlformats.org/officeDocument/2006/relationships/slideLayout" Target="../slideLayouts/slideLayout1.xml"/>
</Relationships>
</file>

<file path=ppt/slides/_rels/slide26.xml.rels><?xml version="1.0" encoding="UTF-8"?>
<Relationships xmlns="http://schemas.openxmlformats.org/package/2006/relationships"><Relationship Id="rId1" Type="http://schemas.openxmlformats.org/officeDocument/2006/relationships/image" Target="../media/image41.png"/><Relationship Id="rId2" Type="http://schemas.openxmlformats.org/officeDocument/2006/relationships/image" Target="../media/image42.png"/><Relationship Id="rId3" Type="http://schemas.openxmlformats.org/officeDocument/2006/relationships/image" Target="../media/image8.png"/><Relationship Id="rId4" Type="http://schemas.openxmlformats.org/officeDocument/2006/relationships/slideLayout" Target="../slideLayouts/slideLayout1.xml"/>
</Relationships>
</file>

<file path=ppt/slides/_rels/slide27.xml.rels><?xml version="1.0" encoding="UTF-8"?>
<Relationships xmlns="http://schemas.openxmlformats.org/package/2006/relationships"><Relationship Id="rId1" Type="http://schemas.openxmlformats.org/officeDocument/2006/relationships/chart" Target="../charts/chart5.xml"/><Relationship Id="rId2" Type="http://schemas.openxmlformats.org/officeDocument/2006/relationships/image" Target="../media/image8.png"/><Relationship Id="rId3" Type="http://schemas.openxmlformats.org/officeDocument/2006/relationships/slideLayout" Target="../slideLayouts/slideLayout1.xml"/>
</Relationships>
</file>

<file path=ppt/slides/_rels/slide28.xml.rels><?xml version="1.0" encoding="UTF-8"?>
<Relationships xmlns="http://schemas.openxmlformats.org/package/2006/relationships"><Relationship Id="rId1" Type="http://schemas.openxmlformats.org/officeDocument/2006/relationships/image" Target="../media/image43.png"/><Relationship Id="rId2" Type="http://schemas.openxmlformats.org/officeDocument/2006/relationships/chart" Target="../charts/chart6.xml"/><Relationship Id="rId3" Type="http://schemas.openxmlformats.org/officeDocument/2006/relationships/image" Target="../media/image8.png"/><Relationship Id="rId4" Type="http://schemas.openxmlformats.org/officeDocument/2006/relationships/slideLayout" Target="../slideLayouts/slideLayout1.xml"/>
</Relationships>
</file>

<file path=ppt/slides/_rels/slide29.xml.rels><?xml version="1.0" encoding="UTF-8"?>
<Relationships xmlns="http://schemas.openxmlformats.org/package/2006/relationships"><Relationship Id="rId1" Type="http://schemas.openxmlformats.org/officeDocument/2006/relationships/image" Target="../media/image44.png"/><Relationship Id="rId2" Type="http://schemas.openxmlformats.org/officeDocument/2006/relationships/image" Target="../media/image45.png"/><Relationship Id="rId3" Type="http://schemas.openxmlformats.org/officeDocument/2006/relationships/slideLayout" Target="../slideLayouts/slideLayout1.xml"/>
</Relationships>
</file>

<file path=ppt/slides/_rels/slide3.xml.rels><?xml version="1.0" encoding="UTF-8"?>
<Relationships xmlns="http://schemas.openxmlformats.org/package/2006/relationships"><Relationship Id="rId1" Type="http://schemas.openxmlformats.org/officeDocument/2006/relationships/image" Target="../media/image11.png"/><Relationship Id="rId2" Type="http://schemas.openxmlformats.org/officeDocument/2006/relationships/image" Target="../media/image8.png"/><Relationship Id="rId3" Type="http://schemas.openxmlformats.org/officeDocument/2006/relationships/oleObject" Target="../embeddings/oleObject1.bin"/><Relationship Id="rId4" Type="http://schemas.openxmlformats.org/officeDocument/2006/relationships/image" Target="../media/image12.png"/><Relationship Id="rId5" Type="http://schemas.openxmlformats.org/officeDocument/2006/relationships/slideLayout" Target="../slideLayouts/slideLayout1.xml"/>
</Relationships>
</file>

<file path=ppt/slides/_rels/slide30.xml.rels><?xml version="1.0" encoding="UTF-8"?>
<Relationships xmlns="http://schemas.openxmlformats.org/package/2006/relationships"><Relationship Id="rId1" Type="http://schemas.openxmlformats.org/officeDocument/2006/relationships/image" Target="../media/image46.jpeg"/><Relationship Id="rId2" Type="http://schemas.openxmlformats.org/officeDocument/2006/relationships/image" Target="../media/image47.png"/><Relationship Id="rId3" Type="http://schemas.openxmlformats.org/officeDocument/2006/relationships/image" Target="../media/image46.jpeg"/><Relationship Id="rId4" Type="http://schemas.openxmlformats.org/officeDocument/2006/relationships/image" Target="../media/image48.png"/><Relationship Id="rId5" Type="http://schemas.openxmlformats.org/officeDocument/2006/relationships/image" Target="../media/image8.png"/><Relationship Id="rId6" Type="http://schemas.openxmlformats.org/officeDocument/2006/relationships/image" Target="../media/image49.png"/><Relationship Id="rId7" Type="http://schemas.openxmlformats.org/officeDocument/2006/relationships/slideLayout" Target="../slideLayouts/slideLayout1.xml"/>
</Relationships>
</file>

<file path=ppt/slides/_rels/slide31.xml.rels><?xml version="1.0" encoding="UTF-8"?>
<Relationships xmlns="http://schemas.openxmlformats.org/package/2006/relationships"><Relationship Id="rId1" Type="http://schemas.openxmlformats.org/officeDocument/2006/relationships/image" Target="../media/image50.png"/><Relationship Id="rId2" Type="http://schemas.openxmlformats.org/officeDocument/2006/relationships/video" Target="../media/media51.mp4"/><Relationship Id="rId3" Type="http://schemas.microsoft.com/office/2007/relationships/media" Target="../media/media51.mp4"/><Relationship Id="rId4" Type="http://schemas.openxmlformats.org/officeDocument/2006/relationships/image" Target="../media/image52.png"/><Relationship Id="rId5" Type="http://schemas.openxmlformats.org/officeDocument/2006/relationships/image" Target="../media/image8.png"/><Relationship Id="rId6" Type="http://schemas.openxmlformats.org/officeDocument/2006/relationships/slideLayout" Target="../slideLayouts/slideLayout1.xml"/>
</Relationships>
</file>

<file path=ppt/slides/_rels/slide32.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image" Target="../media/image53.png"/><Relationship Id="rId3" Type="http://schemas.openxmlformats.org/officeDocument/2006/relationships/slideLayout" Target="../slideLayouts/slideLayout1.xml"/>
</Relationships>
</file>

<file path=ppt/slides/_rels/slide4.xml.rels><?xml version="1.0" encoding="UTF-8"?>
<Relationships xmlns="http://schemas.openxmlformats.org/package/2006/relationships"><Relationship Id="rId1" Type="http://schemas.openxmlformats.org/officeDocument/2006/relationships/image" Target="../media/image13.jpeg"/><Relationship Id="rId2" Type="http://schemas.openxmlformats.org/officeDocument/2006/relationships/image" Target="../media/image8.png"/><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slideLayout" Target="../slideLayouts/slideLayout1.xml"/>
</Relationships>
</file>

<file path=ppt/slides/_rels/slide5.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slideLayout" Target="../slideLayouts/slideLayout1.xml"/>
</Relationships>
</file>

<file path=ppt/slides/_rels/slide6.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chart" Target="../charts/chart1.xml"/><Relationship Id="rId3" Type="http://schemas.openxmlformats.org/officeDocument/2006/relationships/slideLayout" Target="../slideLayouts/slideLayout1.xml"/>
</Relationships>
</file>

<file path=ppt/slides/_rels/slide7.xml.rels><?xml version="1.0" encoding="UTF-8"?>
<Relationships xmlns="http://schemas.openxmlformats.org/package/2006/relationships"><Relationship Id="rId1" Type="http://schemas.openxmlformats.org/officeDocument/2006/relationships/image" Target="../media/image16.png"/><Relationship Id="rId2" Type="http://schemas.openxmlformats.org/officeDocument/2006/relationships/image" Target="../media/image8.png"/><Relationship Id="rId3" Type="http://schemas.openxmlformats.org/officeDocument/2006/relationships/slideLayout" Target="../slideLayouts/slideLayout1.xml"/>
</Relationships>
</file>

<file path=ppt/slides/_rels/slide8.xml.rels><?xml version="1.0" encoding="UTF-8"?>
<Relationships xmlns="http://schemas.openxmlformats.org/package/2006/relationships"><Relationship Id="rId1" Type="http://schemas.openxmlformats.org/officeDocument/2006/relationships/image" Target="../media/image16.png"/><Relationship Id="rId2" Type="http://schemas.openxmlformats.org/officeDocument/2006/relationships/image" Target="../media/image8.png"/><Relationship Id="rId3" Type="http://schemas.openxmlformats.org/officeDocument/2006/relationships/slide" Target="slide32.xml"/><Relationship Id="rId4" Type="http://schemas.openxmlformats.org/officeDocument/2006/relationships/image" Target="../media/image17.png"/><Relationship Id="rId5" Type="http://schemas.openxmlformats.org/officeDocument/2006/relationships/slideLayout" Target="../slideLayouts/slideLayout1.xml"/>
</Relationships>
</file>

<file path=ppt/slides/_rels/slide9.xml.rels><?xml version="1.0" encoding="UTF-8"?>
<Relationships xmlns="http://schemas.openxmlformats.org/package/2006/relationships"><Relationship Id="rId1" Type="http://schemas.openxmlformats.org/officeDocument/2006/relationships/image" Target="../media/image18.jpeg"/><Relationship Id="rId2" Type="http://schemas.openxmlformats.org/officeDocument/2006/relationships/image" Target="../media/image19.png"/><Relationship Id="rId3" Type="http://schemas.openxmlformats.org/officeDocument/2006/relationships/image" Target="../media/image16.png"/><Relationship Id="rId4" Type="http://schemas.openxmlformats.org/officeDocument/2006/relationships/slideLayout" Target="../slideLayouts/slideLayout1.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8" name="Retângulo 5"/>
          <p:cNvSpPr/>
          <p:nvPr/>
        </p:nvSpPr>
        <p:spPr>
          <a:xfrm>
            <a:off x="0" y="1512720"/>
            <a:ext cx="8204040" cy="925200"/>
          </a:xfrm>
          <a:prstGeom prst="rect">
            <a:avLst/>
          </a:prstGeom>
          <a:solidFill>
            <a:srgbClr val="10504d"/>
          </a:solidFill>
          <a:ln>
            <a:noFill/>
          </a:ln>
          <a:effectLst>
            <a:outerShdw algn="tl" blurRad="50760" dir="2700000" dist="37674" rotWithShape="0">
              <a:srgbClr val="000000">
                <a:alpha val="40000"/>
              </a:srgbClr>
            </a:outerShdw>
          </a:effectLst>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pPr>
            <a:endParaRPr b="1" lang="pt-BR" sz="1800" spc="-1" strike="noStrike">
              <a:solidFill>
                <a:schemeClr val="lt1"/>
              </a:solidFill>
              <a:latin typeface="Calibri"/>
            </a:endParaRPr>
          </a:p>
        </p:txBody>
      </p:sp>
      <p:sp>
        <p:nvSpPr>
          <p:cNvPr id="129" name="Subtítulo 2"/>
          <p:cNvSpPr/>
          <p:nvPr/>
        </p:nvSpPr>
        <p:spPr>
          <a:xfrm>
            <a:off x="10276560" y="6500160"/>
            <a:ext cx="1835640" cy="248040"/>
          </a:xfrm>
          <a:prstGeom prst="rect">
            <a:avLst/>
          </a:prstGeom>
          <a:noFill/>
          <a:ln w="0">
            <a:noFill/>
          </a:ln>
        </p:spPr>
        <p:style>
          <a:lnRef idx="0"/>
          <a:fillRef idx="0"/>
          <a:effectRef idx="0"/>
          <a:fontRef idx="minor"/>
        </p:style>
        <p:txBody>
          <a:bodyPr lIns="90000" rIns="90000" tIns="45000" bIns="45000" anchor="t">
            <a:noAutofit/>
          </a:bodyPr>
          <a:p>
            <a:pPr algn="r" defTabSz="914400">
              <a:lnSpc>
                <a:spcPct val="100000"/>
              </a:lnSpc>
              <a:tabLst>
                <a:tab algn="l" pos="0"/>
              </a:tabLst>
            </a:pPr>
            <a:r>
              <a:rPr b="0" lang="pt-BR" sz="1100" spc="-1" strike="noStrike">
                <a:solidFill>
                  <a:schemeClr val="lt1"/>
                </a:solidFill>
                <a:latin typeface="Albert Sans"/>
                <a:ea typeface="ＭＳ Ｐゴシック"/>
              </a:rPr>
              <a:t>Brasília, julho de 2026</a:t>
            </a:r>
            <a:endParaRPr b="0" lang="pt-BR" sz="1100" spc="-1" strike="noStrike">
              <a:solidFill>
                <a:srgbClr val="000000"/>
              </a:solidFill>
              <a:latin typeface="Arial"/>
            </a:endParaRPr>
          </a:p>
        </p:txBody>
      </p:sp>
      <p:pic>
        <p:nvPicPr>
          <p:cNvPr id="130" name="Imagem 4" descr="Uma imagem contendo ao ar livre, ovelha, em pé&#10;&#10;O conteúdo gerado por IA pode estar incorreto."/>
          <p:cNvPicPr/>
          <p:nvPr/>
        </p:nvPicPr>
        <p:blipFill>
          <a:blip r:embed="rId1"/>
          <a:srcRect l="16436" t="0" r="6382" b="0"/>
          <a:stretch/>
        </p:blipFill>
        <p:spPr>
          <a:xfrm>
            <a:off x="0" y="2939760"/>
            <a:ext cx="3414600" cy="2951640"/>
          </a:xfrm>
          <a:prstGeom prst="rect">
            <a:avLst/>
          </a:prstGeom>
          <a:ln w="0">
            <a:noFill/>
          </a:ln>
          <a:effectLst>
            <a:outerShdw algn="tl" blurRad="50760" dir="2700000" dist="37674" rotWithShape="0">
              <a:srgbClr val="000000">
                <a:alpha val="40000"/>
              </a:srgbClr>
            </a:outerShdw>
          </a:effectLst>
        </p:spPr>
      </p:pic>
      <p:pic>
        <p:nvPicPr>
          <p:cNvPr id="131" name="Imagem 13" descr=""/>
          <p:cNvPicPr/>
          <p:nvPr/>
        </p:nvPicPr>
        <p:blipFill>
          <a:blip r:embed="rId2"/>
          <a:srcRect l="10308" t="0" r="10308" b="0"/>
          <a:stretch/>
        </p:blipFill>
        <p:spPr>
          <a:xfrm>
            <a:off x="7817040" y="2931480"/>
            <a:ext cx="3514680" cy="2951640"/>
          </a:xfrm>
          <a:prstGeom prst="rect">
            <a:avLst/>
          </a:prstGeom>
          <a:ln w="6350">
            <a:solidFill>
              <a:srgbClr val="000000"/>
            </a:solidFill>
            <a:round/>
          </a:ln>
          <a:effectLst>
            <a:outerShdw algn="tl" blurRad="50760" dir="2700000" dist="37674" rotWithShape="0">
              <a:srgbClr val="000000">
                <a:alpha val="40000"/>
              </a:srgbClr>
            </a:outerShdw>
          </a:effectLst>
        </p:spPr>
      </p:pic>
      <p:pic>
        <p:nvPicPr>
          <p:cNvPr id="132" name="Imagem 15" descr="Imagem editada de um rio&#10;&#10;O conteúdo gerado por IA pode estar incorreto."/>
          <p:cNvPicPr/>
          <p:nvPr/>
        </p:nvPicPr>
        <p:blipFill>
          <a:blip r:embed="rId3"/>
          <a:srcRect l="20860" t="0" r="13208" b="0"/>
          <a:stretch/>
        </p:blipFill>
        <p:spPr>
          <a:xfrm>
            <a:off x="3510360" y="2939760"/>
            <a:ext cx="4210920" cy="2951640"/>
          </a:xfrm>
          <a:prstGeom prst="rect">
            <a:avLst/>
          </a:prstGeom>
          <a:ln w="0">
            <a:noFill/>
          </a:ln>
          <a:effectLst>
            <a:outerShdw algn="tl" blurRad="50760" dir="2700000" dist="37674" rotWithShape="0">
              <a:srgbClr val="000000">
                <a:alpha val="40000"/>
              </a:srgbClr>
            </a:outerShdw>
          </a:effectLst>
        </p:spPr>
      </p:pic>
      <p:grpSp>
        <p:nvGrpSpPr>
          <p:cNvPr id="133" name="Agrupar 2"/>
          <p:cNvGrpSpPr/>
          <p:nvPr/>
        </p:nvGrpSpPr>
        <p:grpSpPr>
          <a:xfrm>
            <a:off x="451440" y="1620000"/>
            <a:ext cx="6899040" cy="972720"/>
            <a:chOff x="451440" y="1620000"/>
            <a:chExt cx="6899040" cy="972720"/>
          </a:xfrm>
        </p:grpSpPr>
        <p:sp>
          <p:nvSpPr>
            <p:cNvPr id="134" name="CaixaDeTexto 6"/>
            <p:cNvSpPr/>
            <p:nvPr/>
          </p:nvSpPr>
          <p:spPr>
            <a:xfrm>
              <a:off x="451440" y="1620000"/>
              <a:ext cx="6899040" cy="394560"/>
            </a:xfrm>
            <a:prstGeom prst="rect">
              <a:avLst/>
            </a:prstGeom>
            <a:noFill/>
            <a:ln w="0">
              <a:noFill/>
            </a:ln>
          </p:spPr>
          <p:style>
            <a:lnRef idx="0"/>
            <a:fillRef idx="0"/>
            <a:effectRef idx="0"/>
            <a:fontRef idx="minor"/>
          </p:style>
          <p:txBody>
            <a:bodyPr lIns="90000" rIns="90000" tIns="45000" bIns="45000" anchor="t">
              <a:spAutoFit/>
            </a:bodyPr>
            <a:p>
              <a:pPr algn="r" defTabSz="914400">
                <a:lnSpc>
                  <a:spcPct val="100000"/>
                </a:lnSpc>
              </a:pPr>
              <a:r>
                <a:rPr b="0" lang="pt-BR" sz="2000" spc="199" strike="noStrike">
                  <a:solidFill>
                    <a:schemeClr val="lt1"/>
                  </a:solidFill>
                  <a:latin typeface="Fjalla One"/>
                </a:rPr>
                <a:t>PATRIMÔNIO ESPELEOLÓGICO</a:t>
              </a:r>
              <a:endParaRPr b="0" lang="pt-BR" sz="2000" spc="-1" strike="noStrike">
                <a:solidFill>
                  <a:srgbClr val="000000"/>
                </a:solidFill>
                <a:latin typeface="Arial"/>
              </a:endParaRPr>
            </a:p>
          </p:txBody>
        </p:sp>
        <p:sp>
          <p:nvSpPr>
            <p:cNvPr id="135" name="Retângulo 1"/>
            <p:cNvSpPr/>
            <p:nvPr/>
          </p:nvSpPr>
          <p:spPr>
            <a:xfrm>
              <a:off x="1474920" y="2084760"/>
              <a:ext cx="5761080" cy="507960"/>
            </a:xfrm>
            <a:prstGeom prst="rect">
              <a:avLst/>
            </a:prstGeom>
            <a:noFill/>
            <a:ln w="0">
              <a:noFill/>
            </a:ln>
          </p:spPr>
          <p:style>
            <a:lnRef idx="0"/>
            <a:fillRef idx="0"/>
            <a:effectRef idx="0"/>
            <a:fontRef idx="minor"/>
          </p:style>
          <p:txBody>
            <a:bodyPr lIns="0" rIns="0" tIns="0" bIns="0" anchor="t">
              <a:spAutoFit/>
            </a:bodyPr>
            <a:p>
              <a:pPr algn="r" defTabSz="914400">
                <a:lnSpc>
                  <a:spcPts val="2001"/>
                </a:lnSpc>
              </a:pPr>
              <a:r>
                <a:rPr b="0" lang="pt-BR" sz="1600" spc="-1" strike="noStrike">
                  <a:solidFill>
                    <a:schemeClr val="lt1"/>
                  </a:solidFill>
                  <a:latin typeface="Albert Sans"/>
                </a:rPr>
                <a:t>Conservação e Avaliação de Impactos sob o Patrimônio Espeleológico</a:t>
              </a:r>
              <a:endParaRPr b="0" lang="pt-BR" sz="1600" spc="-1" strike="noStrike">
                <a:solidFill>
                  <a:srgbClr val="000000"/>
                </a:solidFill>
                <a:latin typeface="Arial"/>
              </a:endParaRPr>
            </a:p>
          </p:txBody>
        </p:sp>
      </p:grpSp>
      <p:pic>
        <p:nvPicPr>
          <p:cNvPr id="136" name="Imagem 8" descr="Montanha de pedras&#10;&#10;O conteúdo gerado por IA pode estar incorreto."/>
          <p:cNvPicPr/>
          <p:nvPr/>
        </p:nvPicPr>
        <p:blipFill>
          <a:blip r:embed="rId4"/>
          <a:srcRect l="6099" t="0" r="14457" b="0"/>
          <a:stretch/>
        </p:blipFill>
        <p:spPr>
          <a:xfrm>
            <a:off x="7817040" y="2939760"/>
            <a:ext cx="3514680" cy="2951640"/>
          </a:xfrm>
          <a:prstGeom prst="rect">
            <a:avLst/>
          </a:prstGeom>
          <a:ln w="0">
            <a:noFill/>
          </a:ln>
        </p:spPr>
      </p:pic>
      <p:grpSp>
        <p:nvGrpSpPr>
          <p:cNvPr id="137" name="Agrupar 12"/>
          <p:cNvGrpSpPr/>
          <p:nvPr/>
        </p:nvGrpSpPr>
        <p:grpSpPr>
          <a:xfrm>
            <a:off x="7486920" y="1548720"/>
            <a:ext cx="659880" cy="853560"/>
            <a:chOff x="7486920" y="1548720"/>
            <a:chExt cx="659880" cy="853560"/>
          </a:xfrm>
        </p:grpSpPr>
        <p:sp>
          <p:nvSpPr>
            <p:cNvPr id="138" name="Retângulo 11"/>
            <p:cNvSpPr/>
            <p:nvPr/>
          </p:nvSpPr>
          <p:spPr>
            <a:xfrm>
              <a:off x="7486920" y="1548720"/>
              <a:ext cx="659880" cy="853560"/>
            </a:xfrm>
            <a:prstGeom prst="rect">
              <a:avLst/>
            </a:prstGeom>
            <a:solidFill>
              <a:schemeClr val="bg1"/>
            </a:solidFill>
            <a:ln w="6350">
              <a:solidFill>
                <a:srgbClr val="000000"/>
              </a:solidFill>
            </a:ln>
          </p:spPr>
          <p:style>
            <a:lnRef idx="2">
              <a:schemeClr val="accent1">
                <a:shade val="15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pPr>
              <a:endParaRPr b="0" lang="pt-BR" sz="1800" spc="-1" strike="noStrike">
                <a:solidFill>
                  <a:schemeClr val="lt1"/>
                </a:solidFill>
                <a:latin typeface="Calibri"/>
              </a:endParaRPr>
            </a:p>
          </p:txBody>
        </p:sp>
        <p:pic>
          <p:nvPicPr>
            <p:cNvPr id="139" name="Imagem 10" descr="Logotipo&#10;&#10;O conteúdo gerado por IA pode estar incorreto."/>
            <p:cNvPicPr/>
            <p:nvPr/>
          </p:nvPicPr>
          <p:blipFill>
            <a:blip r:embed="rId5"/>
            <a:stretch/>
          </p:blipFill>
          <p:spPr>
            <a:xfrm>
              <a:off x="7539120" y="1603080"/>
              <a:ext cx="555480" cy="744840"/>
            </a:xfrm>
            <a:prstGeom prst="rect">
              <a:avLst/>
            </a:prstGeom>
            <a:ln w="0">
              <a:noFill/>
            </a:ln>
          </p:spPr>
        </p:pic>
      </p:grpSp>
    </p:spTree>
  </p:cSld>
  <p:transition spd="slow">
    <p:wipe dir="r"/>
  </p:transition>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310" name="Imagem 6" descr="Pessoa ao lado de uma rocha&#10;&#10;O conteúdo gerado por IA pode estar incorreto."/>
          <p:cNvPicPr/>
          <p:nvPr/>
        </p:nvPicPr>
        <p:blipFill>
          <a:blip r:embed="rId1"/>
          <a:srcRect l="0" t="46787" r="0" b="14073"/>
          <a:stretch/>
        </p:blipFill>
        <p:spPr>
          <a:xfrm>
            <a:off x="956520" y="4123080"/>
            <a:ext cx="10278720" cy="2683800"/>
          </a:xfrm>
          <a:prstGeom prst="rect">
            <a:avLst/>
          </a:prstGeom>
          <a:ln w="0">
            <a:noFill/>
          </a:ln>
          <a:effectLst>
            <a:outerShdw algn="bl" blurRad="50760" dir="18900000" dist="37674" rotWithShape="0">
              <a:srgbClr val="000000">
                <a:alpha val="40000"/>
              </a:srgbClr>
            </a:outerShdw>
          </a:effectLst>
        </p:spPr>
      </p:pic>
      <p:sp>
        <p:nvSpPr>
          <p:cNvPr id="311" name="Retângulo 3"/>
          <p:cNvSpPr/>
          <p:nvPr/>
        </p:nvSpPr>
        <p:spPr>
          <a:xfrm>
            <a:off x="942480" y="963360"/>
            <a:ext cx="6859800" cy="507960"/>
          </a:xfrm>
          <a:prstGeom prst="rect">
            <a:avLst/>
          </a:prstGeom>
          <a:noFill/>
          <a:ln w="0">
            <a:noFill/>
          </a:ln>
        </p:spPr>
        <p:style>
          <a:lnRef idx="0"/>
          <a:fillRef idx="0"/>
          <a:effectRef idx="0"/>
          <a:fontRef idx="minor"/>
        </p:style>
        <p:txBody>
          <a:bodyPr lIns="0" rIns="0" tIns="0" bIns="0" anchor="t">
            <a:spAutoFit/>
          </a:bodyPr>
          <a:p>
            <a:pPr algn="just" defTabSz="914400">
              <a:lnSpc>
                <a:spcPts val="2001"/>
              </a:lnSpc>
            </a:pPr>
            <a:r>
              <a:rPr b="0" lang="pt-BR" sz="1340" spc="-1" strike="noStrike">
                <a:solidFill>
                  <a:schemeClr val="dk1"/>
                </a:solidFill>
                <a:latin typeface="Albert Sans"/>
                <a:ea typeface="Akatab"/>
              </a:rPr>
              <a:t>Criado em 05 de junho de 1997 pela Portaria IBAMA Nº 57 para o cumprimento da legislação pertinente à proteção do patrimônio espeleológico.</a:t>
            </a:r>
            <a:endParaRPr b="0" lang="pt-BR" sz="1340" spc="-1" strike="noStrike">
              <a:solidFill>
                <a:srgbClr val="000000"/>
              </a:solidFill>
              <a:latin typeface="Arial"/>
            </a:endParaRPr>
          </a:p>
        </p:txBody>
      </p:sp>
      <p:sp>
        <p:nvSpPr>
          <p:cNvPr id="312" name="Retângulo 9"/>
          <p:cNvSpPr/>
          <p:nvPr/>
        </p:nvSpPr>
        <p:spPr>
          <a:xfrm>
            <a:off x="942480" y="1521360"/>
            <a:ext cx="9033120" cy="1016280"/>
          </a:xfrm>
          <a:prstGeom prst="rect">
            <a:avLst/>
          </a:prstGeom>
          <a:noFill/>
          <a:ln w="0">
            <a:noFill/>
          </a:ln>
        </p:spPr>
        <p:style>
          <a:lnRef idx="0"/>
          <a:fillRef idx="0"/>
          <a:effectRef idx="0"/>
          <a:fontRef idx="minor"/>
        </p:style>
        <p:txBody>
          <a:bodyPr lIns="0" rIns="0" tIns="0" bIns="0" anchor="t">
            <a:spAutoFit/>
          </a:bodyPr>
          <a:p>
            <a:pPr algn="just" defTabSz="914400">
              <a:lnSpc>
                <a:spcPts val="2001"/>
              </a:lnSpc>
            </a:pPr>
            <a:r>
              <a:rPr b="0" lang="pt-BR" sz="1340" spc="-1" strike="noStrike">
                <a:solidFill>
                  <a:schemeClr val="dk1"/>
                </a:solidFill>
                <a:latin typeface="Albert Sans"/>
                <a:ea typeface="Akatab"/>
              </a:rPr>
              <a:t>Com a criação do Instituto Chico Mendes de Conservação da Biodiversidade (Lei nº. 11.516 de 28/08/2007) e a definição de suas finalidades e ações (Decreto nº. 6.100 de 26/04/2007), alguns Centros Especializados do IBAMA foram incorporados à estrutura organizacional do Instituto Chico Mendes, conforme Portaria nº 78/2009, revisada pela Portaria 16/2015 que cria os Centros Nacionais de Pesquisa e Conservação.</a:t>
            </a:r>
            <a:endParaRPr b="0" lang="pt-BR" sz="1340" spc="-1" strike="noStrike">
              <a:solidFill>
                <a:srgbClr val="000000"/>
              </a:solidFill>
              <a:latin typeface="Arial"/>
            </a:endParaRPr>
          </a:p>
        </p:txBody>
      </p:sp>
      <p:sp>
        <p:nvSpPr>
          <p:cNvPr id="313" name="Retângulo 3"/>
          <p:cNvSpPr/>
          <p:nvPr/>
        </p:nvSpPr>
        <p:spPr>
          <a:xfrm>
            <a:off x="1956960" y="2663280"/>
            <a:ext cx="8019000" cy="1524600"/>
          </a:xfrm>
          <a:prstGeom prst="rect">
            <a:avLst/>
          </a:prstGeom>
          <a:noFill/>
          <a:ln w="0">
            <a:noFill/>
          </a:ln>
        </p:spPr>
        <p:style>
          <a:lnRef idx="0"/>
          <a:fillRef idx="0"/>
          <a:effectRef idx="0"/>
          <a:fontRef idx="minor"/>
        </p:style>
        <p:txBody>
          <a:bodyPr lIns="0" rIns="0" tIns="0" bIns="0" anchor="t">
            <a:spAutoFit/>
          </a:bodyPr>
          <a:p>
            <a:pPr algn="just" defTabSz="914400">
              <a:lnSpc>
                <a:spcPts val="2001"/>
              </a:lnSpc>
            </a:pPr>
            <a:r>
              <a:rPr b="1" lang="pt-BR" sz="1340" spc="-1" strike="noStrike">
                <a:solidFill>
                  <a:schemeClr val="dk1"/>
                </a:solidFill>
                <a:latin typeface="Albert Sans"/>
                <a:ea typeface="Akatab"/>
              </a:rPr>
              <a:t>Missão:</a:t>
            </a:r>
            <a:endParaRPr b="0" lang="pt-BR" sz="1340" spc="-1" strike="noStrike">
              <a:solidFill>
                <a:srgbClr val="000000"/>
              </a:solidFill>
              <a:latin typeface="Arial"/>
            </a:endParaRPr>
          </a:p>
          <a:p>
            <a:pPr algn="just" defTabSz="914400">
              <a:lnSpc>
                <a:spcPts val="2001"/>
              </a:lnSpc>
            </a:pPr>
            <a:r>
              <a:rPr b="0" lang="pt-BR" sz="1340" spc="-1" strike="noStrike">
                <a:solidFill>
                  <a:schemeClr val="dk1"/>
                </a:solidFill>
                <a:latin typeface="Albert Sans"/>
                <a:ea typeface="Akatab"/>
              </a:rPr>
              <a:t>realizar pesquisas científicas e ações de manejo para conservação dos ambientes cavernícolas e espécies associadas, assim como auxiliar no manejo das Unidades de Conservação federais com ambientes cavernícolas, por meio de estudos e monitoramento para conservação e uso sustentável do seu patrimônio espeleológico, conforme previsto no artigo 1º da Portaria nº 16 do Instituto Chico Mendes, de 02/03/2015.</a:t>
            </a:r>
            <a:endParaRPr b="0" lang="pt-BR" sz="1340" spc="-1" strike="noStrike">
              <a:solidFill>
                <a:srgbClr val="000000"/>
              </a:solidFill>
              <a:latin typeface="Arial"/>
            </a:endParaRPr>
          </a:p>
        </p:txBody>
      </p:sp>
      <p:sp>
        <p:nvSpPr>
          <p:cNvPr id="314" name="Título 1"/>
          <p:cNvSpPr/>
          <p:nvPr/>
        </p:nvSpPr>
        <p:spPr>
          <a:xfrm>
            <a:off x="140400" y="115200"/>
            <a:ext cx="7231680" cy="582120"/>
          </a:xfrm>
          <a:prstGeom prst="rect">
            <a:avLst/>
          </a:prstGeom>
          <a:noFill/>
          <a:ln w="0">
            <a:noFill/>
          </a:ln>
        </p:spPr>
        <p:style>
          <a:lnRef idx="0"/>
          <a:fillRef idx="0"/>
          <a:effectRef idx="0"/>
          <a:fontRef idx="minor"/>
        </p:style>
        <p:txBody>
          <a:bodyPr lIns="90000" rIns="90000" tIns="45000" bIns="45000" anchor="t">
            <a:noAutofit/>
          </a:bodyPr>
          <a:p>
            <a:pPr defTabSz="457200">
              <a:lnSpc>
                <a:spcPct val="100000"/>
              </a:lnSpc>
            </a:pPr>
            <a:r>
              <a:rPr b="1" lang="pt-BR" sz="2300" spc="-1" strike="noStrike">
                <a:solidFill>
                  <a:schemeClr val="dk1"/>
                </a:solidFill>
                <a:latin typeface="Candara"/>
                <a:ea typeface="ＭＳ Ｐゴシック"/>
              </a:rPr>
              <a:t>Centro Nacional de Pesquisa e Conservação de Cavernas</a:t>
            </a:r>
            <a:endParaRPr b="0" lang="pt-BR" sz="2300" spc="-1" strike="noStrike">
              <a:solidFill>
                <a:srgbClr val="000000"/>
              </a:solidFill>
              <a:latin typeface="Arial"/>
            </a:endParaRPr>
          </a:p>
        </p:txBody>
      </p:sp>
      <p:cxnSp>
        <p:nvCxnSpPr>
          <p:cNvPr id="315" name="Conector reto 2"/>
          <p:cNvCxnSpPr/>
          <p:nvPr/>
        </p:nvCxnSpPr>
        <p:spPr>
          <a:xfrm>
            <a:off x="-9360" y="583920"/>
            <a:ext cx="7535160" cy="360"/>
          </a:xfrm>
          <a:prstGeom prst="straightConnector1">
            <a:avLst/>
          </a:prstGeom>
          <a:ln w="22860">
            <a:solidFill>
              <a:srgbClr val="00b050"/>
            </a:solidFill>
            <a:round/>
          </a:ln>
        </p:spPr>
      </p:cxnSp>
      <p:pic>
        <p:nvPicPr>
          <p:cNvPr id="316" name="Imagem 3" descr=""/>
          <p:cNvPicPr/>
          <p:nvPr/>
        </p:nvPicPr>
        <p:blipFill>
          <a:blip r:embed="rId2"/>
          <a:stretch/>
        </p:blipFill>
        <p:spPr>
          <a:xfrm>
            <a:off x="0" y="6035040"/>
            <a:ext cx="12191760" cy="822600"/>
          </a:xfrm>
          <a:prstGeom prst="rect">
            <a:avLst/>
          </a:prstGeom>
          <a:ln w="0">
            <a:noFill/>
          </a:ln>
        </p:spPr>
      </p:pic>
      <p:pic>
        <p:nvPicPr>
          <p:cNvPr id="317" name="Imagem 4" descr="Logotipo&#10;&#10;O conteúdo gerado por IA pode estar incorreto."/>
          <p:cNvPicPr/>
          <p:nvPr/>
        </p:nvPicPr>
        <p:blipFill>
          <a:blip r:embed="rId3">
            <a:lum bright="70000" contrast="-70000"/>
          </a:blip>
          <a:stretch/>
        </p:blipFill>
        <p:spPr>
          <a:xfrm>
            <a:off x="11683440" y="6355440"/>
            <a:ext cx="330480" cy="442800"/>
          </a:xfrm>
          <a:prstGeom prst="rect">
            <a:avLst/>
          </a:prstGeom>
          <a:ln w="0">
            <a:noFill/>
          </a:ln>
        </p:spPr>
      </p:pic>
    </p:spTree>
  </p:cSld>
  <p:transition>
    <p:wipe dir="r"/>
  </p:transition>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318" name="Imagem 32" descr=""/>
          <p:cNvPicPr/>
          <p:nvPr/>
        </p:nvPicPr>
        <p:blipFill>
          <a:blip r:embed="rId1"/>
          <a:stretch/>
        </p:blipFill>
        <p:spPr>
          <a:xfrm>
            <a:off x="3522240" y="1166760"/>
            <a:ext cx="8411040" cy="3830400"/>
          </a:xfrm>
          <a:prstGeom prst="rect">
            <a:avLst/>
          </a:prstGeom>
          <a:ln w="0">
            <a:noFill/>
          </a:ln>
        </p:spPr>
      </p:pic>
      <p:pic>
        <p:nvPicPr>
          <p:cNvPr id="319" name="Imagem 2" descr="Logotipo&#10;&#10;O conteúdo gerado por IA pode estar incorreto."/>
          <p:cNvPicPr/>
          <p:nvPr/>
        </p:nvPicPr>
        <p:blipFill>
          <a:blip r:embed="rId2">
            <a:lum bright="70000" contrast="-70000"/>
          </a:blip>
          <a:stretch/>
        </p:blipFill>
        <p:spPr>
          <a:xfrm>
            <a:off x="11683440" y="6355440"/>
            <a:ext cx="330480" cy="442800"/>
          </a:xfrm>
          <a:prstGeom prst="rect">
            <a:avLst/>
          </a:prstGeom>
          <a:ln w="0">
            <a:noFill/>
          </a:ln>
        </p:spPr>
      </p:pic>
      <p:sp>
        <p:nvSpPr>
          <p:cNvPr id="320" name="Retângulo 1"/>
          <p:cNvSpPr/>
          <p:nvPr/>
        </p:nvSpPr>
        <p:spPr>
          <a:xfrm>
            <a:off x="453240" y="1234800"/>
            <a:ext cx="2980080" cy="1827000"/>
          </a:xfrm>
          <a:prstGeom prst="rect">
            <a:avLst/>
          </a:prstGeom>
          <a:noFill/>
          <a:ln w="0">
            <a:noFill/>
          </a:ln>
        </p:spPr>
        <p:style>
          <a:lnRef idx="0"/>
          <a:fillRef idx="0"/>
          <a:effectRef idx="0"/>
          <a:fontRef idx="minor"/>
        </p:style>
        <p:txBody>
          <a:bodyPr lIns="0" rIns="0" tIns="0" bIns="0" anchor="t">
            <a:spAutoFit/>
          </a:bodyPr>
          <a:p>
            <a:pPr algn="just" defTabSz="914400">
              <a:lnSpc>
                <a:spcPts val="1599"/>
              </a:lnSpc>
            </a:pPr>
            <a:r>
              <a:rPr b="0" lang="pt-BR" sz="1200" spc="-1" strike="noStrike">
                <a:solidFill>
                  <a:schemeClr val="dk1"/>
                </a:solidFill>
                <a:latin typeface="Albert Sans"/>
              </a:rPr>
              <a:t>O </a:t>
            </a:r>
            <a:r>
              <a:rPr b="1" lang="pt-BR" sz="1200" spc="-1" strike="noStrike">
                <a:solidFill>
                  <a:schemeClr val="dk1"/>
                </a:solidFill>
                <a:latin typeface="Albert Sans"/>
              </a:rPr>
              <a:t>Cecav</a:t>
            </a:r>
            <a:r>
              <a:rPr b="0" lang="pt-BR" sz="1200" spc="-1" strike="noStrike">
                <a:solidFill>
                  <a:schemeClr val="dk1"/>
                </a:solidFill>
                <a:latin typeface="Albert Sans"/>
              </a:rPr>
              <a:t> é um dos 14 </a:t>
            </a:r>
            <a:r>
              <a:rPr b="1" lang="pt-BR" sz="1200" spc="-1" strike="noStrike">
                <a:solidFill>
                  <a:schemeClr val="dk1"/>
                </a:solidFill>
                <a:latin typeface="Albert Sans"/>
              </a:rPr>
              <a:t>Centros Nacionais de Pesquisa e Conservação</a:t>
            </a:r>
            <a:r>
              <a:rPr b="0" lang="pt-BR" sz="1200" spc="-1" strike="noStrike">
                <a:solidFill>
                  <a:schemeClr val="dk1"/>
                </a:solidFill>
                <a:latin typeface="Albert Sans"/>
              </a:rPr>
              <a:t> do ICMBio, estruturas especializadas, vinculadas à Diretoria de Pesquisa, Avaliação e Monitoramento da Biodiversidade (DIBIO/ICMBio),  criadas para </a:t>
            </a:r>
            <a:r>
              <a:rPr b="1" lang="pt-BR" sz="1200" spc="-1" strike="noStrike">
                <a:solidFill>
                  <a:schemeClr val="dk1"/>
                </a:solidFill>
                <a:latin typeface="Albert Sans"/>
              </a:rPr>
              <a:t>promover pesquisa aplicada a conservação da biodiversidade e do patrimônio natural</a:t>
            </a:r>
            <a:r>
              <a:rPr b="0" lang="pt-BR" sz="1200" spc="-1" strike="noStrike">
                <a:solidFill>
                  <a:schemeClr val="dk1"/>
                </a:solidFill>
                <a:latin typeface="Albert Sans"/>
              </a:rPr>
              <a:t>. </a:t>
            </a:r>
            <a:endParaRPr b="0" lang="pt-BR" sz="1200" spc="-1" strike="noStrike">
              <a:solidFill>
                <a:srgbClr val="000000"/>
              </a:solidFill>
              <a:latin typeface="Arial"/>
            </a:endParaRPr>
          </a:p>
        </p:txBody>
      </p:sp>
      <p:sp>
        <p:nvSpPr>
          <p:cNvPr id="321" name="Retângulo 4"/>
          <p:cNvSpPr/>
          <p:nvPr/>
        </p:nvSpPr>
        <p:spPr>
          <a:xfrm>
            <a:off x="623520" y="3081960"/>
            <a:ext cx="2500200" cy="1827720"/>
          </a:xfrm>
          <a:prstGeom prst="rect">
            <a:avLst/>
          </a:prstGeom>
          <a:noFill/>
          <a:ln w="0">
            <a:noFill/>
          </a:ln>
        </p:spPr>
        <p:style>
          <a:lnRef idx="0"/>
          <a:fillRef idx="0"/>
          <a:effectRef idx="0"/>
          <a:fontRef idx="minor"/>
        </p:style>
        <p:txBody>
          <a:bodyPr lIns="0" rIns="0" tIns="0" bIns="0" anchor="t">
            <a:spAutoFit/>
          </a:bodyPr>
          <a:p>
            <a:pPr algn="just" defTabSz="914400">
              <a:lnSpc>
                <a:spcPts val="1599"/>
              </a:lnSpc>
            </a:pPr>
            <a:r>
              <a:rPr b="0" lang="pt-BR" sz="1200" spc="-1" strike="noStrike">
                <a:solidFill>
                  <a:schemeClr val="dk1"/>
                </a:solidFill>
                <a:latin typeface="Albert Sans"/>
              </a:rPr>
              <a:t>Cada centro </a:t>
            </a:r>
            <a:r>
              <a:rPr b="1" lang="pt-BR" sz="1200" spc="-1" strike="noStrike">
                <a:solidFill>
                  <a:schemeClr val="dk1"/>
                </a:solidFill>
                <a:latin typeface="Albert Sans"/>
              </a:rPr>
              <a:t>atua em temas estratégicos </a:t>
            </a:r>
            <a:r>
              <a:rPr b="0" lang="pt-BR" sz="1200" spc="-1" strike="noStrike">
                <a:solidFill>
                  <a:schemeClr val="dk1"/>
                </a:solidFill>
                <a:latin typeface="Albert Sans"/>
              </a:rPr>
              <a:t>como fauna terrestre e aquática, ambientes marinhos e costeiros, cavernas, sociobiodiversidade e restauração ecológica, produzindo conhecimento científico, monitoramentos e tecnologias de manejo que subsidiam políticas públicas.</a:t>
            </a:r>
            <a:endParaRPr b="0" lang="pt-BR" sz="1200" spc="-1" strike="noStrike">
              <a:solidFill>
                <a:srgbClr val="000000"/>
              </a:solidFill>
              <a:latin typeface="Arial"/>
            </a:endParaRPr>
          </a:p>
        </p:txBody>
      </p:sp>
      <p:sp>
        <p:nvSpPr>
          <p:cNvPr id="322" name="Título 1"/>
          <p:cNvSpPr/>
          <p:nvPr/>
        </p:nvSpPr>
        <p:spPr>
          <a:xfrm>
            <a:off x="140400" y="115200"/>
            <a:ext cx="7231680" cy="582120"/>
          </a:xfrm>
          <a:prstGeom prst="rect">
            <a:avLst/>
          </a:prstGeom>
          <a:noFill/>
          <a:ln w="0">
            <a:noFill/>
          </a:ln>
        </p:spPr>
        <p:style>
          <a:lnRef idx="0"/>
          <a:fillRef idx="0"/>
          <a:effectRef idx="0"/>
          <a:fontRef idx="minor"/>
        </p:style>
        <p:txBody>
          <a:bodyPr lIns="90000" rIns="90000" tIns="45000" bIns="45000" anchor="t">
            <a:noAutofit/>
          </a:bodyPr>
          <a:p>
            <a:pPr defTabSz="457200">
              <a:lnSpc>
                <a:spcPct val="100000"/>
              </a:lnSpc>
            </a:pPr>
            <a:r>
              <a:rPr b="1" lang="pt-BR" sz="2300" spc="-1" strike="noStrike">
                <a:solidFill>
                  <a:schemeClr val="dk1"/>
                </a:solidFill>
                <a:latin typeface="Candara"/>
                <a:ea typeface="ＭＳ Ｐゴシック"/>
              </a:rPr>
              <a:t>Centro Nacional de Pesquisa e Conservação de Cavernas</a:t>
            </a:r>
            <a:endParaRPr b="0" lang="pt-BR" sz="2300" spc="-1" strike="noStrike">
              <a:solidFill>
                <a:srgbClr val="000000"/>
              </a:solidFill>
              <a:latin typeface="Arial"/>
            </a:endParaRPr>
          </a:p>
        </p:txBody>
      </p:sp>
      <p:cxnSp>
        <p:nvCxnSpPr>
          <p:cNvPr id="323" name="Conector reto 6"/>
          <p:cNvCxnSpPr/>
          <p:nvPr/>
        </p:nvCxnSpPr>
        <p:spPr>
          <a:xfrm>
            <a:off x="-9360" y="583920"/>
            <a:ext cx="7535160" cy="360"/>
          </a:xfrm>
          <a:prstGeom prst="straightConnector1">
            <a:avLst/>
          </a:prstGeom>
          <a:ln w="22860">
            <a:solidFill>
              <a:srgbClr val="00b050"/>
            </a:solidFill>
            <a:round/>
          </a:ln>
        </p:spPr>
      </p:cxnSp>
    </p:spTree>
  </p:cSld>
  <p:transition spd="slow">
    <p:wipe dir="r"/>
  </p:transition>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24" name="Google Shape;307;p41"/>
          <p:cNvSpPr/>
          <p:nvPr/>
        </p:nvSpPr>
        <p:spPr>
          <a:xfrm>
            <a:off x="7525440" y="1506960"/>
            <a:ext cx="4226040" cy="5045040"/>
          </a:xfrm>
          <a:custGeom>
            <a:avLst/>
            <a:gdLst>
              <a:gd name="textAreaLeft" fmla="*/ 0 w 4226040"/>
              <a:gd name="textAreaRight" fmla="*/ 4226400 w 4226040"/>
              <a:gd name="textAreaTop" fmla="*/ 0 h 5045040"/>
              <a:gd name="textAreaBottom" fmla="*/ 5045400 h 5045040"/>
            </a:gdLst>
            <a:ahLst/>
            <a:rect l="textAreaLeft" t="textAreaTop" r="textAreaRight" b="textAreaBottom"/>
            <a:pathLst>
              <a:path w="93205" h="189190">
                <a:moveTo>
                  <a:pt x="2870" y="0"/>
                </a:moveTo>
                <a:cubicBezTo>
                  <a:pt x="1280" y="0"/>
                  <a:pt x="0" y="1280"/>
                  <a:pt x="0" y="2914"/>
                </a:cubicBezTo>
                <a:lnTo>
                  <a:pt x="0" y="186320"/>
                </a:lnTo>
                <a:cubicBezTo>
                  <a:pt x="0" y="187909"/>
                  <a:pt x="1280" y="189190"/>
                  <a:pt x="2870" y="189190"/>
                </a:cubicBezTo>
                <a:lnTo>
                  <a:pt x="90334" y="189190"/>
                </a:lnTo>
                <a:cubicBezTo>
                  <a:pt x="91924" y="189190"/>
                  <a:pt x="93204" y="187909"/>
                  <a:pt x="93204" y="186320"/>
                </a:cubicBezTo>
                <a:lnTo>
                  <a:pt x="93204" y="2914"/>
                </a:lnTo>
                <a:cubicBezTo>
                  <a:pt x="93204" y="1280"/>
                  <a:pt x="91924" y="0"/>
                  <a:pt x="90334" y="0"/>
                </a:cubicBezTo>
                <a:close/>
              </a:path>
            </a:pathLst>
          </a:custGeom>
          <a:solidFill>
            <a:srgbClr val="a0b6b5"/>
          </a:solidFill>
          <a:ln w="0">
            <a:noFill/>
          </a:ln>
          <a:effectLst>
            <a:outerShdw algn="tl" blurRad="50760" dir="2700000" dist="63130" rotWithShape="0">
              <a:srgbClr val="000000">
                <a:alpha val="40000"/>
              </a:srgbClr>
            </a:outerShdw>
          </a:effectLst>
        </p:spPr>
        <p:style>
          <a:lnRef idx="0"/>
          <a:fillRef idx="0"/>
          <a:effectRef idx="0"/>
          <a:fontRef idx="minor"/>
        </p:style>
        <p:txBody>
          <a:bodyPr tIns="91440" bIns="91440" anchor="ctr">
            <a:noAutofit/>
          </a:bodyPr>
          <a:p>
            <a:pPr defTabSz="914400">
              <a:lnSpc>
                <a:spcPct val="100000"/>
              </a:lnSpc>
              <a:tabLst>
                <a:tab algn="l" pos="0"/>
              </a:tabLst>
            </a:pPr>
            <a:endParaRPr b="0" lang="pt-BR" sz="1800" spc="-1" strike="noStrike">
              <a:solidFill>
                <a:schemeClr val="dk1"/>
              </a:solidFill>
              <a:latin typeface="Calibri"/>
            </a:endParaRPr>
          </a:p>
        </p:txBody>
      </p:sp>
      <p:pic>
        <p:nvPicPr>
          <p:cNvPr id="325" name="Imagem 19" descr="Uma imagem contendo edifício, rocha, pedra, árvore&#10;&#10;O conteúdo gerado por IA pode estar incorreto."/>
          <p:cNvPicPr/>
          <p:nvPr/>
        </p:nvPicPr>
        <p:blipFill>
          <a:blip r:embed="rId1"/>
          <a:srcRect l="41845" t="0" r="19596" b="1337"/>
          <a:stretch/>
        </p:blipFill>
        <p:spPr>
          <a:xfrm>
            <a:off x="7652160" y="1627920"/>
            <a:ext cx="3972600" cy="4661640"/>
          </a:xfrm>
          <a:prstGeom prst="rect">
            <a:avLst/>
          </a:prstGeom>
          <a:ln w="0">
            <a:noFill/>
          </a:ln>
          <a:effectLst>
            <a:outerShdw algn="tl" blurRad="50760" dir="2700000" dist="37674" rotWithShape="0">
              <a:srgbClr val="000000">
                <a:alpha val="40000"/>
              </a:srgbClr>
            </a:outerShdw>
          </a:effectLst>
        </p:spPr>
      </p:pic>
      <p:sp>
        <p:nvSpPr>
          <p:cNvPr id="326" name="Rectangle 1"/>
          <p:cNvSpPr/>
          <p:nvPr/>
        </p:nvSpPr>
        <p:spPr>
          <a:xfrm>
            <a:off x="10774800" y="1672200"/>
            <a:ext cx="914400" cy="163800"/>
          </a:xfrm>
          <a:prstGeom prst="rect">
            <a:avLst/>
          </a:prstGeom>
          <a:noFill/>
          <a:ln w="9525">
            <a:noFill/>
          </a:ln>
        </p:spPr>
        <p:style>
          <a:lnRef idx="0"/>
          <a:fillRef idx="0"/>
          <a:effectRef idx="0"/>
          <a:fontRef idx="minor"/>
        </p:style>
        <p:txBody>
          <a:bodyPr numCol="1" spcCol="0" lIns="122040" rIns="122040" tIns="41400" bIns="41400" anchor="ctr">
            <a:spAutoFit/>
          </a:bodyPr>
          <a:p>
            <a:pPr defTabSz="914400">
              <a:lnSpc>
                <a:spcPct val="100000"/>
              </a:lnSpc>
            </a:pPr>
            <a:r>
              <a:rPr b="0" lang="pt-BR" sz="540" spc="-1" strike="noStrike">
                <a:solidFill>
                  <a:schemeClr val="lt1"/>
                </a:solidFill>
                <a:latin typeface="Calibri"/>
              </a:rPr>
              <a:t>Gruta do Janelão - MG</a:t>
            </a:r>
            <a:endParaRPr b="0" lang="pt-BR" sz="540" spc="-1" strike="noStrike">
              <a:solidFill>
                <a:srgbClr val="000000"/>
              </a:solidFill>
              <a:latin typeface="Arial"/>
            </a:endParaRPr>
          </a:p>
        </p:txBody>
      </p:sp>
      <p:grpSp>
        <p:nvGrpSpPr>
          <p:cNvPr id="327" name="Agrupar 2"/>
          <p:cNvGrpSpPr/>
          <p:nvPr/>
        </p:nvGrpSpPr>
        <p:grpSpPr>
          <a:xfrm>
            <a:off x="252000" y="1060560"/>
            <a:ext cx="7062120" cy="4380480"/>
            <a:chOff x="252000" y="1060560"/>
            <a:chExt cx="7062120" cy="4380480"/>
          </a:xfrm>
        </p:grpSpPr>
        <p:sp>
          <p:nvSpPr>
            <p:cNvPr id="328" name="Retângulo 3"/>
            <p:cNvSpPr/>
            <p:nvPr/>
          </p:nvSpPr>
          <p:spPr>
            <a:xfrm>
              <a:off x="252000" y="1060560"/>
              <a:ext cx="6795360" cy="1142640"/>
            </a:xfrm>
            <a:prstGeom prst="rect">
              <a:avLst/>
            </a:prstGeom>
            <a:noFill/>
            <a:ln w="0">
              <a:noFill/>
            </a:ln>
          </p:spPr>
          <p:style>
            <a:lnRef idx="0"/>
            <a:fillRef idx="0"/>
            <a:effectRef idx="0"/>
            <a:fontRef idx="minor"/>
          </p:style>
          <p:txBody>
            <a:bodyPr lIns="0" rIns="0" tIns="0" bIns="0" anchor="t">
              <a:spAutoFit/>
            </a:bodyPr>
            <a:p>
              <a:pPr marL="182520" algn="just" defTabSz="914400">
                <a:lnSpc>
                  <a:spcPts val="1800"/>
                </a:lnSpc>
              </a:pPr>
              <a:r>
                <a:rPr b="0" lang="pt-BR" sz="1300" spc="-1" strike="noStrike">
                  <a:solidFill>
                    <a:schemeClr val="dk1"/>
                  </a:solidFill>
                  <a:latin typeface="Albert Sans"/>
                  <a:ea typeface="Akatab"/>
                </a:rPr>
                <a:t>De acordo com o Decreto nº 12.258/2024, que aprova a Estrutura Regimental do Instituto Chico Mendes, e com o Decreto nº 10.935, de 2022, que dispõe sobre a proteção das cavidades naturais subterrâneas, bem como com os demais instrumentos legais que regram a proteção do patrimônio espeleológico brasileiro, a atuação do ICMBio limita-se às seguintes hipóteses previstas na legislação:</a:t>
              </a:r>
              <a:endParaRPr b="0" lang="pt-BR" sz="1300" spc="-1" strike="noStrike">
                <a:solidFill>
                  <a:srgbClr val="000000"/>
                </a:solidFill>
                <a:latin typeface="Arial"/>
              </a:endParaRPr>
            </a:p>
          </p:txBody>
        </p:sp>
        <p:sp>
          <p:nvSpPr>
            <p:cNvPr id="329" name="Retângulo 9"/>
            <p:cNvSpPr/>
            <p:nvPr/>
          </p:nvSpPr>
          <p:spPr>
            <a:xfrm>
              <a:off x="440280" y="2469240"/>
              <a:ext cx="6873840" cy="2971800"/>
            </a:xfrm>
            <a:prstGeom prst="rect">
              <a:avLst/>
            </a:prstGeom>
            <a:noFill/>
            <a:ln w="0">
              <a:noFill/>
            </a:ln>
          </p:spPr>
          <p:style>
            <a:lnRef idx="0"/>
            <a:fillRef idx="0"/>
            <a:effectRef idx="0"/>
            <a:fontRef idx="minor"/>
          </p:style>
          <p:txBody>
            <a:bodyPr lIns="0" rIns="0" tIns="0" bIns="0" anchor="t">
              <a:spAutoFit/>
            </a:bodyPr>
            <a:p>
              <a:pPr marL="182520" algn="just" defTabSz="914400">
                <a:lnSpc>
                  <a:spcPts val="1800"/>
                </a:lnSpc>
              </a:pPr>
              <a:r>
                <a:rPr b="0" lang="pt-BR" sz="1300" spc="-1" strike="noStrike">
                  <a:solidFill>
                    <a:schemeClr val="dk1"/>
                  </a:solidFill>
                  <a:latin typeface="Albert Sans"/>
                  <a:ea typeface="Akatab"/>
                </a:rPr>
                <a:t>1º) Decreto 10.935/2022, Art. 2º, § 9º:</a:t>
              </a:r>
              <a:endParaRPr b="0" lang="pt-BR" sz="1300" spc="-1" strike="noStrike">
                <a:solidFill>
                  <a:srgbClr val="000000"/>
                </a:solidFill>
                <a:latin typeface="Arial"/>
              </a:endParaRPr>
            </a:p>
            <a:p>
              <a:pPr marL="449280" algn="just" defTabSz="914400">
                <a:lnSpc>
                  <a:spcPts val="1800"/>
                </a:lnSpc>
                <a:spcAft>
                  <a:spcPts val="601"/>
                </a:spcAft>
              </a:pPr>
              <a:r>
                <a:rPr b="0" lang="pt-BR" sz="1300" spc="-1" strike="noStrike">
                  <a:solidFill>
                    <a:schemeClr val="dk1"/>
                  </a:solidFill>
                  <a:latin typeface="Albert Sans"/>
                  <a:ea typeface="Akatab"/>
                </a:rPr>
                <a:t>proceder à revisão da classificação do grau de relevância de cavidade natural subterrânea, diante da superveniência de fatos novos comprovados por estudos técnico-científicos.</a:t>
              </a:r>
              <a:endParaRPr b="0" lang="pt-BR" sz="1300" spc="-1" strike="noStrike">
                <a:solidFill>
                  <a:srgbClr val="000000"/>
                </a:solidFill>
                <a:latin typeface="Arial"/>
              </a:endParaRPr>
            </a:p>
            <a:p>
              <a:pPr marL="182520" algn="just" defTabSz="914400">
                <a:lnSpc>
                  <a:spcPts val="1800"/>
                </a:lnSpc>
              </a:pPr>
              <a:r>
                <a:rPr b="0" lang="pt-BR" sz="1300" spc="-1" strike="noStrike">
                  <a:solidFill>
                    <a:schemeClr val="dk1"/>
                  </a:solidFill>
                  <a:latin typeface="Albert Sans"/>
                  <a:ea typeface="Akatab"/>
                </a:rPr>
                <a:t>2º) Decreto 12.258/24, Art. XX:</a:t>
              </a:r>
              <a:endParaRPr b="0" lang="pt-BR" sz="1300" spc="-1" strike="noStrike">
                <a:solidFill>
                  <a:srgbClr val="000000"/>
                </a:solidFill>
                <a:latin typeface="Arial"/>
              </a:endParaRPr>
            </a:p>
            <a:p>
              <a:pPr marL="449280" algn="just" defTabSz="914400">
                <a:lnSpc>
                  <a:spcPts val="1800"/>
                </a:lnSpc>
                <a:spcAft>
                  <a:spcPts val="601"/>
                </a:spcAft>
              </a:pPr>
              <a:r>
                <a:rPr b="0" lang="pt-BR" sz="1300" spc="-1" strike="noStrike">
                  <a:solidFill>
                    <a:schemeClr val="dk1"/>
                  </a:solidFill>
                  <a:latin typeface="Albert Sans"/>
                  <a:ea typeface="Akatab"/>
                </a:rPr>
                <a:t>autorizar a realização de pesquisas em cavidades naturais subterrâneas, inclusive com coleta de material biótico e abiótico.</a:t>
              </a:r>
              <a:endParaRPr b="0" lang="pt-BR" sz="1300" spc="-1" strike="noStrike">
                <a:solidFill>
                  <a:srgbClr val="000000"/>
                </a:solidFill>
                <a:latin typeface="Arial"/>
              </a:endParaRPr>
            </a:p>
            <a:p>
              <a:pPr marL="182520" algn="just" defTabSz="914400">
                <a:lnSpc>
                  <a:spcPts val="1800"/>
                </a:lnSpc>
              </a:pPr>
              <a:r>
                <a:rPr b="0" lang="pt-BR" sz="1300" spc="-1" strike="noStrike">
                  <a:solidFill>
                    <a:schemeClr val="dk1"/>
                  </a:solidFill>
                  <a:latin typeface="Albert Sans"/>
                  <a:ea typeface="Akatab"/>
                </a:rPr>
                <a:t>3º) Resolução CONAMA 347/04, Art. 3º, § 1º:</a:t>
              </a:r>
              <a:endParaRPr b="0" lang="pt-BR" sz="1300" spc="-1" strike="noStrike">
                <a:solidFill>
                  <a:srgbClr val="000000"/>
                </a:solidFill>
                <a:latin typeface="Arial"/>
              </a:endParaRPr>
            </a:p>
            <a:p>
              <a:pPr marL="449280" algn="just" defTabSz="914400">
                <a:lnSpc>
                  <a:spcPts val="1800"/>
                </a:lnSpc>
                <a:spcAft>
                  <a:spcPts val="601"/>
                </a:spcAft>
              </a:pPr>
              <a:r>
                <a:rPr b="0" lang="pt-BR" sz="1300" spc="-1" strike="noStrike">
                  <a:solidFill>
                    <a:schemeClr val="dk1"/>
                  </a:solidFill>
                  <a:latin typeface="Albert Sans"/>
                  <a:ea typeface="Akatab"/>
                </a:rPr>
                <a:t>gerencia o Cadastro Nacional de Informações Espeleológicas (CANIE)</a:t>
              </a:r>
              <a:endParaRPr b="0" lang="pt-BR" sz="1300" spc="-1" strike="noStrike">
                <a:solidFill>
                  <a:srgbClr val="000000"/>
                </a:solidFill>
                <a:latin typeface="Arial"/>
              </a:endParaRPr>
            </a:p>
            <a:p>
              <a:pPr marL="182520" algn="just" defTabSz="914400">
                <a:lnSpc>
                  <a:spcPts val="1800"/>
                </a:lnSpc>
              </a:pPr>
              <a:r>
                <a:rPr b="0" lang="pt-BR" sz="1300" spc="-1" strike="noStrike">
                  <a:solidFill>
                    <a:schemeClr val="dk1"/>
                  </a:solidFill>
                  <a:latin typeface="Albert Sans"/>
                  <a:ea typeface="Akatab"/>
                </a:rPr>
                <a:t>4º) Decreto 10,935/22, Art. 4º, § 3º e Decreto 12.258/24, Art. XXIV:</a:t>
              </a:r>
              <a:endParaRPr b="0" lang="pt-BR" sz="1300" spc="-1" strike="noStrike">
                <a:solidFill>
                  <a:srgbClr val="000000"/>
                </a:solidFill>
                <a:latin typeface="Arial"/>
              </a:endParaRPr>
            </a:p>
            <a:p>
              <a:pPr marL="449280" algn="just" defTabSz="914400">
                <a:lnSpc>
                  <a:spcPts val="1800"/>
                </a:lnSpc>
                <a:spcAft>
                  <a:spcPts val="601"/>
                </a:spcAft>
              </a:pPr>
              <a:r>
                <a:rPr b="0" lang="pt-BR" sz="1300" spc="-1" strike="noStrike">
                  <a:solidFill>
                    <a:schemeClr val="dk1"/>
                  </a:solidFill>
                  <a:latin typeface="Albert Sans"/>
                  <a:ea typeface="Akatab"/>
                </a:rPr>
                <a:t>Definir as outras formas de compensação espeleológica quando não for possível a preservação de duas cavidades testemunho para cada cavidade impactada.</a:t>
              </a:r>
              <a:endParaRPr b="0" lang="pt-BR" sz="1300" spc="-1" strike="noStrike">
                <a:solidFill>
                  <a:srgbClr val="000000"/>
                </a:solidFill>
                <a:latin typeface="Arial"/>
              </a:endParaRPr>
            </a:p>
          </p:txBody>
        </p:sp>
      </p:grpSp>
      <p:sp>
        <p:nvSpPr>
          <p:cNvPr id="330" name="Google Shape;390;p41"/>
          <p:cNvSpPr/>
          <p:nvPr/>
        </p:nvSpPr>
        <p:spPr>
          <a:xfrm>
            <a:off x="252000" y="666000"/>
            <a:ext cx="5795640" cy="235800"/>
          </a:xfrm>
          <a:prstGeom prst="rect">
            <a:avLst/>
          </a:prstGeom>
          <a:noFill/>
          <a:ln w="0">
            <a:noFill/>
          </a:ln>
        </p:spPr>
        <p:style>
          <a:lnRef idx="0"/>
          <a:fillRef idx="0"/>
          <a:effectRef idx="0"/>
          <a:fontRef idx="minor"/>
        </p:style>
        <p:txBody>
          <a:bodyPr lIns="0" rIns="0" tIns="0" bIns="0" anchor="t">
            <a:noAutofit/>
          </a:bodyPr>
          <a:p>
            <a:pPr defTabSz="914400">
              <a:lnSpc>
                <a:spcPct val="100000"/>
              </a:lnSpc>
            </a:pPr>
            <a:r>
              <a:rPr b="1" lang="pt-BR" sz="1600" spc="-1" strike="noStrike">
                <a:solidFill>
                  <a:schemeClr val="dk1"/>
                </a:solidFill>
                <a:latin typeface="Albert Sans"/>
                <a:ea typeface="Noto Serif Ethiopic"/>
              </a:rPr>
              <a:t>Participação do ICMBio no Licenciamento Ambiental do PE</a:t>
            </a:r>
            <a:endParaRPr b="0" lang="pt-BR" sz="1600" spc="-1" strike="noStrike">
              <a:solidFill>
                <a:srgbClr val="000000"/>
              </a:solidFill>
              <a:latin typeface="Arial"/>
            </a:endParaRPr>
          </a:p>
        </p:txBody>
      </p:sp>
      <p:sp>
        <p:nvSpPr>
          <p:cNvPr id="331" name="Título 1"/>
          <p:cNvSpPr/>
          <p:nvPr/>
        </p:nvSpPr>
        <p:spPr>
          <a:xfrm>
            <a:off x="140400" y="115200"/>
            <a:ext cx="7231680" cy="582120"/>
          </a:xfrm>
          <a:prstGeom prst="rect">
            <a:avLst/>
          </a:prstGeom>
          <a:noFill/>
          <a:ln w="0">
            <a:noFill/>
          </a:ln>
        </p:spPr>
        <p:style>
          <a:lnRef idx="0"/>
          <a:fillRef idx="0"/>
          <a:effectRef idx="0"/>
          <a:fontRef idx="minor"/>
        </p:style>
        <p:txBody>
          <a:bodyPr lIns="90000" rIns="90000" tIns="45000" bIns="45000" anchor="t">
            <a:noAutofit/>
          </a:bodyPr>
          <a:p>
            <a:pPr defTabSz="457200">
              <a:lnSpc>
                <a:spcPct val="100000"/>
              </a:lnSpc>
            </a:pPr>
            <a:r>
              <a:rPr b="1" lang="pt-BR" sz="2300" spc="-1" strike="noStrike">
                <a:solidFill>
                  <a:schemeClr val="dk1"/>
                </a:solidFill>
                <a:latin typeface="Candara"/>
                <a:ea typeface="ＭＳ Ｐゴシック"/>
              </a:rPr>
              <a:t>Centro Nacional de Pesquisa e Conservação de Cavernas</a:t>
            </a:r>
            <a:endParaRPr b="0" lang="pt-BR" sz="2300" spc="-1" strike="noStrike">
              <a:solidFill>
                <a:srgbClr val="000000"/>
              </a:solidFill>
              <a:latin typeface="Arial"/>
            </a:endParaRPr>
          </a:p>
        </p:txBody>
      </p:sp>
      <p:cxnSp>
        <p:nvCxnSpPr>
          <p:cNvPr id="332" name="Conector reto 5"/>
          <p:cNvCxnSpPr/>
          <p:nvPr/>
        </p:nvCxnSpPr>
        <p:spPr>
          <a:xfrm>
            <a:off x="-9360" y="583920"/>
            <a:ext cx="7535160" cy="360"/>
          </a:xfrm>
          <a:prstGeom prst="straightConnector1">
            <a:avLst/>
          </a:prstGeom>
          <a:ln w="22860">
            <a:solidFill>
              <a:srgbClr val="00b050"/>
            </a:solidFill>
            <a:round/>
          </a:ln>
        </p:spPr>
      </p:cxnSp>
      <p:pic>
        <p:nvPicPr>
          <p:cNvPr id="333" name="Imagem 11" descr=""/>
          <p:cNvPicPr/>
          <p:nvPr/>
        </p:nvPicPr>
        <p:blipFill>
          <a:blip r:embed="rId2"/>
          <a:stretch/>
        </p:blipFill>
        <p:spPr>
          <a:xfrm>
            <a:off x="0" y="6035040"/>
            <a:ext cx="12191760" cy="822600"/>
          </a:xfrm>
          <a:prstGeom prst="rect">
            <a:avLst/>
          </a:prstGeom>
          <a:ln w="0">
            <a:noFill/>
          </a:ln>
        </p:spPr>
      </p:pic>
      <p:pic>
        <p:nvPicPr>
          <p:cNvPr id="334" name="Imagem 7" descr="Logotipo&#10;&#10;O conteúdo gerado por IA pode estar incorreto."/>
          <p:cNvPicPr/>
          <p:nvPr/>
        </p:nvPicPr>
        <p:blipFill>
          <a:blip r:embed="rId3">
            <a:lum bright="70000" contrast="-70000"/>
          </a:blip>
          <a:stretch/>
        </p:blipFill>
        <p:spPr>
          <a:xfrm>
            <a:off x="11683440" y="6355440"/>
            <a:ext cx="330480" cy="442800"/>
          </a:xfrm>
          <a:prstGeom prst="rect">
            <a:avLst/>
          </a:prstGeom>
          <a:ln w="0">
            <a:noFill/>
          </a:ln>
        </p:spPr>
      </p:pic>
    </p:spTree>
  </p:cSld>
  <p:transition>
    <p:wipe dir="r"/>
  </p:transition>
  <p:timing>
    <p:tnLst>
      <p:par>
        <p:cTn id="142" dur="indefinite" restart="never" nodeType="tmRoot">
          <p:childTnLst>
            <p:seq>
              <p:cTn id="143" dur="indefinite" nodeType="mainSeq">
                <p:childTnLst>
                  <p:par>
                    <p:cTn id="144" fill="hold">
                      <p:stCondLst>
                        <p:cond delay="indefinite"/>
                      </p:stCondLst>
                      <p:childTnLst>
                        <p:par>
                          <p:cTn id="145" fill="hold">
                            <p:stCondLst>
                              <p:cond delay="0"/>
                            </p:stCondLst>
                            <p:childTnLst>
                              <p:par>
                                <p:cTn id="146" nodeType="clickEffect" fill="hold" presetClass="exit" presetID="2" presetSubtype="4">
                                  <p:stCondLst>
                                    <p:cond delay="0"/>
                                  </p:stCondLst>
                                  <p:childTnLst>
                                    <p:anim calcmode="lin" valueType="num">
                                      <p:cBhvr additive="repl">
                                        <p:cTn id="147" dur="500"/>
                                        <p:tgtEl>
                                          <p:spTgt spid="325"/>
                                        </p:tgtEl>
                                        <p:attrNameLst>
                                          <p:attrName>ppt_x</p:attrName>
                                        </p:attrNameLst>
                                      </p:cBhvr>
                                      <p:tavLst>
                                        <p:tav tm="0">
                                          <p:val>
                                            <p:strVal val="#ppt_x"/>
                                          </p:val>
                                        </p:tav>
                                        <p:tav tm="100000">
                                          <p:val>
                                            <p:strVal val="#ppt_x"/>
                                          </p:val>
                                        </p:tav>
                                      </p:tavLst>
                                    </p:anim>
                                    <p:anim calcmode="lin" valueType="num">
                                      <p:cBhvr additive="repl">
                                        <p:cTn id="148" dur="500"/>
                                        <p:tgtEl>
                                          <p:spTgt spid="325"/>
                                        </p:tgtEl>
                                        <p:attrNameLst>
                                          <p:attrName>ppt_y</p:attrName>
                                        </p:attrNameLst>
                                      </p:cBhvr>
                                      <p:tavLst>
                                        <p:tav tm="0">
                                          <p:val>
                                            <p:strVal val="#ppt_y"/>
                                          </p:val>
                                        </p:tav>
                                        <p:tav tm="100000">
                                          <p:val>
                                            <p:strVal val="1+#ppt_h/2"/>
                                          </p:val>
                                        </p:tav>
                                      </p:tavLst>
                                    </p:anim>
                                    <p:set>
                                      <p:cBhvr>
                                        <p:cTn id="149" dur="1" fill="hold">
                                          <p:stCondLst>
                                            <p:cond delay="499"/>
                                          </p:stCondLst>
                                        </p:cTn>
                                        <p:tgtEl>
                                          <p:spTgt spid="325"/>
                                        </p:tgtEl>
                                        <p:attrNameLst>
                                          <p:attrName>style.visibility</p:attrName>
                                        </p:attrNameLst>
                                      </p:cBhvr>
                                      <p:to>
                                        <p:strVal val="hidden"/>
                                      </p:to>
                                    </p:set>
                                  </p:childTnLst>
                                </p:cTn>
                              </p:par>
                              <p:par>
                                <p:cTn id="150" nodeType="withEffect" fill="hold" presetClass="exit" presetID="2" presetSubtype="4">
                                  <p:stCondLst>
                                    <p:cond delay="0"/>
                                  </p:stCondLst>
                                  <p:childTnLst>
                                    <p:anim calcmode="lin" valueType="num">
                                      <p:cBhvr additive="repl">
                                        <p:cTn id="151" dur="500"/>
                                        <p:tgtEl>
                                          <p:spTgt spid="326"/>
                                        </p:tgtEl>
                                        <p:attrNameLst>
                                          <p:attrName>ppt_x</p:attrName>
                                        </p:attrNameLst>
                                      </p:cBhvr>
                                      <p:tavLst>
                                        <p:tav tm="0">
                                          <p:val>
                                            <p:strVal val="#ppt_x"/>
                                          </p:val>
                                        </p:tav>
                                        <p:tav tm="100000">
                                          <p:val>
                                            <p:strVal val="#ppt_x"/>
                                          </p:val>
                                        </p:tav>
                                      </p:tavLst>
                                    </p:anim>
                                    <p:anim calcmode="lin" valueType="num">
                                      <p:cBhvr additive="repl">
                                        <p:cTn id="152" dur="500"/>
                                        <p:tgtEl>
                                          <p:spTgt spid="326"/>
                                        </p:tgtEl>
                                        <p:attrNameLst>
                                          <p:attrName>ppt_y</p:attrName>
                                        </p:attrNameLst>
                                      </p:cBhvr>
                                      <p:tavLst>
                                        <p:tav tm="0">
                                          <p:val>
                                            <p:strVal val="#ppt_y"/>
                                          </p:val>
                                        </p:tav>
                                        <p:tav tm="100000">
                                          <p:val>
                                            <p:strVal val="1+#ppt_h/2"/>
                                          </p:val>
                                        </p:tav>
                                      </p:tavLst>
                                    </p:anim>
                                    <p:set>
                                      <p:cBhvr>
                                        <p:cTn id="153" dur="1" fill="hold">
                                          <p:stCondLst>
                                            <p:cond delay="499"/>
                                          </p:stCondLst>
                                        </p:cTn>
                                        <p:tgtEl>
                                          <p:spTgt spid="326"/>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335" name="Imagem 8" descr=""/>
          <p:cNvPicPr/>
          <p:nvPr/>
        </p:nvPicPr>
        <p:blipFill>
          <a:blip r:embed="rId1"/>
          <a:stretch/>
        </p:blipFill>
        <p:spPr>
          <a:xfrm>
            <a:off x="0" y="6035040"/>
            <a:ext cx="12191760" cy="822600"/>
          </a:xfrm>
          <a:prstGeom prst="rect">
            <a:avLst/>
          </a:prstGeom>
          <a:ln w="0">
            <a:noFill/>
          </a:ln>
        </p:spPr>
      </p:pic>
      <p:sp>
        <p:nvSpPr>
          <p:cNvPr id="336" name="Título 1"/>
          <p:cNvSpPr/>
          <p:nvPr/>
        </p:nvSpPr>
        <p:spPr>
          <a:xfrm>
            <a:off x="140400" y="115200"/>
            <a:ext cx="7534800" cy="582120"/>
          </a:xfrm>
          <a:prstGeom prst="rect">
            <a:avLst/>
          </a:prstGeom>
          <a:noFill/>
          <a:ln w="0">
            <a:noFill/>
          </a:ln>
        </p:spPr>
        <p:style>
          <a:lnRef idx="0"/>
          <a:fillRef idx="0"/>
          <a:effectRef idx="0"/>
          <a:fontRef idx="minor"/>
        </p:style>
        <p:txBody>
          <a:bodyPr lIns="90000" rIns="90000" tIns="45000" bIns="45000" anchor="t">
            <a:noAutofit/>
          </a:bodyPr>
          <a:p>
            <a:pPr defTabSz="457200">
              <a:lnSpc>
                <a:spcPct val="100000"/>
              </a:lnSpc>
            </a:pPr>
            <a:r>
              <a:rPr b="1" lang="pt-BR" sz="2000" spc="-1" strike="noStrike">
                <a:solidFill>
                  <a:schemeClr val="dk1"/>
                </a:solidFill>
                <a:latin typeface="Candara"/>
                <a:ea typeface="ＭＳ Ｐゴシック"/>
              </a:rPr>
              <a:t>Síntese da Repartição de Competências</a:t>
            </a:r>
            <a:endParaRPr b="0" lang="pt-BR" sz="2000" spc="-1" strike="noStrike">
              <a:solidFill>
                <a:srgbClr val="000000"/>
              </a:solidFill>
              <a:latin typeface="Arial"/>
            </a:endParaRPr>
          </a:p>
        </p:txBody>
      </p:sp>
      <p:cxnSp>
        <p:nvCxnSpPr>
          <p:cNvPr id="337" name="Conector reto 9"/>
          <p:cNvCxnSpPr/>
          <p:nvPr/>
        </p:nvCxnSpPr>
        <p:spPr>
          <a:xfrm>
            <a:off x="-9360" y="583920"/>
            <a:ext cx="4664520" cy="360"/>
          </a:xfrm>
          <a:prstGeom prst="straightConnector1">
            <a:avLst/>
          </a:prstGeom>
          <a:ln w="22860">
            <a:solidFill>
              <a:srgbClr val="00b050"/>
            </a:solidFill>
            <a:round/>
          </a:ln>
        </p:spPr>
      </p:cxnSp>
      <p:pic>
        <p:nvPicPr>
          <p:cNvPr id="338" name="Imagem 1" descr="Logotipo&#10;&#10;O conteúdo gerado por IA pode estar incorreto."/>
          <p:cNvPicPr/>
          <p:nvPr/>
        </p:nvPicPr>
        <p:blipFill>
          <a:blip r:embed="rId2">
            <a:lum bright="70000" contrast="-70000"/>
          </a:blip>
          <a:stretch/>
        </p:blipFill>
        <p:spPr>
          <a:xfrm>
            <a:off x="11683440" y="6355440"/>
            <a:ext cx="330480" cy="442800"/>
          </a:xfrm>
          <a:prstGeom prst="rect">
            <a:avLst/>
          </a:prstGeom>
          <a:ln w="0">
            <a:noFill/>
          </a:ln>
        </p:spPr>
      </p:pic>
      <p:grpSp>
        <p:nvGrpSpPr>
          <p:cNvPr id="339" name="Agrupar 13"/>
          <p:cNvGrpSpPr/>
          <p:nvPr/>
        </p:nvGrpSpPr>
        <p:grpSpPr>
          <a:xfrm>
            <a:off x="1146960" y="1053360"/>
            <a:ext cx="9897480" cy="5451480"/>
            <a:chOff x="1146960" y="1053360"/>
            <a:chExt cx="9897480" cy="5451480"/>
          </a:xfrm>
        </p:grpSpPr>
        <p:sp>
          <p:nvSpPr>
            <p:cNvPr id="340" name="Retângulo 11"/>
            <p:cNvSpPr/>
            <p:nvPr/>
          </p:nvSpPr>
          <p:spPr>
            <a:xfrm>
              <a:off x="1146960" y="1053360"/>
              <a:ext cx="3911040" cy="5451480"/>
            </a:xfrm>
            <a:prstGeom prst="rect">
              <a:avLst/>
            </a:prstGeom>
            <a:noFill/>
            <a:ln w="0">
              <a:noFill/>
            </a:ln>
          </p:spPr>
          <p:style>
            <a:lnRef idx="0"/>
            <a:fillRef idx="0"/>
            <a:effectRef idx="0"/>
            <a:fontRef idx="minor"/>
          </p:style>
          <p:txBody>
            <a:bodyPr lIns="72000" rIns="72000" tIns="0" bIns="0" anchor="t">
              <a:spAutoFit/>
            </a:bodyPr>
            <a:p>
              <a:pPr defTabSz="914400">
                <a:lnSpc>
                  <a:spcPts val="2001"/>
                </a:lnSpc>
              </a:pPr>
              <a:r>
                <a:rPr b="1" lang="pt-BR" sz="1100" spc="-1" strike="noStrike">
                  <a:solidFill>
                    <a:schemeClr val="dk1"/>
                  </a:solidFill>
                  <a:latin typeface="Albert Sans"/>
                </a:rPr>
                <a:t>Órgãos Ambientais Licenciadores</a:t>
              </a:r>
              <a:endParaRPr b="0" lang="pt-BR" sz="1100" spc="-1" strike="noStrike">
                <a:solidFill>
                  <a:srgbClr val="000000"/>
                </a:solidFill>
                <a:latin typeface="Arial"/>
              </a:endParaRPr>
            </a:p>
            <a:p>
              <a:pPr defTabSz="914400">
                <a:lnSpc>
                  <a:spcPts val="1701"/>
                </a:lnSpc>
              </a:pPr>
              <a:r>
                <a:rPr b="0" lang="pt-BR" sz="900" spc="-1" strike="noStrike">
                  <a:solidFill>
                    <a:schemeClr val="dk1"/>
                  </a:solidFill>
                  <a:latin typeface="Albert Sans"/>
                </a:rPr>
                <a:t>(LC 140/2011, Decreto 10.935/2022)</a:t>
              </a:r>
              <a:endParaRPr b="0" lang="pt-BR" sz="900" spc="-1" strike="noStrike">
                <a:solidFill>
                  <a:srgbClr val="000000"/>
                </a:solidFill>
                <a:latin typeface="Arial"/>
              </a:endParaRPr>
            </a:p>
            <a:p>
              <a:pPr defTabSz="914400">
                <a:lnSpc>
                  <a:spcPts val="2001"/>
                </a:lnSpc>
              </a:pPr>
              <a:endParaRPr b="0" lang="pt-BR" sz="1100" spc="-1" strike="noStrike">
                <a:solidFill>
                  <a:srgbClr val="000000"/>
                </a:solidFill>
                <a:latin typeface="Arial"/>
              </a:endParaRPr>
            </a:p>
            <a:p>
              <a:pPr defTabSz="914400">
                <a:lnSpc>
                  <a:spcPts val="2001"/>
                </a:lnSpc>
              </a:pPr>
              <a:r>
                <a:rPr b="1" lang="pt-BR" sz="1100" spc="-1" strike="noStrike">
                  <a:solidFill>
                    <a:schemeClr val="dk1"/>
                  </a:solidFill>
                  <a:latin typeface="Albert Sans"/>
                </a:rPr>
                <a:t>Licenciamento Ambiental</a:t>
              </a:r>
              <a:endParaRPr b="0" lang="pt-BR" sz="1100" spc="-1" strike="noStrike">
                <a:solidFill>
                  <a:srgbClr val="000000"/>
                </a:solidFill>
                <a:latin typeface="Arial"/>
              </a:endParaRPr>
            </a:p>
            <a:p>
              <a:pPr marL="181080" indent="-85680" defTabSz="914400">
                <a:lnSpc>
                  <a:spcPts val="2001"/>
                </a:lnSpc>
                <a:buClr>
                  <a:srgbClr val="000000"/>
                </a:buClr>
                <a:buFont typeface="Arial"/>
                <a:buChar char="•"/>
              </a:pPr>
              <a:r>
                <a:rPr b="0" lang="pt-BR" sz="1100" spc="-1" strike="noStrike">
                  <a:solidFill>
                    <a:schemeClr val="dk1"/>
                  </a:solidFill>
                  <a:latin typeface="Albert Sans"/>
                </a:rPr>
                <a:t>Elaboração Termo de Referência (TR);</a:t>
              </a:r>
              <a:endParaRPr b="0" lang="pt-BR" sz="1100" spc="-1" strike="noStrike">
                <a:solidFill>
                  <a:srgbClr val="000000"/>
                </a:solidFill>
                <a:latin typeface="Arial"/>
              </a:endParaRPr>
            </a:p>
            <a:p>
              <a:pPr marL="181080" indent="-85680" defTabSz="914400">
                <a:lnSpc>
                  <a:spcPts val="2001"/>
                </a:lnSpc>
                <a:buClr>
                  <a:srgbClr val="000000"/>
                </a:buClr>
                <a:buFont typeface="Arial"/>
                <a:buChar char="•"/>
              </a:pPr>
              <a:r>
                <a:rPr b="0" lang="pt-BR" sz="1100" spc="-1" strike="noStrike">
                  <a:solidFill>
                    <a:schemeClr val="dk1"/>
                  </a:solidFill>
                  <a:latin typeface="Albert Sans"/>
                </a:rPr>
                <a:t>Analise dos estudos espeleológicos;</a:t>
              </a:r>
              <a:endParaRPr b="0" lang="pt-BR" sz="1100" spc="-1" strike="noStrike">
                <a:solidFill>
                  <a:srgbClr val="000000"/>
                </a:solidFill>
                <a:latin typeface="Arial"/>
              </a:endParaRPr>
            </a:p>
            <a:p>
              <a:pPr marL="181080" indent="-85680" defTabSz="914400">
                <a:lnSpc>
                  <a:spcPts val="2001"/>
                </a:lnSpc>
                <a:buClr>
                  <a:srgbClr val="000000"/>
                </a:buClr>
                <a:buFont typeface="Arial"/>
                <a:buChar char="•"/>
              </a:pPr>
              <a:r>
                <a:rPr b="0" lang="pt-BR" sz="1100" spc="-1" strike="noStrike">
                  <a:solidFill>
                    <a:schemeClr val="dk1"/>
                  </a:solidFill>
                  <a:latin typeface="Albert Sans"/>
                </a:rPr>
                <a:t>Classificar o grau de relevância das cavidades;</a:t>
              </a:r>
              <a:endParaRPr b="0" lang="pt-BR" sz="1100" spc="-1" strike="noStrike">
                <a:solidFill>
                  <a:srgbClr val="000000"/>
                </a:solidFill>
                <a:latin typeface="Arial"/>
              </a:endParaRPr>
            </a:p>
            <a:p>
              <a:pPr marL="181080" indent="-85680" defTabSz="914400">
                <a:lnSpc>
                  <a:spcPts val="2001"/>
                </a:lnSpc>
                <a:buClr>
                  <a:srgbClr val="000000"/>
                </a:buClr>
                <a:buFont typeface="Arial"/>
                <a:buChar char="•"/>
              </a:pPr>
              <a:r>
                <a:rPr b="0" lang="pt-BR" sz="1100" spc="-1" strike="noStrike">
                  <a:solidFill>
                    <a:schemeClr val="dk1"/>
                  </a:solidFill>
                  <a:latin typeface="Albert Sans"/>
                </a:rPr>
                <a:t>Avaliação do grau de impacto ao patrimônio espeleológico;</a:t>
              </a:r>
              <a:endParaRPr b="0" lang="pt-BR" sz="1100" spc="-1" strike="noStrike">
                <a:solidFill>
                  <a:srgbClr val="000000"/>
                </a:solidFill>
                <a:latin typeface="Arial"/>
              </a:endParaRPr>
            </a:p>
            <a:p>
              <a:pPr marL="181080" indent="-85680" defTabSz="914400">
                <a:lnSpc>
                  <a:spcPts val="2001"/>
                </a:lnSpc>
                <a:buClr>
                  <a:srgbClr val="000000"/>
                </a:buClr>
                <a:buFont typeface="Arial"/>
                <a:buChar char="•"/>
              </a:pPr>
              <a:r>
                <a:rPr b="0" lang="pt-BR" sz="1100" spc="-1" strike="noStrike">
                  <a:solidFill>
                    <a:schemeClr val="dk1"/>
                  </a:solidFill>
                  <a:latin typeface="Albert Sans"/>
                </a:rPr>
                <a:t>Autorizar ou vedar impactos negativos irreversíveis;</a:t>
              </a:r>
              <a:endParaRPr b="0" lang="pt-BR" sz="1100" spc="-1" strike="noStrike">
                <a:solidFill>
                  <a:srgbClr val="000000"/>
                </a:solidFill>
                <a:latin typeface="Arial"/>
              </a:endParaRPr>
            </a:p>
            <a:p>
              <a:pPr marL="181080" indent="-85680" defTabSz="914400">
                <a:lnSpc>
                  <a:spcPts val="2001"/>
                </a:lnSpc>
                <a:spcAft>
                  <a:spcPts val="601"/>
                </a:spcAft>
                <a:buClr>
                  <a:srgbClr val="000000"/>
                </a:buClr>
                <a:buFont typeface="Arial"/>
                <a:buChar char="•"/>
              </a:pPr>
              <a:r>
                <a:rPr b="0" lang="pt-BR" sz="1100" spc="-1" strike="noStrike">
                  <a:solidFill>
                    <a:schemeClr val="dk1"/>
                  </a:solidFill>
                  <a:latin typeface="Albert Sans"/>
                </a:rPr>
                <a:t>Definir medidas compensatórias e condicionantes.</a:t>
              </a:r>
              <a:endParaRPr b="0" lang="pt-BR" sz="1100" spc="-1" strike="noStrike">
                <a:solidFill>
                  <a:srgbClr val="000000"/>
                </a:solidFill>
                <a:latin typeface="Arial"/>
              </a:endParaRPr>
            </a:p>
            <a:p>
              <a:pPr defTabSz="914400">
                <a:lnSpc>
                  <a:spcPts val="2001"/>
                </a:lnSpc>
              </a:pPr>
              <a:r>
                <a:rPr b="1" lang="pt-BR" sz="1100" spc="-1" strike="noStrike">
                  <a:solidFill>
                    <a:schemeClr val="dk1"/>
                  </a:solidFill>
                  <a:latin typeface="Albert Sans"/>
                </a:rPr>
                <a:t>Plano de Manejo Espeleológico (PME)</a:t>
              </a:r>
              <a:endParaRPr b="0" lang="pt-BR" sz="1100" spc="-1" strike="noStrike">
                <a:solidFill>
                  <a:srgbClr val="000000"/>
                </a:solidFill>
                <a:latin typeface="Arial"/>
              </a:endParaRPr>
            </a:p>
            <a:p>
              <a:pPr marL="181080" indent="-85680" defTabSz="914400">
                <a:lnSpc>
                  <a:spcPts val="2001"/>
                </a:lnSpc>
                <a:buClr>
                  <a:srgbClr val="000000"/>
                </a:buClr>
                <a:buFont typeface="Arial"/>
                <a:buChar char="•"/>
              </a:pPr>
              <a:r>
                <a:rPr b="0" lang="pt-BR" sz="1100" spc="-1" strike="noStrike">
                  <a:solidFill>
                    <a:schemeClr val="dk1"/>
                  </a:solidFill>
                  <a:latin typeface="Albert Sans"/>
                </a:rPr>
                <a:t>Elaboração Termo de Referência (TR);</a:t>
              </a:r>
              <a:endParaRPr b="0" lang="pt-BR" sz="1100" spc="-1" strike="noStrike">
                <a:solidFill>
                  <a:srgbClr val="000000"/>
                </a:solidFill>
                <a:latin typeface="Arial"/>
              </a:endParaRPr>
            </a:p>
            <a:p>
              <a:pPr marL="181080" indent="-85680" defTabSz="914400">
                <a:lnSpc>
                  <a:spcPts val="2001"/>
                </a:lnSpc>
                <a:buClr>
                  <a:srgbClr val="000000"/>
                </a:buClr>
                <a:buFont typeface="Arial"/>
                <a:buChar char="•"/>
              </a:pPr>
              <a:r>
                <a:rPr b="0" lang="pt-BR" sz="1100" spc="-1" strike="noStrike">
                  <a:solidFill>
                    <a:schemeClr val="dk1"/>
                  </a:solidFill>
                  <a:latin typeface="Albert Sans"/>
                </a:rPr>
                <a:t>Aprovação dos PMEs;</a:t>
              </a:r>
              <a:endParaRPr b="0" lang="pt-BR" sz="1100" spc="-1" strike="noStrike">
                <a:solidFill>
                  <a:srgbClr val="000000"/>
                </a:solidFill>
                <a:latin typeface="Arial"/>
              </a:endParaRPr>
            </a:p>
            <a:p>
              <a:pPr marL="181080" indent="-85680" defTabSz="914400">
                <a:lnSpc>
                  <a:spcPts val="2001"/>
                </a:lnSpc>
                <a:spcAft>
                  <a:spcPts val="601"/>
                </a:spcAft>
                <a:buClr>
                  <a:srgbClr val="000000"/>
                </a:buClr>
                <a:buFont typeface="Arial"/>
                <a:buChar char="•"/>
              </a:pPr>
              <a:r>
                <a:rPr b="0" lang="pt-BR" sz="1100" spc="-1" strike="noStrike">
                  <a:solidFill>
                    <a:schemeClr val="dk1"/>
                  </a:solidFill>
                  <a:latin typeface="Albert Sans"/>
                </a:rPr>
                <a:t>Fiscalização.</a:t>
              </a:r>
              <a:endParaRPr b="0" lang="pt-BR" sz="1100" spc="-1" strike="noStrike">
                <a:solidFill>
                  <a:srgbClr val="000000"/>
                </a:solidFill>
                <a:latin typeface="Arial"/>
              </a:endParaRPr>
            </a:p>
            <a:p>
              <a:pPr defTabSz="914400">
                <a:lnSpc>
                  <a:spcPts val="2001"/>
                </a:lnSpc>
              </a:pPr>
              <a:r>
                <a:rPr b="1" lang="pt-BR" sz="1100" spc="-1" strike="noStrike">
                  <a:solidFill>
                    <a:schemeClr val="dk1"/>
                  </a:solidFill>
                  <a:latin typeface="Albert Sans"/>
                </a:rPr>
                <a:t>Controle e Fiscalização Ambiental</a:t>
              </a:r>
              <a:endParaRPr b="0" lang="pt-BR" sz="1100" spc="-1" strike="noStrike">
                <a:solidFill>
                  <a:srgbClr val="000000"/>
                </a:solidFill>
                <a:latin typeface="Arial"/>
              </a:endParaRPr>
            </a:p>
            <a:p>
              <a:pPr marL="181080" indent="-85680" defTabSz="914400">
                <a:lnSpc>
                  <a:spcPts val="2001"/>
                </a:lnSpc>
                <a:buClr>
                  <a:srgbClr val="000000"/>
                </a:buClr>
                <a:buFont typeface="Arial"/>
                <a:buChar char="•"/>
              </a:pPr>
              <a:r>
                <a:rPr b="0" lang="pt-BR" sz="1100" spc="-1" strike="noStrike">
                  <a:solidFill>
                    <a:schemeClr val="dk1"/>
                  </a:solidFill>
                  <a:latin typeface="Albert Sans"/>
                </a:rPr>
                <a:t>Verificação do cumprimento do Decreto nº 99.556/1990;</a:t>
              </a:r>
              <a:endParaRPr b="0" lang="pt-BR" sz="1100" spc="-1" strike="noStrike">
                <a:solidFill>
                  <a:srgbClr val="000000"/>
                </a:solidFill>
                <a:latin typeface="Arial"/>
              </a:endParaRPr>
            </a:p>
            <a:p>
              <a:pPr marL="181080" indent="-85680" defTabSz="914400">
                <a:lnSpc>
                  <a:spcPts val="2001"/>
                </a:lnSpc>
                <a:buClr>
                  <a:srgbClr val="000000"/>
                </a:buClr>
                <a:buFont typeface="Arial"/>
                <a:buChar char="•"/>
              </a:pPr>
              <a:r>
                <a:rPr b="0" lang="pt-BR" sz="1100" spc="-1" strike="noStrike">
                  <a:solidFill>
                    <a:schemeClr val="dk1"/>
                  </a:solidFill>
                  <a:latin typeface="Albert Sans"/>
                </a:rPr>
                <a:t>Realização de vistoria para aferição de impactos;</a:t>
              </a:r>
              <a:endParaRPr b="0" lang="pt-BR" sz="1100" spc="-1" strike="noStrike">
                <a:solidFill>
                  <a:srgbClr val="000000"/>
                </a:solidFill>
                <a:latin typeface="Arial"/>
              </a:endParaRPr>
            </a:p>
            <a:p>
              <a:pPr marL="181080" indent="-85680" defTabSz="914400">
                <a:lnSpc>
                  <a:spcPts val="2001"/>
                </a:lnSpc>
                <a:buClr>
                  <a:srgbClr val="000000"/>
                </a:buClr>
                <a:buFont typeface="Arial"/>
                <a:buChar char="•"/>
              </a:pPr>
              <a:r>
                <a:rPr b="0" lang="pt-BR" sz="1100" spc="-1" strike="noStrike">
                  <a:solidFill>
                    <a:schemeClr val="dk1"/>
                  </a:solidFill>
                  <a:latin typeface="Albert Sans"/>
                </a:rPr>
                <a:t>Controle de empreendimentos potencialmente degradadores;</a:t>
              </a:r>
              <a:endParaRPr b="0" lang="pt-BR" sz="1100" spc="-1" strike="noStrike">
                <a:solidFill>
                  <a:srgbClr val="000000"/>
                </a:solidFill>
                <a:latin typeface="Arial"/>
              </a:endParaRPr>
            </a:p>
            <a:p>
              <a:pPr defTabSz="914400">
                <a:lnSpc>
                  <a:spcPts val="2001"/>
                </a:lnSpc>
                <a:spcAft>
                  <a:spcPts val="601"/>
                </a:spcAft>
              </a:pPr>
              <a:endParaRPr b="0" lang="pt-BR" sz="1100" spc="-1" strike="noStrike">
                <a:solidFill>
                  <a:srgbClr val="000000"/>
                </a:solidFill>
                <a:latin typeface="Arial"/>
              </a:endParaRPr>
            </a:p>
          </p:txBody>
        </p:sp>
        <p:sp>
          <p:nvSpPr>
            <p:cNvPr id="341" name="Retângulo 3"/>
            <p:cNvSpPr/>
            <p:nvPr/>
          </p:nvSpPr>
          <p:spPr>
            <a:xfrm>
              <a:off x="6235200" y="1053360"/>
              <a:ext cx="4809240" cy="3963600"/>
            </a:xfrm>
            <a:prstGeom prst="rect">
              <a:avLst/>
            </a:prstGeom>
            <a:noFill/>
            <a:ln w="0">
              <a:noFill/>
            </a:ln>
          </p:spPr>
          <p:style>
            <a:lnRef idx="0"/>
            <a:fillRef idx="0"/>
            <a:effectRef idx="0"/>
            <a:fontRef idx="minor"/>
          </p:style>
          <p:txBody>
            <a:bodyPr lIns="72000" rIns="72000" tIns="0" bIns="0" anchor="t">
              <a:spAutoFit/>
            </a:bodyPr>
            <a:p>
              <a:pPr defTabSz="914400">
                <a:lnSpc>
                  <a:spcPts val="2001"/>
                </a:lnSpc>
              </a:pPr>
              <a:r>
                <a:rPr b="1" lang="pt-BR" sz="1100" spc="-1" strike="noStrike">
                  <a:solidFill>
                    <a:schemeClr val="dk1"/>
                  </a:solidFill>
                  <a:latin typeface="Albert Sans"/>
                </a:rPr>
                <a:t>ICMBio</a:t>
              </a:r>
              <a:endParaRPr b="0" lang="pt-BR" sz="1100" spc="-1" strike="noStrike">
                <a:solidFill>
                  <a:srgbClr val="000000"/>
                </a:solidFill>
                <a:latin typeface="Arial"/>
              </a:endParaRPr>
            </a:p>
            <a:p>
              <a:pPr defTabSz="914400">
                <a:lnSpc>
                  <a:spcPts val="1599"/>
                </a:lnSpc>
              </a:pPr>
              <a:r>
                <a:rPr b="0" lang="pt-BR" sz="1100" spc="-1" strike="noStrike">
                  <a:solidFill>
                    <a:schemeClr val="dk1"/>
                  </a:solidFill>
                  <a:latin typeface="Albert Sans"/>
                </a:rPr>
                <a:t>(Decreto nº 12.258/2024, Decreto nº 10.935/2022, LC 140/2011):</a:t>
              </a:r>
              <a:endParaRPr b="0" lang="pt-BR" sz="1100" spc="-1" strike="noStrike">
                <a:solidFill>
                  <a:srgbClr val="000000"/>
                </a:solidFill>
                <a:latin typeface="Arial"/>
              </a:endParaRPr>
            </a:p>
            <a:p>
              <a:pPr defTabSz="914400">
                <a:lnSpc>
                  <a:spcPts val="2001"/>
                </a:lnSpc>
              </a:pPr>
              <a:endParaRPr b="0" lang="pt-BR" sz="1100" spc="-1" strike="noStrike">
                <a:solidFill>
                  <a:srgbClr val="000000"/>
                </a:solidFill>
                <a:latin typeface="Arial"/>
              </a:endParaRPr>
            </a:p>
            <a:p>
              <a:pPr defTabSz="914400">
                <a:lnSpc>
                  <a:spcPts val="2001"/>
                </a:lnSpc>
              </a:pPr>
              <a:r>
                <a:rPr b="1" lang="pt-BR" sz="1100" spc="-1" strike="noStrike">
                  <a:solidFill>
                    <a:schemeClr val="dk1"/>
                  </a:solidFill>
                  <a:latin typeface="Albert Sans"/>
                </a:rPr>
                <a:t>Revisão de Relevância</a:t>
              </a:r>
              <a:endParaRPr b="0" lang="pt-BR" sz="1100" spc="-1" strike="noStrike">
                <a:solidFill>
                  <a:srgbClr val="000000"/>
                </a:solidFill>
                <a:latin typeface="Arial"/>
              </a:endParaRPr>
            </a:p>
            <a:p>
              <a:pPr marL="181080" indent="-85680" defTabSz="914400">
                <a:lnSpc>
                  <a:spcPts val="2001"/>
                </a:lnSpc>
                <a:spcAft>
                  <a:spcPts val="1199"/>
                </a:spcAft>
                <a:buClr>
                  <a:srgbClr val="000000"/>
                </a:buClr>
                <a:buFont typeface="Arial"/>
                <a:buChar char="•"/>
              </a:pPr>
              <a:r>
                <a:rPr b="0" lang="pt-BR" sz="1100" spc="-1" strike="noStrike">
                  <a:solidFill>
                    <a:schemeClr val="dk1"/>
                  </a:solidFill>
                  <a:latin typeface="Albert Sans"/>
                </a:rPr>
                <a:t>Rever classificação do grau de relevância diante de fatos novos técnico-científicos.</a:t>
              </a:r>
              <a:endParaRPr b="0" lang="pt-BR" sz="1100" spc="-1" strike="noStrike">
                <a:solidFill>
                  <a:srgbClr val="000000"/>
                </a:solidFill>
                <a:latin typeface="Arial"/>
              </a:endParaRPr>
            </a:p>
            <a:p>
              <a:pPr defTabSz="914400">
                <a:lnSpc>
                  <a:spcPts val="2001"/>
                </a:lnSpc>
              </a:pPr>
              <a:r>
                <a:rPr b="1" lang="pt-BR" sz="1100" spc="-1" strike="noStrike">
                  <a:solidFill>
                    <a:schemeClr val="dk1"/>
                  </a:solidFill>
                  <a:latin typeface="Albert Sans"/>
                </a:rPr>
                <a:t>Outras Formas de Compensação</a:t>
              </a:r>
              <a:endParaRPr b="0" lang="pt-BR" sz="1100" spc="-1" strike="noStrike">
                <a:solidFill>
                  <a:srgbClr val="000000"/>
                </a:solidFill>
                <a:latin typeface="Arial"/>
              </a:endParaRPr>
            </a:p>
            <a:p>
              <a:pPr marL="181080" indent="-85680" defTabSz="914400">
                <a:lnSpc>
                  <a:spcPts val="2001"/>
                </a:lnSpc>
                <a:spcAft>
                  <a:spcPts val="1199"/>
                </a:spcAft>
                <a:buClr>
                  <a:srgbClr val="000000"/>
                </a:buClr>
                <a:buFont typeface="Arial"/>
                <a:buChar char="•"/>
              </a:pPr>
              <a:r>
                <a:rPr b="0" lang="pt-BR" sz="1100" spc="-1" strike="noStrike">
                  <a:solidFill>
                    <a:schemeClr val="dk1"/>
                  </a:solidFill>
                  <a:latin typeface="Albert Sans"/>
                </a:rPr>
                <a:t>Analisar e deliberar sobre outras formas de compensação espeleológica.</a:t>
              </a:r>
              <a:endParaRPr b="0" lang="pt-BR" sz="1100" spc="-1" strike="noStrike">
                <a:solidFill>
                  <a:srgbClr val="000000"/>
                </a:solidFill>
                <a:latin typeface="Arial"/>
              </a:endParaRPr>
            </a:p>
            <a:p>
              <a:pPr defTabSz="914400">
                <a:lnSpc>
                  <a:spcPts val="2001"/>
                </a:lnSpc>
              </a:pPr>
              <a:r>
                <a:rPr b="1" lang="pt-BR" sz="1100" spc="-1" strike="noStrike">
                  <a:solidFill>
                    <a:schemeClr val="dk1"/>
                  </a:solidFill>
                  <a:latin typeface="Albert Sans"/>
                </a:rPr>
                <a:t>Autorização de Pesquisa</a:t>
              </a:r>
              <a:endParaRPr b="0" lang="pt-BR" sz="1100" spc="-1" strike="noStrike">
                <a:solidFill>
                  <a:srgbClr val="000000"/>
                </a:solidFill>
                <a:latin typeface="Arial"/>
              </a:endParaRPr>
            </a:p>
            <a:p>
              <a:pPr marL="181080" indent="-85680" defTabSz="914400">
                <a:lnSpc>
                  <a:spcPts val="2001"/>
                </a:lnSpc>
                <a:spcAft>
                  <a:spcPts val="1199"/>
                </a:spcAft>
                <a:buClr>
                  <a:srgbClr val="000000"/>
                </a:buClr>
                <a:buFont typeface="Arial"/>
                <a:buChar char="•"/>
              </a:pPr>
              <a:r>
                <a:rPr b="0" lang="pt-BR" sz="1100" spc="-1" strike="noStrike">
                  <a:solidFill>
                    <a:schemeClr val="dk1"/>
                  </a:solidFill>
                  <a:latin typeface="Albert Sans"/>
                </a:rPr>
                <a:t>Autorizar pesquisa em cavidades naturais subterrâneas.</a:t>
              </a:r>
              <a:endParaRPr b="0" lang="pt-BR" sz="1100" spc="-1" strike="noStrike">
                <a:solidFill>
                  <a:srgbClr val="000000"/>
                </a:solidFill>
                <a:latin typeface="Arial"/>
              </a:endParaRPr>
            </a:p>
            <a:p>
              <a:pPr defTabSz="914400">
                <a:lnSpc>
                  <a:spcPts val="2001"/>
                </a:lnSpc>
              </a:pPr>
              <a:r>
                <a:rPr b="1" lang="pt-BR" sz="1100" spc="-1" strike="noStrike">
                  <a:solidFill>
                    <a:schemeClr val="dk1"/>
                  </a:solidFill>
                  <a:latin typeface="Albert Sans"/>
                </a:rPr>
                <a:t>Gestão de Cadastro e Informações (CANIE)</a:t>
              </a:r>
              <a:endParaRPr b="0" lang="pt-BR" sz="1100" spc="-1" strike="noStrike">
                <a:solidFill>
                  <a:srgbClr val="000000"/>
                </a:solidFill>
                <a:latin typeface="Arial"/>
              </a:endParaRPr>
            </a:p>
            <a:p>
              <a:pPr marL="181080" indent="-85680" defTabSz="914400">
                <a:lnSpc>
                  <a:spcPts val="2001"/>
                </a:lnSpc>
                <a:buClr>
                  <a:srgbClr val="000000"/>
                </a:buClr>
                <a:buFont typeface="Arial"/>
                <a:buChar char="•"/>
              </a:pPr>
              <a:r>
                <a:rPr b="0" lang="pt-BR" sz="1100" spc="-1" strike="noStrike">
                  <a:solidFill>
                    <a:schemeClr val="dk1"/>
                  </a:solidFill>
                  <a:latin typeface="Albert Sans"/>
                </a:rPr>
                <a:t>Gerencia o Cadastro Nacional de Informações Espeleológicas (CANIE);</a:t>
              </a:r>
              <a:endParaRPr b="0" lang="pt-BR" sz="1100" spc="-1" strike="noStrike">
                <a:solidFill>
                  <a:srgbClr val="000000"/>
                </a:solidFill>
                <a:latin typeface="Arial"/>
              </a:endParaRPr>
            </a:p>
            <a:p>
              <a:pPr marL="181080" indent="-85680" defTabSz="914400">
                <a:lnSpc>
                  <a:spcPts val="2001"/>
                </a:lnSpc>
                <a:spcAft>
                  <a:spcPts val="601"/>
                </a:spcAft>
                <a:buClr>
                  <a:srgbClr val="000000"/>
                </a:buClr>
                <a:buFont typeface="Arial"/>
                <a:buChar char="•"/>
              </a:pPr>
              <a:r>
                <a:rPr b="0" lang="pt-BR" sz="1100" spc="-1" strike="noStrike">
                  <a:solidFill>
                    <a:schemeClr val="dk1"/>
                  </a:solidFill>
                  <a:latin typeface="Albert Sans"/>
                </a:rPr>
                <a:t>Recebe registros determinados como condicionantes do licenciamento.</a:t>
              </a:r>
              <a:endParaRPr b="0" lang="pt-BR" sz="1100" spc="-1" strike="noStrike">
                <a:solidFill>
                  <a:srgbClr val="000000"/>
                </a:solidFill>
                <a:latin typeface="Arial"/>
              </a:endParaRPr>
            </a:p>
          </p:txBody>
        </p:sp>
      </p:grpSp>
      <p:cxnSp>
        <p:nvCxnSpPr>
          <p:cNvPr id="342" name="Conector reto 4"/>
          <p:cNvCxnSpPr/>
          <p:nvPr/>
        </p:nvCxnSpPr>
        <p:spPr>
          <a:xfrm>
            <a:off x="1226520" y="1557720"/>
            <a:ext cx="2981520" cy="360"/>
          </a:xfrm>
          <a:prstGeom prst="straightConnector1">
            <a:avLst/>
          </a:prstGeom>
          <a:ln w="9525">
            <a:solidFill>
              <a:srgbClr val="00b050"/>
            </a:solidFill>
            <a:round/>
          </a:ln>
        </p:spPr>
      </p:cxnSp>
      <p:cxnSp>
        <p:nvCxnSpPr>
          <p:cNvPr id="343" name="Conector reto 7"/>
          <p:cNvCxnSpPr/>
          <p:nvPr/>
        </p:nvCxnSpPr>
        <p:spPr>
          <a:xfrm>
            <a:off x="6306480" y="1557720"/>
            <a:ext cx="3887640" cy="360"/>
          </a:xfrm>
          <a:prstGeom prst="straightConnector1">
            <a:avLst/>
          </a:prstGeom>
          <a:ln w="9525">
            <a:solidFill>
              <a:srgbClr val="00b050"/>
            </a:solidFill>
            <a:round/>
          </a:ln>
        </p:spPr>
      </p:cxnSp>
    </p:spTree>
  </p:cSld>
  <p:transition spd="slow">
    <p:wipe dir="r"/>
  </p:transition>
  <p:timing>
    <p:tnLst>
      <p:par>
        <p:cTn id="154" dur="indefinite" restart="never" nodeType="tmRoot">
          <p:childTnLst>
            <p:seq>
              <p:cTn id="155" dur="indefinite" nodeType="mainSeq">
                <p:childTnLst>
                  <p:par>
                    <p:cTn id="156" fill="hold">
                      <p:stCondLst>
                        <p:cond delay="0"/>
                      </p:stCondLst>
                      <p:childTnLst>
                        <p:par>
                          <p:cTn id="157" fill="hold">
                            <p:stCondLst>
                              <p:cond delay="0"/>
                            </p:stCondLst>
                            <p:childTnLst>
                              <p:par>
                                <p:cTn id="158" nodeType="afterEffect" fill="hold" presetClass="entr" presetID="22" presetSubtype="8">
                                  <p:stCondLst>
                                    <p:cond delay="0"/>
                                  </p:stCondLst>
                                  <p:childTnLst>
                                    <p:set>
                                      <p:cBhvr>
                                        <p:cTn id="159" dur="1" fill="hold">
                                          <p:stCondLst>
                                            <p:cond delay="0"/>
                                          </p:stCondLst>
                                        </p:cTn>
                                        <p:tgtEl>
                                          <p:spTgt spid="342"/>
                                        </p:tgtEl>
                                        <p:attrNameLst>
                                          <p:attrName>style.visibility</p:attrName>
                                        </p:attrNameLst>
                                      </p:cBhvr>
                                      <p:to>
                                        <p:strVal val="visible"/>
                                      </p:to>
                                    </p:set>
                                    <p:animEffect filter="wipe(left)" transition="in">
                                      <p:cBhvr additive="repl">
                                        <p:cTn id="160" dur="500"/>
                                        <p:tgtEl>
                                          <p:spTgt spid="342"/>
                                        </p:tgtEl>
                                      </p:cBhvr>
                                    </p:animEffect>
                                  </p:childTnLst>
                                </p:cTn>
                              </p:par>
                              <p:par>
                                <p:cTn id="161" nodeType="withEffect" fill="hold" presetClass="entr" presetID="22" presetSubtype="8">
                                  <p:stCondLst>
                                    <p:cond delay="0"/>
                                  </p:stCondLst>
                                  <p:childTnLst>
                                    <p:set>
                                      <p:cBhvr>
                                        <p:cTn id="162" dur="1" fill="hold">
                                          <p:stCondLst>
                                            <p:cond delay="0"/>
                                          </p:stCondLst>
                                        </p:cTn>
                                        <p:tgtEl>
                                          <p:spTgt spid="343"/>
                                        </p:tgtEl>
                                        <p:attrNameLst>
                                          <p:attrName>style.visibility</p:attrName>
                                        </p:attrNameLst>
                                      </p:cBhvr>
                                      <p:to>
                                        <p:strVal val="visible"/>
                                      </p:to>
                                    </p:set>
                                    <p:animEffect filter="wipe(left)" transition="in">
                                      <p:cBhvr additive="repl">
                                        <p:cTn id="163" dur="500"/>
                                        <p:tgtEl>
                                          <p:spTgt spid="34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344" name="Imagem 6" descr=""/>
          <p:cNvPicPr/>
          <p:nvPr/>
        </p:nvPicPr>
        <p:blipFill>
          <a:blip r:embed="rId1"/>
          <a:srcRect l="0" t="0" r="0" b="2367"/>
          <a:stretch/>
        </p:blipFill>
        <p:spPr>
          <a:xfrm>
            <a:off x="2153160" y="1145520"/>
            <a:ext cx="7885440" cy="4837680"/>
          </a:xfrm>
          <a:prstGeom prst="rect">
            <a:avLst/>
          </a:prstGeom>
          <a:ln w="0">
            <a:noFill/>
          </a:ln>
        </p:spPr>
      </p:pic>
      <p:sp>
        <p:nvSpPr>
          <p:cNvPr id="345" name="CaixaDeTexto 27"/>
          <p:cNvSpPr/>
          <p:nvPr/>
        </p:nvSpPr>
        <p:spPr>
          <a:xfrm>
            <a:off x="8000280" y="1253160"/>
            <a:ext cx="1968480" cy="210960"/>
          </a:xfrm>
          <a:prstGeom prst="rect">
            <a:avLst/>
          </a:prstGeom>
          <a:noFill/>
          <a:ln w="0">
            <a:noFill/>
          </a:ln>
        </p:spPr>
        <p:style>
          <a:lnRef idx="0"/>
          <a:fillRef idx="0"/>
          <a:effectRef idx="0"/>
          <a:fontRef idx="minor"/>
        </p:style>
        <p:txBody>
          <a:bodyPr lIns="90000" rIns="90000" tIns="45000" bIns="45000" anchor="ctr">
            <a:spAutoFit/>
          </a:bodyPr>
          <a:p>
            <a:pPr algn="r" defTabSz="914400">
              <a:lnSpc>
                <a:spcPct val="100000"/>
              </a:lnSpc>
            </a:pPr>
            <a:r>
              <a:rPr b="0" lang="pt-BR" sz="800" spc="-1" strike="noStrike">
                <a:solidFill>
                  <a:srgbClr val="ffffff"/>
                </a:solidFill>
                <a:latin typeface="Albert Sans"/>
              </a:rPr>
              <a:t>Urubu </a:t>
            </a:r>
            <a:r>
              <a:rPr b="0" lang="pt-BR" sz="800" spc="-1" strike="noStrike">
                <a:solidFill>
                  <a:srgbClr val="ffffff"/>
                </a:solidFill>
                <a:latin typeface="Symbol"/>
              </a:rPr>
              <a:t></a:t>
            </a:r>
            <a:r>
              <a:rPr b="0" lang="pt-BR" sz="800" spc="-1" strike="noStrike">
                <a:solidFill>
                  <a:srgbClr val="ffffff"/>
                </a:solidFill>
                <a:latin typeface="Albert Sans"/>
              </a:rPr>
              <a:t>Foto: Daniel Menin</a:t>
            </a:r>
            <a:endParaRPr b="0" lang="pt-BR" sz="800" spc="-1" strike="noStrike">
              <a:solidFill>
                <a:srgbClr val="000000"/>
              </a:solidFill>
              <a:latin typeface="Arial"/>
            </a:endParaRPr>
          </a:p>
        </p:txBody>
      </p:sp>
      <p:pic>
        <p:nvPicPr>
          <p:cNvPr id="346" name="Imagem 1" descr="Logotipo&#10;&#10;Descrição gerada automaticamente"/>
          <p:cNvPicPr/>
          <p:nvPr/>
        </p:nvPicPr>
        <p:blipFill>
          <a:blip r:embed="rId2"/>
          <a:stretch/>
        </p:blipFill>
        <p:spPr>
          <a:xfrm>
            <a:off x="11612520" y="140400"/>
            <a:ext cx="429120" cy="575640"/>
          </a:xfrm>
          <a:prstGeom prst="rect">
            <a:avLst/>
          </a:prstGeom>
          <a:ln w="0">
            <a:noFill/>
          </a:ln>
        </p:spPr>
      </p:pic>
      <p:sp>
        <p:nvSpPr>
          <p:cNvPr id="347" name="Título 1"/>
          <p:cNvSpPr/>
          <p:nvPr/>
        </p:nvSpPr>
        <p:spPr>
          <a:xfrm>
            <a:off x="275760" y="268560"/>
            <a:ext cx="6900120" cy="465840"/>
          </a:xfrm>
          <a:prstGeom prst="rect">
            <a:avLst/>
          </a:prstGeom>
          <a:noFill/>
          <a:ln w="0">
            <a:noFill/>
          </a:ln>
        </p:spPr>
        <p:style>
          <a:lnRef idx="0"/>
          <a:fillRef idx="0"/>
          <a:effectRef idx="0"/>
          <a:fontRef idx="minor"/>
        </p:style>
        <p:txBody>
          <a:bodyPr lIns="90000" rIns="90000" tIns="45000" bIns="45000" anchor="t">
            <a:noAutofit/>
          </a:bodyPr>
          <a:p>
            <a:pPr defTabSz="457200">
              <a:lnSpc>
                <a:spcPct val="100000"/>
              </a:lnSpc>
            </a:pPr>
            <a:r>
              <a:rPr b="1" lang="pt-BR" sz="2400" spc="-1" strike="noStrike">
                <a:solidFill>
                  <a:srgbClr val="0f4e22"/>
                </a:solidFill>
                <a:latin typeface="Calibri"/>
                <a:ea typeface="Calibri"/>
              </a:rPr>
              <a:t>A importância das cavernas e do carste</a:t>
            </a:r>
            <a:endParaRPr b="0" lang="pt-BR" sz="2400" spc="-1" strike="noStrike">
              <a:solidFill>
                <a:srgbClr val="000000"/>
              </a:solidFill>
              <a:latin typeface="Arial"/>
            </a:endParaRPr>
          </a:p>
          <a:p>
            <a:pPr defTabSz="457200">
              <a:lnSpc>
                <a:spcPct val="100000"/>
              </a:lnSpc>
            </a:pPr>
            <a:endParaRPr b="0" lang="pt-BR" sz="2300" spc="-1" strike="noStrike">
              <a:solidFill>
                <a:srgbClr val="000000"/>
              </a:solidFill>
              <a:latin typeface="Arial"/>
            </a:endParaRPr>
          </a:p>
        </p:txBody>
      </p:sp>
      <p:cxnSp>
        <p:nvCxnSpPr>
          <p:cNvPr id="348" name="Conector reto 4"/>
          <p:cNvCxnSpPr/>
          <p:nvPr/>
        </p:nvCxnSpPr>
        <p:spPr>
          <a:xfrm>
            <a:off x="-9360" y="736560"/>
            <a:ext cx="5305680" cy="360"/>
          </a:xfrm>
          <a:prstGeom prst="straightConnector1">
            <a:avLst/>
          </a:prstGeom>
          <a:ln w="22860">
            <a:solidFill>
              <a:srgbClr val="00b050"/>
            </a:solidFill>
            <a:round/>
          </a:ln>
        </p:spPr>
      </p:cxnSp>
    </p:spTree>
  </p:cSld>
  <mc:AlternateContent>
    <mc:Choice Requires="p14">
      <p:transition spd="slow" p14:dur="2000"/>
    </mc:Choice>
    <mc:Fallback>
      <p:transition spd="slow"/>
    </mc:Fallback>
  </mc:AlternateContent>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49" name="Rectangle 4"/>
          <p:cNvSpPr/>
          <p:nvPr/>
        </p:nvSpPr>
        <p:spPr>
          <a:xfrm flipV="1">
            <a:off x="5553720" y="3640680"/>
            <a:ext cx="11332800" cy="492120"/>
          </a:xfrm>
          <a:prstGeom prst="rect">
            <a:avLst/>
          </a:prstGeom>
          <a:noFill/>
          <a:ln w="0">
            <a:noFill/>
          </a:ln>
        </p:spPr>
        <p:style>
          <a:lnRef idx="0"/>
          <a:fillRef idx="0"/>
          <a:effectRef idx="0"/>
          <a:fontRef idx="minor"/>
        </p:style>
        <p:txBody>
          <a:bodyPr numCol="1" spcCol="0" lIns="122040" rIns="122040" tIns="60840" bIns="60840" anchor="ctr">
            <a:spAutoFit/>
          </a:bodyPr>
          <a:p>
            <a:pPr defTabSz="914400">
              <a:lnSpc>
                <a:spcPct val="100000"/>
              </a:lnSpc>
            </a:pPr>
            <a:endParaRPr b="0" lang="pt-BR" sz="2400" spc="-1" strike="noStrike">
              <a:solidFill>
                <a:schemeClr val="dk1"/>
              </a:solidFill>
              <a:latin typeface="Calibri"/>
            </a:endParaRPr>
          </a:p>
        </p:txBody>
      </p:sp>
      <p:sp>
        <p:nvSpPr>
          <p:cNvPr id="350" name="Espaço Reservado para Texto 8"/>
          <p:cNvSpPr/>
          <p:nvPr/>
        </p:nvSpPr>
        <p:spPr>
          <a:xfrm>
            <a:off x="198720" y="801360"/>
            <a:ext cx="1069560" cy="241920"/>
          </a:xfrm>
          <a:prstGeom prst="rect">
            <a:avLst/>
          </a:prstGeom>
          <a:noFill/>
          <a:ln w="0">
            <a:noFill/>
          </a:ln>
        </p:spPr>
        <p:style>
          <a:lnRef idx="0"/>
          <a:fillRef idx="0"/>
          <a:effectRef idx="0"/>
          <a:fontRef idx="minor"/>
        </p:style>
        <p:txBody>
          <a:bodyPr anchor="t">
            <a:spAutoFit/>
          </a:bodyPr>
          <a:p>
            <a:pPr defTabSz="914400">
              <a:lnSpc>
                <a:spcPct val="90000"/>
              </a:lnSpc>
              <a:spcBef>
                <a:spcPts val="1001"/>
              </a:spcBef>
              <a:tabLst>
                <a:tab algn="l" pos="0"/>
              </a:tabLst>
            </a:pPr>
            <a:r>
              <a:rPr b="1" lang="pt-BR" sz="1100" spc="-1" strike="noStrike">
                <a:solidFill>
                  <a:schemeClr val="dk1"/>
                </a:solidFill>
                <a:latin typeface="Calibri"/>
              </a:rPr>
              <a:t>Valor histórico</a:t>
            </a:r>
            <a:endParaRPr b="0" lang="pt-BR" sz="1100" spc="-1" strike="noStrike">
              <a:solidFill>
                <a:srgbClr val="000000"/>
              </a:solidFill>
              <a:latin typeface="Arial"/>
            </a:endParaRPr>
          </a:p>
        </p:txBody>
      </p:sp>
      <p:pic>
        <p:nvPicPr>
          <p:cNvPr id="351" name="Picture 2" descr=""/>
          <p:cNvPicPr/>
          <p:nvPr/>
        </p:nvPicPr>
        <p:blipFill>
          <a:blip r:embed="rId1"/>
          <a:stretch/>
        </p:blipFill>
        <p:spPr>
          <a:xfrm>
            <a:off x="275040" y="1045800"/>
            <a:ext cx="4011480" cy="2591640"/>
          </a:xfrm>
          <a:prstGeom prst="rect">
            <a:avLst/>
          </a:prstGeom>
          <a:ln w="0">
            <a:noFill/>
          </a:ln>
        </p:spPr>
      </p:pic>
      <p:sp>
        <p:nvSpPr>
          <p:cNvPr id="352" name="CaixaDeTexto 6"/>
          <p:cNvSpPr/>
          <p:nvPr/>
        </p:nvSpPr>
        <p:spPr>
          <a:xfrm>
            <a:off x="1886400" y="1045800"/>
            <a:ext cx="2400120" cy="374760"/>
          </a:xfrm>
          <a:prstGeom prst="rect">
            <a:avLst/>
          </a:prstGeom>
          <a:noFill/>
          <a:ln w="0">
            <a:noFill/>
          </a:ln>
        </p:spPr>
        <p:style>
          <a:lnRef idx="0"/>
          <a:fillRef idx="0"/>
          <a:effectRef idx="0"/>
          <a:fontRef idx="minor"/>
        </p:style>
        <p:txBody>
          <a:bodyPr lIns="90000" rIns="90000" tIns="45000" bIns="45000" anchor="t">
            <a:spAutoFit/>
          </a:bodyPr>
          <a:p>
            <a:pPr algn="r" defTabSz="914400">
              <a:lnSpc>
                <a:spcPct val="100000"/>
              </a:lnSpc>
            </a:pPr>
            <a:r>
              <a:rPr b="0" lang="pt-BR" sz="939" spc="-1" strike="noStrike">
                <a:solidFill>
                  <a:schemeClr val="lt1"/>
                </a:solidFill>
                <a:latin typeface="Calibri"/>
                <a:ea typeface="Times New Roman"/>
              </a:rPr>
              <a:t>Gruta do Arataca. Foto: Richard Krone</a:t>
            </a:r>
            <a:endParaRPr b="0" lang="pt-BR" sz="939" spc="-1" strike="noStrike">
              <a:solidFill>
                <a:srgbClr val="000000"/>
              </a:solidFill>
              <a:latin typeface="Arial"/>
            </a:endParaRPr>
          </a:p>
          <a:p>
            <a:pPr algn="r" defTabSz="914400">
              <a:lnSpc>
                <a:spcPct val="100000"/>
              </a:lnSpc>
            </a:pPr>
            <a:r>
              <a:rPr b="0" lang="pt-BR" sz="939" spc="-1" strike="noStrike">
                <a:solidFill>
                  <a:schemeClr val="lt1"/>
                </a:solidFill>
                <a:latin typeface="Calibri"/>
                <a:ea typeface="Times New Roman"/>
              </a:rPr>
              <a:t>Foto: Wikipedia</a:t>
            </a:r>
            <a:endParaRPr b="0" lang="pt-BR" sz="939" spc="-1" strike="noStrike">
              <a:solidFill>
                <a:srgbClr val="000000"/>
              </a:solidFill>
              <a:latin typeface="Arial"/>
            </a:endParaRPr>
          </a:p>
        </p:txBody>
      </p:sp>
      <p:pic>
        <p:nvPicPr>
          <p:cNvPr id="353" name="Picture 3" descr="novo-8"/>
          <p:cNvPicPr/>
          <p:nvPr/>
        </p:nvPicPr>
        <p:blipFill>
          <a:blip r:embed="rId2"/>
          <a:stretch/>
        </p:blipFill>
        <p:spPr>
          <a:xfrm>
            <a:off x="4591080" y="1045800"/>
            <a:ext cx="4011480" cy="2597040"/>
          </a:xfrm>
          <a:prstGeom prst="rect">
            <a:avLst/>
          </a:prstGeom>
          <a:ln w="0">
            <a:noFill/>
          </a:ln>
          <a:effectLst>
            <a:outerShdw algn="tl" blurRad="291960" dir="2700000" dist="139498" rotWithShape="0">
              <a:srgbClr val="333333">
                <a:alpha val="65000"/>
              </a:srgbClr>
            </a:outerShdw>
          </a:effectLst>
        </p:spPr>
      </p:pic>
      <p:sp>
        <p:nvSpPr>
          <p:cNvPr id="354" name="Espaço Reservado para Texto 8"/>
          <p:cNvSpPr/>
          <p:nvPr/>
        </p:nvSpPr>
        <p:spPr>
          <a:xfrm>
            <a:off x="4591080" y="801360"/>
            <a:ext cx="1392120" cy="241920"/>
          </a:xfrm>
          <a:prstGeom prst="rect">
            <a:avLst/>
          </a:prstGeom>
          <a:noFill/>
          <a:ln w="0">
            <a:noFill/>
          </a:ln>
        </p:spPr>
        <p:style>
          <a:lnRef idx="0"/>
          <a:fillRef idx="0"/>
          <a:effectRef idx="0"/>
          <a:fontRef idx="minor"/>
        </p:style>
        <p:txBody>
          <a:bodyPr anchor="t">
            <a:spAutoFit/>
          </a:bodyPr>
          <a:p>
            <a:pPr defTabSz="914400">
              <a:lnSpc>
                <a:spcPct val="90000"/>
              </a:lnSpc>
              <a:spcBef>
                <a:spcPts val="1001"/>
              </a:spcBef>
              <a:tabLst>
                <a:tab algn="l" pos="0"/>
              </a:tabLst>
            </a:pPr>
            <a:r>
              <a:rPr b="1" lang="pt-BR" sz="1100" spc="-1" strike="noStrike">
                <a:solidFill>
                  <a:schemeClr val="dk1"/>
                </a:solidFill>
                <a:latin typeface="Calibri"/>
              </a:rPr>
              <a:t>Valor paleontológico</a:t>
            </a:r>
            <a:endParaRPr b="0" lang="pt-BR" sz="1100" spc="-1" strike="noStrike">
              <a:solidFill>
                <a:srgbClr val="000000"/>
              </a:solidFill>
              <a:latin typeface="Arial"/>
            </a:endParaRPr>
          </a:p>
        </p:txBody>
      </p:sp>
      <p:pic>
        <p:nvPicPr>
          <p:cNvPr id="355" name="Imagem 11" descr="C:\Users\Windows 7\Downloads\Sep 1 - Credits LEEH-USP.jpg"/>
          <p:cNvPicPr/>
          <p:nvPr/>
        </p:nvPicPr>
        <p:blipFill>
          <a:blip r:embed="rId3"/>
          <a:stretch/>
        </p:blipFill>
        <p:spPr>
          <a:xfrm>
            <a:off x="9155520" y="1468080"/>
            <a:ext cx="2808720" cy="3921840"/>
          </a:xfrm>
          <a:prstGeom prst="rect">
            <a:avLst/>
          </a:prstGeom>
          <a:ln w="0">
            <a:noFill/>
          </a:ln>
          <a:effectLst>
            <a:outerShdw algn="tl" blurRad="291960" dir="2700000" dist="139498" rotWithShape="0">
              <a:srgbClr val="333333">
                <a:alpha val="65000"/>
              </a:srgbClr>
            </a:outerShdw>
          </a:effectLst>
        </p:spPr>
      </p:pic>
      <p:sp>
        <p:nvSpPr>
          <p:cNvPr id="356" name="Espaço Reservado para Texto 8"/>
          <p:cNvSpPr/>
          <p:nvPr/>
        </p:nvSpPr>
        <p:spPr>
          <a:xfrm>
            <a:off x="10562400" y="1223280"/>
            <a:ext cx="1392120" cy="241920"/>
          </a:xfrm>
          <a:prstGeom prst="rect">
            <a:avLst/>
          </a:prstGeom>
          <a:noFill/>
          <a:ln w="0">
            <a:noFill/>
          </a:ln>
        </p:spPr>
        <p:style>
          <a:lnRef idx="0"/>
          <a:fillRef idx="0"/>
          <a:effectRef idx="0"/>
          <a:fontRef idx="minor"/>
        </p:style>
        <p:txBody>
          <a:bodyPr anchor="t">
            <a:spAutoFit/>
          </a:bodyPr>
          <a:p>
            <a:pPr defTabSz="914400">
              <a:lnSpc>
                <a:spcPct val="90000"/>
              </a:lnSpc>
              <a:spcBef>
                <a:spcPts val="1001"/>
              </a:spcBef>
              <a:tabLst>
                <a:tab algn="l" pos="0"/>
              </a:tabLst>
            </a:pPr>
            <a:r>
              <a:rPr b="1" lang="pt-BR" sz="1100" spc="-1" strike="noStrike">
                <a:solidFill>
                  <a:schemeClr val="dk1"/>
                </a:solidFill>
                <a:latin typeface="Calibri"/>
              </a:rPr>
              <a:t>Valor arqueológico</a:t>
            </a:r>
            <a:endParaRPr b="0" lang="pt-BR" sz="1100" spc="-1" strike="noStrike">
              <a:solidFill>
                <a:srgbClr val="000000"/>
              </a:solidFill>
              <a:latin typeface="Arial"/>
            </a:endParaRPr>
          </a:p>
        </p:txBody>
      </p:sp>
      <p:pic>
        <p:nvPicPr>
          <p:cNvPr id="357" name="Picture 5" descr=""/>
          <p:cNvPicPr/>
          <p:nvPr/>
        </p:nvPicPr>
        <p:blipFill>
          <a:blip r:embed="rId4"/>
          <a:stretch/>
        </p:blipFill>
        <p:spPr>
          <a:xfrm>
            <a:off x="4348440" y="4060080"/>
            <a:ext cx="4287600" cy="2074320"/>
          </a:xfrm>
          <a:prstGeom prst="rect">
            <a:avLst/>
          </a:prstGeom>
          <a:ln w="0">
            <a:noFill/>
          </a:ln>
          <a:effectLst>
            <a:outerShdw algn="tl" blurRad="291960" dir="2700000" dist="139498" rotWithShape="0">
              <a:srgbClr val="333333">
                <a:alpha val="65000"/>
              </a:srgbClr>
            </a:outerShdw>
          </a:effectLst>
        </p:spPr>
      </p:pic>
      <p:sp>
        <p:nvSpPr>
          <p:cNvPr id="358" name="Espaço Reservado para Texto 8"/>
          <p:cNvSpPr/>
          <p:nvPr/>
        </p:nvSpPr>
        <p:spPr>
          <a:xfrm>
            <a:off x="4254840" y="3817080"/>
            <a:ext cx="1392120" cy="241920"/>
          </a:xfrm>
          <a:prstGeom prst="rect">
            <a:avLst/>
          </a:prstGeom>
          <a:noFill/>
          <a:ln w="0">
            <a:noFill/>
          </a:ln>
        </p:spPr>
        <p:style>
          <a:lnRef idx="0"/>
          <a:fillRef idx="0"/>
          <a:effectRef idx="0"/>
          <a:fontRef idx="minor"/>
        </p:style>
        <p:txBody>
          <a:bodyPr anchor="t">
            <a:spAutoFit/>
          </a:bodyPr>
          <a:p>
            <a:pPr defTabSz="914400">
              <a:lnSpc>
                <a:spcPct val="90000"/>
              </a:lnSpc>
              <a:spcBef>
                <a:spcPts val="1001"/>
              </a:spcBef>
              <a:tabLst>
                <a:tab algn="l" pos="0"/>
              </a:tabLst>
            </a:pPr>
            <a:r>
              <a:rPr b="1" lang="pt-BR" sz="1100" spc="-1" strike="noStrike">
                <a:solidFill>
                  <a:schemeClr val="dk1"/>
                </a:solidFill>
                <a:latin typeface="Calibri"/>
              </a:rPr>
              <a:t>Fauna subterrânea</a:t>
            </a:r>
            <a:endParaRPr b="0" lang="pt-BR" sz="1100" spc="-1" strike="noStrike">
              <a:solidFill>
                <a:srgbClr val="000000"/>
              </a:solidFill>
              <a:latin typeface="Arial"/>
            </a:endParaRPr>
          </a:p>
        </p:txBody>
      </p:sp>
      <p:pic>
        <p:nvPicPr>
          <p:cNvPr id="359" name="Imagem 23" descr=""/>
          <p:cNvPicPr/>
          <p:nvPr/>
        </p:nvPicPr>
        <p:blipFill>
          <a:blip r:embed="rId5"/>
          <a:srcRect l="0" t="5684" r="0" b="0"/>
          <a:stretch/>
        </p:blipFill>
        <p:spPr>
          <a:xfrm>
            <a:off x="275040" y="4060080"/>
            <a:ext cx="3599640" cy="2264400"/>
          </a:xfrm>
          <a:prstGeom prst="rect">
            <a:avLst/>
          </a:prstGeom>
          <a:ln w="0">
            <a:noFill/>
          </a:ln>
        </p:spPr>
      </p:pic>
      <p:sp>
        <p:nvSpPr>
          <p:cNvPr id="360" name="Rectangle 17"/>
          <p:cNvSpPr/>
          <p:nvPr/>
        </p:nvSpPr>
        <p:spPr>
          <a:xfrm>
            <a:off x="1942560" y="4152600"/>
            <a:ext cx="1931760" cy="277200"/>
          </a:xfrm>
          <a:prstGeom prst="rect">
            <a:avLst/>
          </a:prstGeom>
          <a:noFill/>
          <a:ln w="0">
            <a:noFill/>
          </a:ln>
        </p:spPr>
        <p:style>
          <a:lnRef idx="0"/>
          <a:fillRef idx="0"/>
          <a:effectRef idx="0"/>
          <a:fontRef idx="minor"/>
        </p:style>
        <p:txBody>
          <a:bodyPr numCol="1" spcCol="0" lIns="35640" rIns="35640" tIns="35640" bIns="35640" anchor="ctr">
            <a:normAutofit fontScale="87381" lnSpcReduction="20000"/>
          </a:bodyPr>
          <a:p>
            <a:pPr defTabSz="914400">
              <a:lnSpc>
                <a:spcPct val="100000"/>
              </a:lnSpc>
            </a:pPr>
            <a:r>
              <a:rPr b="0" lang="pt-BR" sz="980" spc="-1" strike="noStrike">
                <a:solidFill>
                  <a:schemeClr val="lt1"/>
                </a:solidFill>
                <a:latin typeface="Tahoma"/>
              </a:rPr>
              <a:t>Lago Suspenso. Foto: Ricardo Martinelli</a:t>
            </a:r>
            <a:endParaRPr b="0" lang="pt-BR" sz="980" spc="-1" strike="noStrike">
              <a:solidFill>
                <a:srgbClr val="000000"/>
              </a:solidFill>
              <a:latin typeface="Arial"/>
            </a:endParaRPr>
          </a:p>
        </p:txBody>
      </p:sp>
      <p:sp>
        <p:nvSpPr>
          <p:cNvPr id="361" name="Espaço Reservado para Texto 8"/>
          <p:cNvSpPr/>
          <p:nvPr/>
        </p:nvSpPr>
        <p:spPr>
          <a:xfrm>
            <a:off x="265320" y="3817080"/>
            <a:ext cx="1392120" cy="241920"/>
          </a:xfrm>
          <a:prstGeom prst="rect">
            <a:avLst/>
          </a:prstGeom>
          <a:noFill/>
          <a:ln w="0">
            <a:noFill/>
          </a:ln>
        </p:spPr>
        <p:style>
          <a:lnRef idx="0"/>
          <a:fillRef idx="0"/>
          <a:effectRef idx="0"/>
          <a:fontRef idx="minor"/>
        </p:style>
        <p:txBody>
          <a:bodyPr anchor="t">
            <a:spAutoFit/>
          </a:bodyPr>
          <a:p>
            <a:pPr defTabSz="914400">
              <a:lnSpc>
                <a:spcPct val="90000"/>
              </a:lnSpc>
              <a:spcBef>
                <a:spcPts val="1001"/>
              </a:spcBef>
              <a:tabLst>
                <a:tab algn="l" pos="0"/>
              </a:tabLst>
            </a:pPr>
            <a:r>
              <a:rPr b="1" lang="pt-BR" sz="1100" spc="-1" strike="noStrike">
                <a:solidFill>
                  <a:schemeClr val="dk1"/>
                </a:solidFill>
                <a:latin typeface="Calibri"/>
              </a:rPr>
              <a:t>Valor esportivo</a:t>
            </a:r>
            <a:endParaRPr b="0" lang="pt-BR" sz="1100" spc="-1" strike="noStrike">
              <a:solidFill>
                <a:srgbClr val="000000"/>
              </a:solidFill>
              <a:latin typeface="Arial"/>
            </a:endParaRPr>
          </a:p>
        </p:txBody>
      </p:sp>
      <p:sp>
        <p:nvSpPr>
          <p:cNvPr id="362" name="Título 1"/>
          <p:cNvSpPr/>
          <p:nvPr/>
        </p:nvSpPr>
        <p:spPr>
          <a:xfrm>
            <a:off x="275760" y="268560"/>
            <a:ext cx="6900120" cy="465840"/>
          </a:xfrm>
          <a:prstGeom prst="rect">
            <a:avLst/>
          </a:prstGeom>
          <a:noFill/>
          <a:ln w="0">
            <a:noFill/>
          </a:ln>
        </p:spPr>
        <p:style>
          <a:lnRef idx="0"/>
          <a:fillRef idx="0"/>
          <a:effectRef idx="0"/>
          <a:fontRef idx="minor"/>
        </p:style>
        <p:txBody>
          <a:bodyPr lIns="90000" rIns="90000" tIns="45000" bIns="45000" anchor="t">
            <a:noAutofit/>
          </a:bodyPr>
          <a:p>
            <a:pPr defTabSz="457200">
              <a:lnSpc>
                <a:spcPct val="100000"/>
              </a:lnSpc>
            </a:pPr>
            <a:r>
              <a:rPr b="1" lang="pt-BR" sz="2400" spc="-1" strike="noStrike">
                <a:solidFill>
                  <a:srgbClr val="0f4e22"/>
                </a:solidFill>
                <a:latin typeface="Calibri"/>
                <a:ea typeface="Calibri"/>
              </a:rPr>
              <a:t>A importância das cavernas e do carste</a:t>
            </a:r>
            <a:endParaRPr b="0" lang="pt-BR" sz="2400" spc="-1" strike="noStrike">
              <a:solidFill>
                <a:srgbClr val="000000"/>
              </a:solidFill>
              <a:latin typeface="Arial"/>
            </a:endParaRPr>
          </a:p>
          <a:p>
            <a:pPr defTabSz="457200">
              <a:lnSpc>
                <a:spcPct val="100000"/>
              </a:lnSpc>
            </a:pPr>
            <a:endParaRPr b="0" lang="pt-BR" sz="2300" spc="-1" strike="noStrike">
              <a:solidFill>
                <a:srgbClr val="000000"/>
              </a:solidFill>
              <a:latin typeface="Arial"/>
            </a:endParaRPr>
          </a:p>
        </p:txBody>
      </p:sp>
      <p:cxnSp>
        <p:nvCxnSpPr>
          <p:cNvPr id="363" name="Conector reto 28"/>
          <p:cNvCxnSpPr/>
          <p:nvPr/>
        </p:nvCxnSpPr>
        <p:spPr>
          <a:xfrm>
            <a:off x="-9360" y="736560"/>
            <a:ext cx="5305680" cy="360"/>
          </a:xfrm>
          <a:prstGeom prst="straightConnector1">
            <a:avLst/>
          </a:prstGeom>
          <a:ln w="22860">
            <a:solidFill>
              <a:srgbClr val="00b050"/>
            </a:solidFill>
            <a:round/>
          </a:ln>
        </p:spPr>
      </p:cxnSp>
      <p:pic>
        <p:nvPicPr>
          <p:cNvPr id="364" name="Imagem 31" descr=""/>
          <p:cNvPicPr/>
          <p:nvPr/>
        </p:nvPicPr>
        <p:blipFill>
          <a:blip r:embed="rId6"/>
          <a:stretch/>
        </p:blipFill>
        <p:spPr>
          <a:xfrm>
            <a:off x="0" y="6035040"/>
            <a:ext cx="12191760" cy="822600"/>
          </a:xfrm>
          <a:prstGeom prst="rect">
            <a:avLst/>
          </a:prstGeom>
          <a:ln w="0">
            <a:noFill/>
          </a:ln>
        </p:spPr>
      </p:pic>
    </p:spTree>
  </p:cSld>
  <mc:AlternateContent>
    <mc:Choice Requires="p14">
      <p:transition spd="slow" p14:dur="2000"/>
    </mc:Choice>
    <mc:Fallback>
      <p:transition spd="slow"/>
    </mc:Fallback>
  </mc:AlternateContent>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grpSp>
        <p:nvGrpSpPr>
          <p:cNvPr id="365" name="Agrupar 15"/>
          <p:cNvGrpSpPr/>
          <p:nvPr/>
        </p:nvGrpSpPr>
        <p:grpSpPr>
          <a:xfrm>
            <a:off x="323640" y="1245240"/>
            <a:ext cx="2946600" cy="4641840"/>
            <a:chOff x="323640" y="1245240"/>
            <a:chExt cx="2946600" cy="4641840"/>
          </a:xfrm>
        </p:grpSpPr>
        <p:pic>
          <p:nvPicPr>
            <p:cNvPr id="366" name="Picture 2" descr="TBV-40-2"/>
            <p:cNvPicPr/>
            <p:nvPr/>
          </p:nvPicPr>
          <p:blipFill>
            <a:blip r:embed="rId1"/>
            <a:stretch/>
          </p:blipFill>
          <p:spPr>
            <a:xfrm>
              <a:off x="347760" y="1261440"/>
              <a:ext cx="2895840" cy="4625640"/>
            </a:xfrm>
            <a:prstGeom prst="rect">
              <a:avLst/>
            </a:prstGeom>
            <a:ln w="0">
              <a:noFill/>
            </a:ln>
          </p:spPr>
        </p:pic>
        <p:sp>
          <p:nvSpPr>
            <p:cNvPr id="367" name="Text Box 3"/>
            <p:cNvSpPr/>
            <p:nvPr/>
          </p:nvSpPr>
          <p:spPr>
            <a:xfrm>
              <a:off x="323640" y="1245240"/>
              <a:ext cx="863640" cy="304560"/>
            </a:xfrm>
            <a:prstGeom prst="rect">
              <a:avLst/>
            </a:prstGeom>
            <a:noFill/>
            <a:ln w="0">
              <a:noFill/>
            </a:ln>
          </p:spPr>
          <p:style>
            <a:lnRef idx="0"/>
            <a:fillRef idx="0"/>
            <a:effectRef idx="0"/>
            <a:fontRef idx="minor"/>
          </p:style>
          <p:txBody>
            <a:bodyPr anchor="t">
              <a:spAutoFit/>
            </a:bodyPr>
            <a:p>
              <a:pPr defTabSz="914400">
                <a:lnSpc>
                  <a:spcPct val="100000"/>
                </a:lnSpc>
              </a:pPr>
              <a:r>
                <a:rPr b="0" lang="en-US" sz="1400" spc="-1" strike="noStrike">
                  <a:solidFill>
                    <a:schemeClr val="lt1"/>
                  </a:solidFill>
                  <a:latin typeface="Times New Roman"/>
                </a:rPr>
                <a:t>TBV-40</a:t>
              </a:r>
              <a:endParaRPr b="0" lang="pt-BR" sz="1400" spc="-1" strike="noStrike">
                <a:solidFill>
                  <a:srgbClr val="000000"/>
                </a:solidFill>
                <a:latin typeface="Arial"/>
              </a:endParaRPr>
            </a:p>
          </p:txBody>
        </p:sp>
        <p:sp>
          <p:nvSpPr>
            <p:cNvPr id="368" name="Text Box 6"/>
            <p:cNvSpPr/>
            <p:nvPr/>
          </p:nvSpPr>
          <p:spPr>
            <a:xfrm rot="5400000">
              <a:off x="1685520" y="3123720"/>
              <a:ext cx="642240" cy="337320"/>
            </a:xfrm>
            <a:prstGeom prst="rect">
              <a:avLst/>
            </a:prstGeom>
            <a:noFill/>
            <a:ln w="0">
              <a:noFill/>
            </a:ln>
          </p:spPr>
          <p:style>
            <a:lnRef idx="0"/>
            <a:fillRef idx="0"/>
            <a:effectRef idx="0"/>
            <a:fontRef idx="minor"/>
          </p:style>
          <p:txBody>
            <a:bodyPr wrap="none" anchor="t">
              <a:spAutoFit/>
            </a:bodyPr>
            <a:p>
              <a:pPr defTabSz="914400">
                <a:lnSpc>
                  <a:spcPct val="100000"/>
                </a:lnSpc>
              </a:pPr>
              <a:r>
                <a:rPr b="0" lang="en-US" sz="1620" spc="-1" strike="noStrike">
                  <a:solidFill>
                    <a:schemeClr val="dk1"/>
                  </a:solidFill>
                  <a:latin typeface="Times New Roman"/>
                </a:rPr>
                <a:t>80cm</a:t>
              </a:r>
              <a:endParaRPr b="0" lang="pt-BR" sz="1620" spc="-1" strike="noStrike">
                <a:solidFill>
                  <a:srgbClr val="000000"/>
                </a:solidFill>
                <a:latin typeface="Arial"/>
              </a:endParaRPr>
            </a:p>
          </p:txBody>
        </p:sp>
        <p:sp>
          <p:nvSpPr>
            <p:cNvPr id="369" name="Line 9"/>
            <p:cNvSpPr/>
            <p:nvPr/>
          </p:nvSpPr>
          <p:spPr>
            <a:xfrm flipH="1">
              <a:off x="1835640" y="4574880"/>
              <a:ext cx="526680" cy="360"/>
            </a:xfrm>
            <a:prstGeom prst="line">
              <a:avLst/>
            </a:prstGeom>
            <a:ln w="6350">
              <a:solidFill>
                <a:srgbClr val="ff0000"/>
              </a:solidFill>
              <a:round/>
              <a:tailEnd len="lg" type="stealth" w="sm"/>
            </a:ln>
          </p:spPr>
          <p:style>
            <a:lnRef idx="0"/>
            <a:fillRef idx="0"/>
            <a:effectRef idx="0"/>
            <a:fontRef idx="minor"/>
          </p:style>
          <p:txBody>
            <a:bodyPr tIns="0" bIns="0" anchor="ctr">
              <a:noAutofit/>
            </a:bodyPr>
            <a:p>
              <a:endParaRPr b="0" lang="pt-BR" sz="1260" spc="-1" strike="noStrike">
                <a:solidFill>
                  <a:schemeClr val="dk1"/>
                </a:solidFill>
                <a:latin typeface="Calibri"/>
              </a:endParaRPr>
            </a:p>
          </p:txBody>
        </p:sp>
        <p:sp>
          <p:nvSpPr>
            <p:cNvPr id="370" name="Text Box 12"/>
            <p:cNvSpPr/>
            <p:nvPr/>
          </p:nvSpPr>
          <p:spPr>
            <a:xfrm>
              <a:off x="2362680" y="1569960"/>
              <a:ext cx="864360" cy="243720"/>
            </a:xfrm>
            <a:prstGeom prst="rect">
              <a:avLst/>
            </a:prstGeom>
            <a:noFill/>
            <a:ln w="0">
              <a:noFill/>
            </a:ln>
          </p:spPr>
          <p:style>
            <a:lnRef idx="0"/>
            <a:fillRef idx="0"/>
            <a:effectRef idx="0"/>
            <a:fontRef idx="minor"/>
          </p:style>
          <p:txBody>
            <a:bodyPr anchor="t">
              <a:spAutoFit/>
            </a:bodyPr>
            <a:p>
              <a:pPr defTabSz="914400">
                <a:lnSpc>
                  <a:spcPct val="100000"/>
                </a:lnSpc>
              </a:pPr>
              <a:r>
                <a:rPr b="0" lang="en-US" sz="1000" spc="-1" strike="noStrike">
                  <a:solidFill>
                    <a:schemeClr val="lt1"/>
                  </a:solidFill>
                  <a:latin typeface="Calibri"/>
                </a:rPr>
                <a:t>38.907 </a:t>
              </a:r>
              <a:r>
                <a:rPr b="0" lang="en-US" sz="1000" spc="-1" strike="noStrike">
                  <a:solidFill>
                    <a:schemeClr val="lt1"/>
                  </a:solidFill>
                  <a:latin typeface="Symbol"/>
                </a:rPr>
                <a:t></a:t>
              </a:r>
              <a:r>
                <a:rPr b="0" lang="en-US" sz="1000" spc="-1" strike="noStrike">
                  <a:solidFill>
                    <a:schemeClr val="lt1"/>
                  </a:solidFill>
                  <a:latin typeface="Calibri"/>
                </a:rPr>
                <a:t> 396</a:t>
              </a:r>
              <a:endParaRPr b="0" lang="pt-BR" sz="1000" spc="-1" strike="noStrike">
                <a:solidFill>
                  <a:srgbClr val="000000"/>
                </a:solidFill>
                <a:latin typeface="Arial"/>
              </a:endParaRPr>
            </a:p>
          </p:txBody>
        </p:sp>
        <p:sp>
          <p:nvSpPr>
            <p:cNvPr id="371" name="Text Box 13"/>
            <p:cNvSpPr/>
            <p:nvPr/>
          </p:nvSpPr>
          <p:spPr>
            <a:xfrm>
              <a:off x="2386800" y="4429800"/>
              <a:ext cx="883440" cy="243720"/>
            </a:xfrm>
            <a:prstGeom prst="rect">
              <a:avLst/>
            </a:prstGeom>
            <a:noFill/>
            <a:ln w="0">
              <a:noFill/>
            </a:ln>
          </p:spPr>
          <p:style>
            <a:lnRef idx="0"/>
            <a:fillRef idx="0"/>
            <a:effectRef idx="0"/>
            <a:fontRef idx="minor"/>
          </p:style>
          <p:txBody>
            <a:bodyPr anchor="t">
              <a:spAutoFit/>
            </a:bodyPr>
            <a:p>
              <a:pPr defTabSz="914400">
                <a:lnSpc>
                  <a:spcPct val="100000"/>
                </a:lnSpc>
              </a:pPr>
              <a:r>
                <a:rPr b="0" lang="en-US" sz="1000" spc="-1" strike="noStrike">
                  <a:solidFill>
                    <a:srgbClr val="ff0000"/>
                  </a:solidFill>
                  <a:latin typeface="Calibri"/>
                </a:rPr>
                <a:t>39.553 </a:t>
              </a:r>
              <a:r>
                <a:rPr b="0" lang="en-US" sz="1000" spc="-1" strike="noStrike">
                  <a:solidFill>
                    <a:srgbClr val="ff0000"/>
                  </a:solidFill>
                  <a:latin typeface="Symbol"/>
                </a:rPr>
                <a:t></a:t>
              </a:r>
              <a:r>
                <a:rPr b="0" lang="en-US" sz="1000" spc="-1" strike="noStrike">
                  <a:solidFill>
                    <a:srgbClr val="ff0000"/>
                  </a:solidFill>
                  <a:latin typeface="Calibri"/>
                </a:rPr>
                <a:t> 310</a:t>
              </a:r>
              <a:endParaRPr b="0" lang="pt-BR" sz="1000" spc="-1" strike="noStrike">
                <a:solidFill>
                  <a:srgbClr val="000000"/>
                </a:solidFill>
                <a:latin typeface="Arial"/>
              </a:endParaRPr>
            </a:p>
          </p:txBody>
        </p:sp>
        <p:sp>
          <p:nvSpPr>
            <p:cNvPr id="372" name="Text Box 14"/>
            <p:cNvSpPr/>
            <p:nvPr/>
          </p:nvSpPr>
          <p:spPr>
            <a:xfrm>
              <a:off x="2386800" y="4790160"/>
              <a:ext cx="883440" cy="243720"/>
            </a:xfrm>
            <a:prstGeom prst="rect">
              <a:avLst/>
            </a:prstGeom>
            <a:noFill/>
            <a:ln w="0">
              <a:noFill/>
            </a:ln>
          </p:spPr>
          <p:style>
            <a:lnRef idx="0"/>
            <a:fillRef idx="0"/>
            <a:effectRef idx="0"/>
            <a:fontRef idx="minor"/>
          </p:style>
          <p:txBody>
            <a:bodyPr anchor="t">
              <a:spAutoFit/>
            </a:bodyPr>
            <a:p>
              <a:pPr defTabSz="914400">
                <a:lnSpc>
                  <a:spcPct val="100000"/>
                </a:lnSpc>
              </a:pPr>
              <a:r>
                <a:rPr b="0" lang="en-US" sz="1000" spc="-1" strike="noStrike">
                  <a:solidFill>
                    <a:srgbClr val="ff0000"/>
                  </a:solidFill>
                  <a:latin typeface="Calibri"/>
                </a:rPr>
                <a:t>65.433 </a:t>
              </a:r>
              <a:r>
                <a:rPr b="0" lang="en-US" sz="1000" spc="-1" strike="noStrike">
                  <a:solidFill>
                    <a:srgbClr val="ff0000"/>
                  </a:solidFill>
                  <a:latin typeface="Symbol"/>
                </a:rPr>
                <a:t></a:t>
              </a:r>
              <a:r>
                <a:rPr b="0" lang="en-US" sz="1000" spc="-1" strike="noStrike">
                  <a:solidFill>
                    <a:srgbClr val="ff0000"/>
                  </a:solidFill>
                  <a:latin typeface="Calibri"/>
                </a:rPr>
                <a:t> 656</a:t>
              </a:r>
              <a:endParaRPr b="0" lang="pt-BR" sz="1000" spc="-1" strike="noStrike">
                <a:solidFill>
                  <a:srgbClr val="000000"/>
                </a:solidFill>
                <a:latin typeface="Arial"/>
              </a:endParaRPr>
            </a:p>
          </p:txBody>
        </p:sp>
        <p:sp>
          <p:nvSpPr>
            <p:cNvPr id="373" name="Text Box 15"/>
            <p:cNvSpPr/>
            <p:nvPr/>
          </p:nvSpPr>
          <p:spPr>
            <a:xfrm>
              <a:off x="2386800" y="5295240"/>
              <a:ext cx="840240" cy="396360"/>
            </a:xfrm>
            <a:prstGeom prst="rect">
              <a:avLst/>
            </a:prstGeom>
            <a:noFill/>
            <a:ln w="0">
              <a:noFill/>
            </a:ln>
          </p:spPr>
          <p:style>
            <a:lnRef idx="0"/>
            <a:fillRef idx="0"/>
            <a:effectRef idx="0"/>
            <a:fontRef idx="minor"/>
          </p:style>
          <p:txBody>
            <a:bodyPr anchor="t">
              <a:spAutoFit/>
            </a:bodyPr>
            <a:p>
              <a:pPr defTabSz="914400">
                <a:lnSpc>
                  <a:spcPct val="100000"/>
                </a:lnSpc>
              </a:pPr>
              <a:r>
                <a:rPr b="0" lang="en-US" sz="1000" spc="-1" strike="noStrike">
                  <a:solidFill>
                    <a:srgbClr val="ff0000"/>
                  </a:solidFill>
                  <a:latin typeface="Calibri"/>
                </a:rPr>
                <a:t>67.653 </a:t>
              </a:r>
              <a:r>
                <a:rPr b="0" lang="en-US" sz="1000" spc="-1" strike="noStrike">
                  <a:solidFill>
                    <a:srgbClr val="ff0000"/>
                  </a:solidFill>
                  <a:latin typeface="Symbol"/>
                </a:rPr>
                <a:t></a:t>
              </a:r>
              <a:r>
                <a:rPr b="0" lang="en-US" sz="1000" spc="-1" strike="noStrike">
                  <a:solidFill>
                    <a:srgbClr val="ff0000"/>
                  </a:solidFill>
                  <a:latin typeface="Calibri"/>
                </a:rPr>
                <a:t> 517</a:t>
              </a:r>
              <a:endParaRPr b="0" lang="pt-BR" sz="1000" spc="-1" strike="noStrike">
                <a:solidFill>
                  <a:srgbClr val="000000"/>
                </a:solidFill>
                <a:latin typeface="Arial"/>
              </a:endParaRPr>
            </a:p>
          </p:txBody>
        </p:sp>
        <p:sp>
          <p:nvSpPr>
            <p:cNvPr id="374" name="Line 9"/>
            <p:cNvSpPr/>
            <p:nvPr/>
          </p:nvSpPr>
          <p:spPr>
            <a:xfrm flipH="1">
              <a:off x="1835640" y="4861440"/>
              <a:ext cx="531000" cy="360"/>
            </a:xfrm>
            <a:prstGeom prst="line">
              <a:avLst/>
            </a:prstGeom>
            <a:ln w="6350">
              <a:solidFill>
                <a:srgbClr val="ff0000"/>
              </a:solidFill>
              <a:round/>
              <a:tailEnd len="lg" type="stealth" w="sm"/>
            </a:ln>
          </p:spPr>
          <p:style>
            <a:lnRef idx="0"/>
            <a:fillRef idx="0"/>
            <a:effectRef idx="0"/>
            <a:fontRef idx="minor"/>
          </p:style>
          <p:txBody>
            <a:bodyPr tIns="0" bIns="0" anchor="ctr">
              <a:noAutofit/>
            </a:bodyPr>
            <a:p>
              <a:endParaRPr b="0" lang="pt-BR" sz="1260" spc="-1" strike="noStrike">
                <a:solidFill>
                  <a:schemeClr val="dk1"/>
                </a:solidFill>
                <a:latin typeface="Calibri"/>
              </a:endParaRPr>
            </a:p>
          </p:txBody>
        </p:sp>
        <p:sp>
          <p:nvSpPr>
            <p:cNvPr id="375" name="Line 9"/>
            <p:cNvSpPr/>
            <p:nvPr/>
          </p:nvSpPr>
          <p:spPr>
            <a:xfrm flipH="1">
              <a:off x="1835640" y="5437080"/>
              <a:ext cx="567360" cy="360"/>
            </a:xfrm>
            <a:prstGeom prst="line">
              <a:avLst/>
            </a:prstGeom>
            <a:ln w="6350">
              <a:solidFill>
                <a:srgbClr val="ff0000"/>
              </a:solidFill>
              <a:round/>
              <a:tailEnd len="lg" type="stealth" w="sm"/>
            </a:ln>
          </p:spPr>
          <p:style>
            <a:lnRef idx="0"/>
            <a:fillRef idx="0"/>
            <a:effectRef idx="0"/>
            <a:fontRef idx="minor"/>
          </p:style>
          <p:txBody>
            <a:bodyPr tIns="0" bIns="0" anchor="ctr">
              <a:noAutofit/>
            </a:bodyPr>
            <a:p>
              <a:endParaRPr b="0" lang="pt-BR" sz="1260" spc="-1" strike="noStrike">
                <a:solidFill>
                  <a:schemeClr val="dk1"/>
                </a:solidFill>
                <a:latin typeface="Calibri"/>
              </a:endParaRPr>
            </a:p>
          </p:txBody>
        </p:sp>
        <p:sp>
          <p:nvSpPr>
            <p:cNvPr id="376" name="Line 9"/>
            <p:cNvSpPr/>
            <p:nvPr/>
          </p:nvSpPr>
          <p:spPr>
            <a:xfrm flipH="1">
              <a:off x="1872000" y="1699200"/>
              <a:ext cx="526680" cy="360"/>
            </a:xfrm>
            <a:prstGeom prst="line">
              <a:avLst/>
            </a:prstGeom>
            <a:ln w="6350">
              <a:solidFill>
                <a:srgbClr val="ff0000"/>
              </a:solidFill>
              <a:round/>
              <a:tailEnd len="lg" type="stealth" w="sm"/>
            </a:ln>
          </p:spPr>
          <p:style>
            <a:lnRef idx="0"/>
            <a:fillRef idx="0"/>
            <a:effectRef idx="0"/>
            <a:fontRef idx="minor"/>
          </p:style>
          <p:txBody>
            <a:bodyPr tIns="0" bIns="0" anchor="ctr">
              <a:noAutofit/>
            </a:bodyPr>
            <a:p>
              <a:endParaRPr b="0" lang="pt-BR" sz="1260" spc="-1" strike="noStrike">
                <a:solidFill>
                  <a:schemeClr val="dk1"/>
                </a:solidFill>
                <a:latin typeface="Calibri"/>
              </a:endParaRPr>
            </a:p>
          </p:txBody>
        </p:sp>
      </p:grpSp>
      <p:sp>
        <p:nvSpPr>
          <p:cNvPr id="377" name="Espaço Reservado para Texto 8"/>
          <p:cNvSpPr/>
          <p:nvPr/>
        </p:nvSpPr>
        <p:spPr>
          <a:xfrm>
            <a:off x="246600" y="1016640"/>
            <a:ext cx="1392120" cy="241920"/>
          </a:xfrm>
          <a:prstGeom prst="rect">
            <a:avLst/>
          </a:prstGeom>
          <a:noFill/>
          <a:ln w="0">
            <a:noFill/>
          </a:ln>
        </p:spPr>
        <p:style>
          <a:lnRef idx="0"/>
          <a:fillRef idx="0"/>
          <a:effectRef idx="0"/>
          <a:fontRef idx="minor"/>
        </p:style>
        <p:txBody>
          <a:bodyPr anchor="t">
            <a:spAutoFit/>
          </a:bodyPr>
          <a:p>
            <a:pPr defTabSz="914400">
              <a:lnSpc>
                <a:spcPct val="90000"/>
              </a:lnSpc>
              <a:spcBef>
                <a:spcPts val="1001"/>
              </a:spcBef>
              <a:tabLst>
                <a:tab algn="l" pos="0"/>
              </a:tabLst>
            </a:pPr>
            <a:r>
              <a:rPr b="1" lang="pt-BR" sz="1100" spc="-1" strike="noStrike">
                <a:solidFill>
                  <a:schemeClr val="dk1"/>
                </a:solidFill>
                <a:latin typeface="Calibri"/>
              </a:rPr>
              <a:t>Paleoclima</a:t>
            </a:r>
            <a:endParaRPr b="0" lang="pt-BR" sz="1100" spc="-1" strike="noStrike">
              <a:solidFill>
                <a:srgbClr val="000000"/>
              </a:solidFill>
              <a:latin typeface="Arial"/>
            </a:endParaRPr>
          </a:p>
        </p:txBody>
      </p:sp>
      <p:pic>
        <p:nvPicPr>
          <p:cNvPr id="378" name="Picture 2" descr="Resultado de imagem para bom jesus da lapa igreja&quot;"/>
          <p:cNvPicPr/>
          <p:nvPr/>
        </p:nvPicPr>
        <p:blipFill>
          <a:blip r:embed="rId2"/>
          <a:stretch/>
        </p:blipFill>
        <p:spPr>
          <a:xfrm>
            <a:off x="3778200" y="1261440"/>
            <a:ext cx="7232760" cy="4803840"/>
          </a:xfrm>
          <a:prstGeom prst="rect">
            <a:avLst/>
          </a:prstGeom>
          <a:ln w="0">
            <a:noFill/>
          </a:ln>
        </p:spPr>
      </p:pic>
      <p:sp>
        <p:nvSpPr>
          <p:cNvPr id="379" name="Rectangle 17"/>
          <p:cNvSpPr/>
          <p:nvPr/>
        </p:nvSpPr>
        <p:spPr>
          <a:xfrm>
            <a:off x="3885480" y="5788080"/>
            <a:ext cx="1969200" cy="277200"/>
          </a:xfrm>
          <a:prstGeom prst="rect">
            <a:avLst/>
          </a:prstGeom>
          <a:noFill/>
          <a:ln w="0">
            <a:noFill/>
          </a:ln>
        </p:spPr>
        <p:style>
          <a:lnRef idx="0"/>
          <a:fillRef idx="0"/>
          <a:effectRef idx="0"/>
          <a:fontRef idx="minor"/>
        </p:style>
        <p:txBody>
          <a:bodyPr numCol="1" spcCol="0" lIns="35640" rIns="35640" tIns="35640" bIns="35640" anchor="ctr">
            <a:normAutofit/>
          </a:bodyPr>
          <a:p>
            <a:pPr defTabSz="914400">
              <a:lnSpc>
                <a:spcPct val="100000"/>
              </a:lnSpc>
            </a:pPr>
            <a:r>
              <a:rPr b="0" lang="pt-BR" sz="800" spc="-1" strike="noStrike">
                <a:solidFill>
                  <a:schemeClr val="lt1"/>
                </a:solidFill>
                <a:latin typeface="Tahoma"/>
              </a:rPr>
              <a:t>Bom Jesus da Lapa. Foto: Piló</a:t>
            </a:r>
            <a:endParaRPr b="0" lang="pt-BR" sz="800" spc="-1" strike="noStrike">
              <a:solidFill>
                <a:srgbClr val="000000"/>
              </a:solidFill>
              <a:latin typeface="Arial"/>
            </a:endParaRPr>
          </a:p>
        </p:txBody>
      </p:sp>
      <p:sp>
        <p:nvSpPr>
          <p:cNvPr id="380" name="Espaço Reservado para Texto 8"/>
          <p:cNvSpPr/>
          <p:nvPr/>
        </p:nvSpPr>
        <p:spPr>
          <a:xfrm>
            <a:off x="3778200" y="1016640"/>
            <a:ext cx="1392120" cy="241920"/>
          </a:xfrm>
          <a:prstGeom prst="rect">
            <a:avLst/>
          </a:prstGeom>
          <a:noFill/>
          <a:ln w="0">
            <a:noFill/>
          </a:ln>
        </p:spPr>
        <p:style>
          <a:lnRef idx="0"/>
          <a:fillRef idx="0"/>
          <a:effectRef idx="0"/>
          <a:fontRef idx="minor"/>
        </p:style>
        <p:txBody>
          <a:bodyPr anchor="t">
            <a:spAutoFit/>
          </a:bodyPr>
          <a:p>
            <a:pPr defTabSz="914400">
              <a:lnSpc>
                <a:spcPct val="90000"/>
              </a:lnSpc>
              <a:spcBef>
                <a:spcPts val="1001"/>
              </a:spcBef>
              <a:tabLst>
                <a:tab algn="l" pos="0"/>
              </a:tabLst>
            </a:pPr>
            <a:r>
              <a:rPr b="1" lang="pt-BR" sz="1100" spc="-1" strike="noStrike">
                <a:solidFill>
                  <a:schemeClr val="dk1"/>
                </a:solidFill>
                <a:latin typeface="Calibri"/>
              </a:rPr>
              <a:t>Valor religioso</a:t>
            </a:r>
            <a:endParaRPr b="0" lang="pt-BR" sz="1100" spc="-1" strike="noStrike">
              <a:solidFill>
                <a:srgbClr val="000000"/>
              </a:solidFill>
              <a:latin typeface="Arial"/>
            </a:endParaRPr>
          </a:p>
        </p:txBody>
      </p:sp>
      <p:sp>
        <p:nvSpPr>
          <p:cNvPr id="381" name="Título 1"/>
          <p:cNvSpPr/>
          <p:nvPr/>
        </p:nvSpPr>
        <p:spPr>
          <a:xfrm>
            <a:off x="275760" y="268560"/>
            <a:ext cx="6900120" cy="465840"/>
          </a:xfrm>
          <a:prstGeom prst="rect">
            <a:avLst/>
          </a:prstGeom>
          <a:noFill/>
          <a:ln w="0">
            <a:noFill/>
          </a:ln>
        </p:spPr>
        <p:style>
          <a:lnRef idx="0"/>
          <a:fillRef idx="0"/>
          <a:effectRef idx="0"/>
          <a:fontRef idx="minor"/>
        </p:style>
        <p:txBody>
          <a:bodyPr lIns="90000" rIns="90000" tIns="45000" bIns="45000" anchor="t">
            <a:noAutofit/>
          </a:bodyPr>
          <a:p>
            <a:pPr defTabSz="457200">
              <a:lnSpc>
                <a:spcPct val="100000"/>
              </a:lnSpc>
            </a:pPr>
            <a:r>
              <a:rPr b="1" lang="pt-BR" sz="2400" spc="-1" strike="noStrike">
                <a:solidFill>
                  <a:srgbClr val="0f4e22"/>
                </a:solidFill>
                <a:latin typeface="Calibri"/>
                <a:ea typeface="Calibri"/>
              </a:rPr>
              <a:t>A importância das cavernas e do carste</a:t>
            </a:r>
            <a:endParaRPr b="0" lang="pt-BR" sz="2400" spc="-1" strike="noStrike">
              <a:solidFill>
                <a:srgbClr val="000000"/>
              </a:solidFill>
              <a:latin typeface="Arial"/>
            </a:endParaRPr>
          </a:p>
          <a:p>
            <a:pPr defTabSz="457200">
              <a:lnSpc>
                <a:spcPct val="100000"/>
              </a:lnSpc>
            </a:pPr>
            <a:endParaRPr b="0" lang="pt-BR" sz="2300" spc="-1" strike="noStrike">
              <a:solidFill>
                <a:srgbClr val="000000"/>
              </a:solidFill>
              <a:latin typeface="Arial"/>
            </a:endParaRPr>
          </a:p>
        </p:txBody>
      </p:sp>
      <p:cxnSp>
        <p:nvCxnSpPr>
          <p:cNvPr id="382" name="Conector reto 36"/>
          <p:cNvCxnSpPr/>
          <p:nvPr/>
        </p:nvCxnSpPr>
        <p:spPr>
          <a:xfrm>
            <a:off x="-9360" y="736560"/>
            <a:ext cx="5305680" cy="360"/>
          </a:xfrm>
          <a:prstGeom prst="straightConnector1">
            <a:avLst/>
          </a:prstGeom>
          <a:ln w="22860">
            <a:solidFill>
              <a:srgbClr val="00b050"/>
            </a:solidFill>
            <a:round/>
          </a:ln>
        </p:spPr>
      </p:cxnSp>
      <p:pic>
        <p:nvPicPr>
          <p:cNvPr id="383" name="Imagem 38" descr=""/>
          <p:cNvPicPr/>
          <p:nvPr/>
        </p:nvPicPr>
        <p:blipFill>
          <a:blip r:embed="rId3"/>
          <a:stretch/>
        </p:blipFill>
        <p:spPr>
          <a:xfrm>
            <a:off x="0" y="6035040"/>
            <a:ext cx="12191760" cy="822600"/>
          </a:xfrm>
          <a:prstGeom prst="rect">
            <a:avLst/>
          </a:prstGeom>
          <a:ln w="0">
            <a:noFill/>
          </a:ln>
        </p:spPr>
      </p:pic>
    </p:spTree>
  </p:cSld>
  <p:transition spd="slow">
    <p:wipe dir="r"/>
  </p:transition>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384" name="Imagem 3" descr=""/>
          <p:cNvPicPr/>
          <p:nvPr/>
        </p:nvPicPr>
        <p:blipFill>
          <a:blip r:embed="rId1"/>
          <a:srcRect l="0" t="796" r="0" b="796"/>
          <a:stretch/>
        </p:blipFill>
        <p:spPr>
          <a:xfrm>
            <a:off x="6549480" y="3011040"/>
            <a:ext cx="4331520" cy="2844360"/>
          </a:xfrm>
          <a:prstGeom prst="rect">
            <a:avLst/>
          </a:prstGeom>
          <a:ln w="6350">
            <a:solidFill>
              <a:srgbClr val="000000"/>
            </a:solidFill>
            <a:round/>
          </a:ln>
        </p:spPr>
      </p:pic>
      <p:pic>
        <p:nvPicPr>
          <p:cNvPr id="385" name="Imagem 5" descr=""/>
          <p:cNvPicPr/>
          <p:nvPr/>
        </p:nvPicPr>
        <p:blipFill>
          <a:blip r:embed="rId2"/>
          <a:srcRect l="0" t="2807" r="0" b="509"/>
          <a:stretch/>
        </p:blipFill>
        <p:spPr>
          <a:xfrm>
            <a:off x="565920" y="1359000"/>
            <a:ext cx="4977360" cy="4304880"/>
          </a:xfrm>
          <a:prstGeom prst="rect">
            <a:avLst/>
          </a:prstGeom>
          <a:ln w="6350">
            <a:solidFill>
              <a:srgbClr val="000000"/>
            </a:solidFill>
            <a:round/>
          </a:ln>
        </p:spPr>
      </p:pic>
      <p:sp>
        <p:nvSpPr>
          <p:cNvPr id="386" name="CaixaDeTexto 9"/>
          <p:cNvSpPr/>
          <p:nvPr/>
        </p:nvSpPr>
        <p:spPr>
          <a:xfrm>
            <a:off x="6178680" y="1359000"/>
            <a:ext cx="5072760" cy="1360440"/>
          </a:xfrm>
          <a:prstGeom prst="rect">
            <a:avLst/>
          </a:prstGeom>
          <a:noFill/>
          <a:ln w="0">
            <a:noFill/>
          </a:ln>
        </p:spPr>
        <p:style>
          <a:lnRef idx="0"/>
          <a:fillRef idx="0"/>
          <a:effectRef idx="0"/>
          <a:fontRef idx="minor"/>
        </p:style>
        <p:txBody>
          <a:bodyPr lIns="90000" rIns="90000" tIns="45000" bIns="45000" anchor="t">
            <a:spAutoFit/>
          </a:bodyPr>
          <a:p>
            <a:pPr algn="just" defTabSz="914400">
              <a:lnSpc>
                <a:spcPts val="2001"/>
              </a:lnSpc>
              <a:spcAft>
                <a:spcPts val="1066"/>
              </a:spcAft>
            </a:pPr>
            <a:r>
              <a:rPr b="0" lang="pt-BR" sz="1400" spc="-1" strike="noStrike">
                <a:solidFill>
                  <a:schemeClr val="dk1"/>
                </a:solidFill>
                <a:latin typeface="Calibri"/>
                <a:ea typeface="Times New Roman"/>
              </a:rPr>
              <a:t>Estudos recentes demonstraram que os ecossistemas subterrâneos contribuem para até </a:t>
            </a:r>
            <a:r>
              <a:rPr b="1" lang="pt-BR" sz="1400" spc="-1" strike="noStrike">
                <a:solidFill>
                  <a:schemeClr val="dk1"/>
                </a:solidFill>
                <a:latin typeface="Calibri"/>
                <a:ea typeface="Times New Roman"/>
              </a:rPr>
              <a:t>75% dos serviços ecossistêmicos</a:t>
            </a:r>
            <a:r>
              <a:rPr b="0" lang="pt-BR" sz="1400" spc="-1" strike="noStrike">
                <a:solidFill>
                  <a:schemeClr val="dk1"/>
                </a:solidFill>
                <a:latin typeface="Calibri"/>
                <a:ea typeface="Times New Roman"/>
              </a:rPr>
              <a:t> globalmente classificados (68 de 90 categorias) baseada na classificação internacional Common International Classification of Ecosystem Services (CICES) (MAMMOLA et al., 2026). </a:t>
            </a:r>
            <a:endParaRPr b="0" lang="pt-BR" sz="1400" spc="-1" strike="noStrike">
              <a:solidFill>
                <a:srgbClr val="000000"/>
              </a:solidFill>
              <a:latin typeface="Arial"/>
            </a:endParaRPr>
          </a:p>
        </p:txBody>
      </p:sp>
      <p:sp>
        <p:nvSpPr>
          <p:cNvPr id="387" name="Espaço Reservado para Texto 8"/>
          <p:cNvSpPr/>
          <p:nvPr/>
        </p:nvSpPr>
        <p:spPr>
          <a:xfrm>
            <a:off x="7461360" y="369000"/>
            <a:ext cx="4030920" cy="475200"/>
          </a:xfrm>
          <a:prstGeom prst="rect">
            <a:avLst/>
          </a:prstGeom>
          <a:noFill/>
          <a:ln w="0">
            <a:noFill/>
          </a:ln>
        </p:spPr>
        <p:style>
          <a:lnRef idx="0"/>
          <a:fillRef idx="0"/>
          <a:effectRef idx="0"/>
          <a:fontRef idx="minor"/>
        </p:style>
        <p:txBody>
          <a:bodyPr anchor="t">
            <a:spAutoFit/>
          </a:bodyPr>
          <a:p>
            <a:pPr defTabSz="914400">
              <a:lnSpc>
                <a:spcPct val="90000"/>
              </a:lnSpc>
              <a:spcBef>
                <a:spcPts val="1001"/>
              </a:spcBef>
              <a:tabLst>
                <a:tab algn="l" pos="0"/>
              </a:tabLst>
            </a:pPr>
            <a:r>
              <a:rPr b="1" lang="pt-BR" sz="2800" spc="-1" strike="noStrike">
                <a:solidFill>
                  <a:srgbClr val="125026"/>
                </a:solidFill>
                <a:latin typeface="Calibri"/>
              </a:rPr>
              <a:t>Serviços Ambientais</a:t>
            </a:r>
            <a:endParaRPr b="0" lang="pt-BR" sz="2800" spc="-1" strike="noStrike">
              <a:solidFill>
                <a:srgbClr val="000000"/>
              </a:solidFill>
              <a:latin typeface="Arial"/>
            </a:endParaRPr>
          </a:p>
        </p:txBody>
      </p:sp>
      <p:sp>
        <p:nvSpPr>
          <p:cNvPr id="388" name="Título 1"/>
          <p:cNvSpPr/>
          <p:nvPr/>
        </p:nvSpPr>
        <p:spPr>
          <a:xfrm>
            <a:off x="275760" y="268560"/>
            <a:ext cx="6900120" cy="465840"/>
          </a:xfrm>
          <a:prstGeom prst="rect">
            <a:avLst/>
          </a:prstGeom>
          <a:noFill/>
          <a:ln w="0">
            <a:noFill/>
          </a:ln>
        </p:spPr>
        <p:style>
          <a:lnRef idx="0"/>
          <a:fillRef idx="0"/>
          <a:effectRef idx="0"/>
          <a:fontRef idx="minor"/>
        </p:style>
        <p:txBody>
          <a:bodyPr lIns="90000" rIns="90000" tIns="45000" bIns="45000" anchor="t">
            <a:noAutofit/>
          </a:bodyPr>
          <a:p>
            <a:pPr defTabSz="457200">
              <a:lnSpc>
                <a:spcPct val="100000"/>
              </a:lnSpc>
            </a:pPr>
            <a:r>
              <a:rPr b="1" lang="pt-BR" sz="2400" spc="-1" strike="noStrike">
                <a:solidFill>
                  <a:srgbClr val="0f4e22"/>
                </a:solidFill>
                <a:latin typeface="Calibri"/>
                <a:ea typeface="Calibri"/>
              </a:rPr>
              <a:t>A importância das cavernas e do carste</a:t>
            </a:r>
            <a:endParaRPr b="0" lang="pt-BR" sz="2400" spc="-1" strike="noStrike">
              <a:solidFill>
                <a:srgbClr val="000000"/>
              </a:solidFill>
              <a:latin typeface="Arial"/>
            </a:endParaRPr>
          </a:p>
          <a:p>
            <a:pPr defTabSz="457200">
              <a:lnSpc>
                <a:spcPct val="100000"/>
              </a:lnSpc>
            </a:pPr>
            <a:endParaRPr b="0" lang="pt-BR" sz="2300" spc="-1" strike="noStrike">
              <a:solidFill>
                <a:srgbClr val="000000"/>
              </a:solidFill>
              <a:latin typeface="Arial"/>
            </a:endParaRPr>
          </a:p>
        </p:txBody>
      </p:sp>
      <p:cxnSp>
        <p:nvCxnSpPr>
          <p:cNvPr id="389" name="Conector reto 2"/>
          <p:cNvCxnSpPr/>
          <p:nvPr/>
        </p:nvCxnSpPr>
        <p:spPr>
          <a:xfrm>
            <a:off x="-9360" y="736560"/>
            <a:ext cx="5305680" cy="360"/>
          </a:xfrm>
          <a:prstGeom prst="straightConnector1">
            <a:avLst/>
          </a:prstGeom>
          <a:ln w="22860">
            <a:solidFill>
              <a:srgbClr val="00b050"/>
            </a:solidFill>
            <a:round/>
          </a:ln>
        </p:spPr>
      </p:cxnSp>
      <p:sp>
        <p:nvSpPr>
          <p:cNvPr id="390" name="Espaço Reservado para Texto 8"/>
          <p:cNvSpPr/>
          <p:nvPr/>
        </p:nvSpPr>
        <p:spPr>
          <a:xfrm>
            <a:off x="246600" y="1053720"/>
            <a:ext cx="1392120" cy="241920"/>
          </a:xfrm>
          <a:prstGeom prst="rect">
            <a:avLst/>
          </a:prstGeom>
          <a:noFill/>
          <a:ln w="0">
            <a:noFill/>
          </a:ln>
        </p:spPr>
        <p:style>
          <a:lnRef idx="0"/>
          <a:fillRef idx="0"/>
          <a:effectRef idx="0"/>
          <a:fontRef idx="minor"/>
        </p:style>
        <p:txBody>
          <a:bodyPr anchor="t">
            <a:spAutoFit/>
          </a:bodyPr>
          <a:p>
            <a:pPr defTabSz="914400">
              <a:lnSpc>
                <a:spcPct val="90000"/>
              </a:lnSpc>
              <a:spcBef>
                <a:spcPts val="1001"/>
              </a:spcBef>
              <a:tabLst>
                <a:tab algn="l" pos="0"/>
              </a:tabLst>
            </a:pPr>
            <a:r>
              <a:rPr b="1" lang="pt-BR" sz="1100" spc="-1" strike="noStrike">
                <a:solidFill>
                  <a:schemeClr val="dk1"/>
                </a:solidFill>
                <a:latin typeface="Calibri"/>
              </a:rPr>
              <a:t>Serviços Ambientais</a:t>
            </a:r>
            <a:endParaRPr b="0" lang="pt-BR" sz="11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91" name="Título 1"/>
          <p:cNvSpPr/>
          <p:nvPr/>
        </p:nvSpPr>
        <p:spPr>
          <a:xfrm>
            <a:off x="140400" y="115200"/>
            <a:ext cx="4698000" cy="582120"/>
          </a:xfrm>
          <a:prstGeom prst="rect">
            <a:avLst/>
          </a:prstGeom>
          <a:noFill/>
          <a:ln w="0">
            <a:noFill/>
          </a:ln>
        </p:spPr>
        <p:style>
          <a:lnRef idx="0"/>
          <a:fillRef idx="0"/>
          <a:effectRef idx="0"/>
          <a:fontRef idx="minor"/>
        </p:style>
        <p:txBody>
          <a:bodyPr lIns="90000" rIns="90000" tIns="45000" bIns="45000" anchor="t">
            <a:noAutofit/>
          </a:bodyPr>
          <a:p>
            <a:pPr defTabSz="457200">
              <a:lnSpc>
                <a:spcPct val="100000"/>
              </a:lnSpc>
            </a:pPr>
            <a:r>
              <a:rPr b="1" lang="pt-BR" sz="2000" spc="-1" strike="noStrike">
                <a:solidFill>
                  <a:schemeClr val="dk1"/>
                </a:solidFill>
                <a:latin typeface="Candara"/>
                <a:ea typeface="ＭＳ Ｐゴシック"/>
              </a:rPr>
              <a:t>A paisagem cárstica</a:t>
            </a:r>
            <a:endParaRPr b="0" lang="pt-BR" sz="2000" spc="-1" strike="noStrike">
              <a:solidFill>
                <a:srgbClr val="000000"/>
              </a:solidFill>
              <a:latin typeface="Arial"/>
            </a:endParaRPr>
          </a:p>
        </p:txBody>
      </p:sp>
      <p:cxnSp>
        <p:nvCxnSpPr>
          <p:cNvPr id="392" name="Conector reto 9"/>
          <p:cNvCxnSpPr/>
          <p:nvPr/>
        </p:nvCxnSpPr>
        <p:spPr>
          <a:xfrm>
            <a:off x="-9360" y="583920"/>
            <a:ext cx="4753080" cy="360"/>
          </a:xfrm>
          <a:prstGeom prst="straightConnector1">
            <a:avLst/>
          </a:prstGeom>
          <a:ln w="22860">
            <a:solidFill>
              <a:srgbClr val="00b050"/>
            </a:solidFill>
            <a:round/>
          </a:ln>
        </p:spPr>
      </p:cxnSp>
      <p:pic>
        <p:nvPicPr>
          <p:cNvPr id="393" name="Imagem 1" descr="Logotipo&#10;&#10;O conteúdo gerado por IA pode estar incorreto."/>
          <p:cNvPicPr/>
          <p:nvPr/>
        </p:nvPicPr>
        <p:blipFill>
          <a:blip r:embed="rId1">
            <a:lum bright="70000" contrast="-70000"/>
          </a:blip>
          <a:stretch/>
        </p:blipFill>
        <p:spPr>
          <a:xfrm>
            <a:off x="11683440" y="6355440"/>
            <a:ext cx="330480" cy="442800"/>
          </a:xfrm>
          <a:prstGeom prst="rect">
            <a:avLst/>
          </a:prstGeom>
          <a:ln w="0">
            <a:noFill/>
          </a:ln>
        </p:spPr>
      </p:pic>
      <p:pic>
        <p:nvPicPr>
          <p:cNvPr id="394" name="Imagem 3" descr=""/>
          <p:cNvPicPr/>
          <p:nvPr/>
        </p:nvPicPr>
        <p:blipFill>
          <a:blip r:embed="rId2"/>
          <a:stretch/>
        </p:blipFill>
        <p:spPr>
          <a:xfrm>
            <a:off x="777960" y="853560"/>
            <a:ext cx="10289880" cy="5658840"/>
          </a:xfrm>
          <a:prstGeom prst="rect">
            <a:avLst/>
          </a:prstGeom>
          <a:ln w="0">
            <a:noFill/>
          </a:ln>
        </p:spPr>
      </p:pic>
      <p:pic>
        <p:nvPicPr>
          <p:cNvPr id="395" name="Imagem 11" descr=""/>
          <p:cNvPicPr/>
          <p:nvPr/>
        </p:nvPicPr>
        <p:blipFill>
          <a:blip r:embed="rId3"/>
          <a:stretch/>
        </p:blipFill>
        <p:spPr>
          <a:xfrm>
            <a:off x="7920" y="6035040"/>
            <a:ext cx="12191760" cy="822600"/>
          </a:xfrm>
          <a:prstGeom prst="rect">
            <a:avLst/>
          </a:prstGeom>
          <a:ln w="0">
            <a:noFill/>
          </a:ln>
        </p:spPr>
      </p:pic>
    </p:spTree>
  </p:cSld>
  <p:transition spd="slow">
    <p:wipe dir="r"/>
  </p:transition>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96" name="Título 1"/>
          <p:cNvSpPr/>
          <p:nvPr/>
        </p:nvSpPr>
        <p:spPr>
          <a:xfrm>
            <a:off x="140400" y="115200"/>
            <a:ext cx="4698000" cy="582120"/>
          </a:xfrm>
          <a:prstGeom prst="rect">
            <a:avLst/>
          </a:prstGeom>
          <a:noFill/>
          <a:ln w="0">
            <a:noFill/>
          </a:ln>
        </p:spPr>
        <p:style>
          <a:lnRef idx="0"/>
          <a:fillRef idx="0"/>
          <a:effectRef idx="0"/>
          <a:fontRef idx="minor"/>
        </p:style>
        <p:txBody>
          <a:bodyPr lIns="90000" rIns="90000" tIns="45000" bIns="45000" anchor="t">
            <a:noAutofit/>
          </a:bodyPr>
          <a:p>
            <a:pPr defTabSz="457200">
              <a:lnSpc>
                <a:spcPct val="100000"/>
              </a:lnSpc>
            </a:pPr>
            <a:r>
              <a:rPr b="1" lang="pt-BR" sz="2000" spc="-1" strike="noStrike">
                <a:solidFill>
                  <a:schemeClr val="dk1"/>
                </a:solidFill>
                <a:latin typeface="Candara"/>
                <a:ea typeface="ＭＳ Ｐゴシック"/>
              </a:rPr>
              <a:t>A paisagem cárstica</a:t>
            </a:r>
            <a:endParaRPr b="0" lang="pt-BR" sz="2000" spc="-1" strike="noStrike">
              <a:solidFill>
                <a:srgbClr val="000000"/>
              </a:solidFill>
              <a:latin typeface="Arial"/>
            </a:endParaRPr>
          </a:p>
        </p:txBody>
      </p:sp>
      <p:cxnSp>
        <p:nvCxnSpPr>
          <p:cNvPr id="397" name="Conector reto 9"/>
          <p:cNvCxnSpPr/>
          <p:nvPr/>
        </p:nvCxnSpPr>
        <p:spPr>
          <a:xfrm>
            <a:off x="-9360" y="583920"/>
            <a:ext cx="4753080" cy="360"/>
          </a:xfrm>
          <a:prstGeom prst="straightConnector1">
            <a:avLst/>
          </a:prstGeom>
          <a:ln w="22860">
            <a:solidFill>
              <a:srgbClr val="00b050"/>
            </a:solidFill>
            <a:round/>
          </a:ln>
        </p:spPr>
      </p:cxnSp>
      <p:pic>
        <p:nvPicPr>
          <p:cNvPr id="398" name="Imagem 1" descr="Logotipo&#10;&#10;O conteúdo gerado por IA pode estar incorreto."/>
          <p:cNvPicPr/>
          <p:nvPr/>
        </p:nvPicPr>
        <p:blipFill>
          <a:blip r:embed="rId1">
            <a:lum bright="70000" contrast="-70000"/>
          </a:blip>
          <a:stretch/>
        </p:blipFill>
        <p:spPr>
          <a:xfrm>
            <a:off x="12985920" y="5519520"/>
            <a:ext cx="272520" cy="365400"/>
          </a:xfrm>
          <a:prstGeom prst="rect">
            <a:avLst/>
          </a:prstGeom>
          <a:ln w="0">
            <a:noFill/>
          </a:ln>
        </p:spPr>
      </p:pic>
      <p:pic>
        <p:nvPicPr>
          <p:cNvPr id="399" name="Imagem 23" descr=""/>
          <p:cNvPicPr/>
          <p:nvPr/>
        </p:nvPicPr>
        <p:blipFill>
          <a:blip r:embed="rId2"/>
          <a:stretch/>
        </p:blipFill>
        <p:spPr>
          <a:xfrm>
            <a:off x="0" y="6035040"/>
            <a:ext cx="12191760" cy="822600"/>
          </a:xfrm>
          <a:prstGeom prst="rect">
            <a:avLst/>
          </a:prstGeom>
          <a:ln w="0">
            <a:noFill/>
          </a:ln>
        </p:spPr>
      </p:pic>
      <p:pic>
        <p:nvPicPr>
          <p:cNvPr id="400" name="Imagem 27" descr=""/>
          <p:cNvPicPr/>
          <p:nvPr/>
        </p:nvPicPr>
        <p:blipFill>
          <a:blip r:embed="rId3"/>
          <a:stretch/>
        </p:blipFill>
        <p:spPr>
          <a:xfrm>
            <a:off x="2608560" y="816120"/>
            <a:ext cx="8186040" cy="5457240"/>
          </a:xfrm>
          <a:prstGeom prst="rect">
            <a:avLst/>
          </a:prstGeom>
          <a:ln w="0">
            <a:noFill/>
          </a:ln>
        </p:spPr>
      </p:pic>
      <p:sp>
        <p:nvSpPr>
          <p:cNvPr id="401" name="CaixaDeTexto 8"/>
          <p:cNvSpPr/>
          <p:nvPr/>
        </p:nvSpPr>
        <p:spPr>
          <a:xfrm>
            <a:off x="278280" y="1053360"/>
            <a:ext cx="1944000" cy="901800"/>
          </a:xfrm>
          <a:prstGeom prst="rect">
            <a:avLst/>
          </a:prstGeom>
          <a:gradFill rotWithShape="0">
            <a:gsLst>
              <a:gs pos="0">
                <a:srgbClr val="ffffff"/>
              </a:gs>
              <a:gs pos="50000">
                <a:srgbClr val="ffffff"/>
              </a:gs>
              <a:gs pos="100000">
                <a:srgbClr val="ffffff">
                  <a:alpha val="0"/>
                </a:srgbClr>
              </a:gs>
            </a:gsLst>
            <a:lin ang="0"/>
          </a:gradFill>
          <a:ln w="0">
            <a:noFill/>
          </a:ln>
        </p:spPr>
        <p:style>
          <a:lnRef idx="0"/>
          <a:fillRef idx="0"/>
          <a:effectRef idx="0"/>
          <a:fontRef idx="minor"/>
        </p:style>
        <p:txBody>
          <a:bodyPr lIns="90000" rIns="90000" tIns="45000" bIns="45000" anchor="t">
            <a:spAutoFit/>
          </a:bodyPr>
          <a:p>
            <a:pPr defTabSz="914400">
              <a:lnSpc>
                <a:spcPts val="1599"/>
              </a:lnSpc>
              <a:tabLst>
                <a:tab algn="l" pos="0"/>
              </a:tabLst>
            </a:pPr>
            <a:r>
              <a:rPr b="1" lang="pt-BR" sz="1000" spc="-1" strike="noStrike">
                <a:solidFill>
                  <a:schemeClr val="dk1"/>
                </a:solidFill>
                <a:latin typeface="Calibri"/>
              </a:rPr>
              <a:t>Cidades, agricultura, mineração, indústria, barragens e outras atividades humanas coexistindo em superfície...</a:t>
            </a:r>
            <a:endParaRPr b="0" lang="pt-BR" sz="1000" spc="-1" strike="noStrike">
              <a:solidFill>
                <a:srgbClr val="000000"/>
              </a:solidFill>
              <a:latin typeface="Arial"/>
            </a:endParaRPr>
          </a:p>
        </p:txBody>
      </p:sp>
      <p:sp>
        <p:nvSpPr>
          <p:cNvPr id="402" name="CaixaDeTexto 11"/>
          <p:cNvSpPr/>
          <p:nvPr/>
        </p:nvSpPr>
        <p:spPr>
          <a:xfrm>
            <a:off x="4561920" y="3429000"/>
            <a:ext cx="4502880" cy="363960"/>
          </a:xfrm>
          <a:prstGeom prst="rect">
            <a:avLst/>
          </a:prstGeom>
          <a:noFill/>
          <a:ln w="0">
            <a:noFill/>
          </a:ln>
        </p:spPr>
        <p:style>
          <a:lnRef idx="0"/>
          <a:fillRef idx="0"/>
          <a:effectRef idx="0"/>
          <a:fontRef idx="minor"/>
        </p:style>
        <p:txBody>
          <a:bodyPr lIns="90000" rIns="90000" tIns="45000" bIns="45000" anchor="t">
            <a:spAutoFit/>
          </a:bodyPr>
          <a:p>
            <a:pPr algn="ctr" defTabSz="914400">
              <a:lnSpc>
                <a:spcPct val="100000"/>
              </a:lnSpc>
            </a:pPr>
            <a:r>
              <a:rPr b="0" lang="pt-BR" sz="1800" spc="-1" strike="noStrike">
                <a:solidFill>
                  <a:schemeClr val="dk1"/>
                </a:solidFill>
                <a:latin typeface="Calibri"/>
              </a:rPr>
              <a:t>O que essa paisagem tem a ver com cavernas?</a:t>
            </a:r>
            <a:endParaRPr b="0" lang="pt-BR" sz="1800" spc="-1" strike="noStrike">
              <a:solidFill>
                <a:srgbClr val="000000"/>
              </a:solidFill>
              <a:latin typeface="Arial"/>
            </a:endParaRPr>
          </a:p>
        </p:txBody>
      </p:sp>
      <p:sp>
        <p:nvSpPr>
          <p:cNvPr id="403" name="CaixaDeTexto 13"/>
          <p:cNvSpPr/>
          <p:nvPr/>
        </p:nvSpPr>
        <p:spPr>
          <a:xfrm>
            <a:off x="4377240" y="3805200"/>
            <a:ext cx="4872240" cy="698760"/>
          </a:xfrm>
          <a:prstGeom prst="rect">
            <a:avLst/>
          </a:prstGeom>
          <a:gradFill rotWithShape="0">
            <a:gsLst>
              <a:gs pos="0">
                <a:srgbClr val="ffffff"/>
              </a:gs>
              <a:gs pos="50000">
                <a:srgbClr val="ffffff"/>
              </a:gs>
              <a:gs pos="100000">
                <a:srgbClr val="ffffff">
                  <a:alpha val="0"/>
                </a:srgbClr>
              </a:gs>
            </a:gsLst>
            <a:lin ang="0"/>
          </a:gradFill>
          <a:ln w="0">
            <a:noFill/>
          </a:ln>
        </p:spPr>
        <p:style>
          <a:lnRef idx="0"/>
          <a:fillRef idx="0"/>
          <a:effectRef idx="0"/>
          <a:fontRef idx="minor"/>
        </p:style>
        <p:txBody>
          <a:bodyPr lIns="90000" rIns="90000" tIns="45000" bIns="45000" anchor="t">
            <a:spAutoFit/>
          </a:bodyPr>
          <a:p>
            <a:pPr algn="ctr" defTabSz="914400">
              <a:lnSpc>
                <a:spcPts val="1599"/>
              </a:lnSpc>
              <a:tabLst>
                <a:tab algn="l" pos="0"/>
              </a:tabLst>
            </a:pPr>
            <a:r>
              <a:rPr b="0" lang="pt-BR" sz="1100" spc="-1" strike="noStrike">
                <a:solidFill>
                  <a:schemeClr val="dk1"/>
                </a:solidFill>
                <a:latin typeface="Calibri"/>
              </a:rPr>
              <a:t>Embora à primeira vista pareça uma paisagem comum, as diferentes atividades desenvolvidas na superfície compartilham o mesmo sistema subterrâneo, estabelecendo conexões que nem sempre são perceptíveis.</a:t>
            </a:r>
            <a:endParaRPr b="0" lang="pt-BR" sz="1100" spc="-1" strike="noStrike">
              <a:solidFill>
                <a:srgbClr val="000000"/>
              </a:solidFill>
              <a:latin typeface="Arial"/>
            </a:endParaRPr>
          </a:p>
        </p:txBody>
      </p:sp>
    </p:spTree>
  </p:cSld>
  <p:transition spd="slow">
    <p:wipe dir="r"/>
  </p:transition>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40" name="CaixaDeTexto 4"/>
          <p:cNvSpPr/>
          <p:nvPr/>
        </p:nvSpPr>
        <p:spPr>
          <a:xfrm>
            <a:off x="5246280" y="1301760"/>
            <a:ext cx="6474240" cy="1817640"/>
          </a:xfrm>
          <a:prstGeom prst="rect">
            <a:avLst/>
          </a:prstGeom>
          <a:noFill/>
          <a:ln w="0">
            <a:noFill/>
          </a:ln>
        </p:spPr>
        <p:style>
          <a:lnRef idx="0"/>
          <a:fillRef idx="0"/>
          <a:effectRef idx="0"/>
          <a:fontRef idx="minor"/>
        </p:style>
        <p:txBody>
          <a:bodyPr lIns="90000" rIns="90000" tIns="45000" bIns="45000" anchor="t">
            <a:spAutoFit/>
          </a:bodyPr>
          <a:p>
            <a:pPr algn="just" defTabSz="914400">
              <a:lnSpc>
                <a:spcPts val="2268"/>
              </a:lnSpc>
              <a:spcAft>
                <a:spcPts val="799"/>
              </a:spcAft>
            </a:pPr>
            <a:r>
              <a:rPr b="0" lang="pt-BR" sz="1400" spc="-1" strike="noStrike">
                <a:solidFill>
                  <a:schemeClr val="dk1"/>
                </a:solidFill>
                <a:latin typeface="Calibri"/>
                <a:ea typeface="Times New Roman"/>
              </a:rPr>
              <a:t>A relação da humanidade com as cavernas remonta à pré-história, quando eram abrigo, local de expressão cultural e espaço simbólico. Ao longo do tempo, essa interação evoluiu, passando de uma ocupação essencialmente utilitária para uma abordagem científica e exploratória, culminando no desenvolvimento da espeleologia como campo do conhecimento e da à valorização das cavernas como patrimônio a ser conhecido, protegido e conservado.</a:t>
            </a:r>
            <a:endParaRPr b="0" lang="pt-BR" sz="1400" spc="-1" strike="noStrike">
              <a:solidFill>
                <a:srgbClr val="000000"/>
              </a:solidFill>
              <a:latin typeface="Arial"/>
            </a:endParaRPr>
          </a:p>
        </p:txBody>
      </p:sp>
      <p:pic>
        <p:nvPicPr>
          <p:cNvPr id="141" name="Imagem 6" descr=""/>
          <p:cNvPicPr/>
          <p:nvPr/>
        </p:nvPicPr>
        <p:blipFill>
          <a:blip r:embed="rId1"/>
          <a:srcRect l="1070" t="-4590" r="-1070" b="4590"/>
          <a:stretch/>
        </p:blipFill>
        <p:spPr>
          <a:xfrm>
            <a:off x="520560" y="762120"/>
            <a:ext cx="4635360" cy="3089880"/>
          </a:xfrm>
          <a:prstGeom prst="rect">
            <a:avLst/>
          </a:prstGeom>
          <a:ln w="0">
            <a:noFill/>
          </a:ln>
          <a:effectLst>
            <a:outerShdw algn="tl" blurRad="50760" dir="2700000" dist="37674" rotWithShape="0">
              <a:srgbClr val="000000">
                <a:alpha val="40000"/>
              </a:srgbClr>
            </a:outerShdw>
          </a:effectLst>
        </p:spPr>
      </p:pic>
      <p:pic>
        <p:nvPicPr>
          <p:cNvPr id="142" name="Imagem 3" descr=""/>
          <p:cNvPicPr/>
          <p:nvPr/>
        </p:nvPicPr>
        <p:blipFill>
          <a:blip r:embed="rId2"/>
          <a:stretch/>
        </p:blipFill>
        <p:spPr>
          <a:xfrm>
            <a:off x="9831240" y="3260160"/>
            <a:ext cx="1889280" cy="2657160"/>
          </a:xfrm>
          <a:prstGeom prst="rect">
            <a:avLst/>
          </a:prstGeom>
          <a:ln w="0">
            <a:noFill/>
          </a:ln>
          <a:effectLst>
            <a:outerShdw algn="tl" blurRad="291960" dir="2700000" dist="139498" rotWithShape="0">
              <a:srgbClr val="333333">
                <a:alpha val="65000"/>
              </a:srgbClr>
            </a:outerShdw>
          </a:effectLst>
        </p:spPr>
      </p:pic>
      <p:sp>
        <p:nvSpPr>
          <p:cNvPr id="143" name="CaixaDeTexto 2"/>
          <p:cNvSpPr/>
          <p:nvPr/>
        </p:nvSpPr>
        <p:spPr>
          <a:xfrm>
            <a:off x="9831240" y="3235680"/>
            <a:ext cx="1715400" cy="45468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lang="pt-BR" sz="800" spc="-1" strike="noStrike">
                <a:solidFill>
                  <a:srgbClr val="000000"/>
                </a:solidFill>
                <a:latin typeface="Albert Sans"/>
                <a:ea typeface="Times New Roman"/>
              </a:rPr>
              <a:t>E. A. Martel.</a:t>
            </a:r>
            <a:endParaRPr b="0" lang="pt-BR" sz="800" spc="-1" strike="noStrike">
              <a:solidFill>
                <a:srgbClr val="000000"/>
              </a:solidFill>
              <a:latin typeface="Arial"/>
            </a:endParaRPr>
          </a:p>
          <a:p>
            <a:pPr defTabSz="914400">
              <a:lnSpc>
                <a:spcPct val="100000"/>
              </a:lnSpc>
            </a:pPr>
            <a:r>
              <a:rPr b="0" lang="pt-BR" sz="800" spc="-1" strike="noStrike">
                <a:solidFill>
                  <a:srgbClr val="000000"/>
                </a:solidFill>
                <a:latin typeface="Albert Sans"/>
                <a:ea typeface="Times New Roman"/>
              </a:rPr>
              <a:t>Foto: Georges Pénabert</a:t>
            </a:r>
            <a:endParaRPr b="0" lang="pt-BR" sz="800" spc="-1" strike="noStrike">
              <a:solidFill>
                <a:srgbClr val="000000"/>
              </a:solidFill>
              <a:latin typeface="Arial"/>
            </a:endParaRPr>
          </a:p>
          <a:p>
            <a:pPr defTabSz="914400">
              <a:lnSpc>
                <a:spcPct val="100000"/>
              </a:lnSpc>
            </a:pPr>
            <a:r>
              <a:rPr b="0" lang="pt-BR" sz="800" spc="-1" strike="noStrike">
                <a:solidFill>
                  <a:srgbClr val="000000"/>
                </a:solidFill>
                <a:latin typeface="Albert Sans"/>
                <a:ea typeface="Times New Roman"/>
              </a:rPr>
              <a:t>1887</a:t>
            </a:r>
            <a:endParaRPr b="0" lang="pt-BR" sz="800" spc="-1" strike="noStrike">
              <a:solidFill>
                <a:srgbClr val="000000"/>
              </a:solidFill>
              <a:latin typeface="Arial"/>
            </a:endParaRPr>
          </a:p>
        </p:txBody>
      </p:sp>
      <p:sp>
        <p:nvSpPr>
          <p:cNvPr id="144" name="CaixaDeTexto 12"/>
          <p:cNvSpPr/>
          <p:nvPr/>
        </p:nvSpPr>
        <p:spPr>
          <a:xfrm>
            <a:off x="406800" y="4075560"/>
            <a:ext cx="8764560" cy="1830600"/>
          </a:xfrm>
          <a:prstGeom prst="rect">
            <a:avLst/>
          </a:prstGeom>
          <a:noFill/>
          <a:ln w="0">
            <a:noFill/>
          </a:ln>
        </p:spPr>
        <p:style>
          <a:lnRef idx="0"/>
          <a:fillRef idx="0"/>
          <a:effectRef idx="0"/>
          <a:fontRef idx="minor"/>
        </p:style>
        <p:txBody>
          <a:bodyPr lIns="90000" rIns="90000" tIns="45000" bIns="45000" anchor="t">
            <a:spAutoFit/>
          </a:bodyPr>
          <a:p>
            <a:pPr algn="just" defTabSz="914400">
              <a:lnSpc>
                <a:spcPts val="1701"/>
              </a:lnSpc>
              <a:spcAft>
                <a:spcPts val="601"/>
              </a:spcAft>
            </a:pPr>
            <a:r>
              <a:rPr b="0" lang="pt-BR" sz="1400" spc="-1" strike="noStrike">
                <a:solidFill>
                  <a:schemeClr val="dk1"/>
                </a:solidFill>
                <a:latin typeface="Calibri"/>
              </a:rPr>
              <a:t>O interesse científico por cavernas ganhou destaque a partir da segunda metade do século XIX, com os trabalhos pioneiros de </a:t>
            </a:r>
            <a:r>
              <a:rPr b="1" lang="pt-BR" sz="1400" spc="-1" strike="noStrike">
                <a:solidFill>
                  <a:schemeClr val="dk1"/>
                </a:solidFill>
                <a:latin typeface="Calibri"/>
              </a:rPr>
              <a:t>Édouard-Alfred Martel</a:t>
            </a:r>
            <a:r>
              <a:rPr b="0" lang="pt-BR" sz="1400" spc="-1" strike="noStrike">
                <a:solidFill>
                  <a:schemeClr val="dk1"/>
                </a:solidFill>
                <a:latin typeface="Calibri"/>
              </a:rPr>
              <a:t>, francês tido como o de fundador da espeleologia moderna.</a:t>
            </a:r>
            <a:endParaRPr b="0" lang="pt-BR" sz="1400" spc="-1" strike="noStrike">
              <a:solidFill>
                <a:srgbClr val="000000"/>
              </a:solidFill>
              <a:latin typeface="Arial"/>
            </a:endParaRPr>
          </a:p>
          <a:p>
            <a:pPr algn="just" defTabSz="914400">
              <a:lnSpc>
                <a:spcPts val="1701"/>
              </a:lnSpc>
              <a:spcAft>
                <a:spcPts val="601"/>
              </a:spcAft>
            </a:pPr>
            <a:r>
              <a:rPr b="0" lang="pt-BR" sz="1400" spc="-1" strike="noStrike">
                <a:solidFill>
                  <a:schemeClr val="dk1"/>
                </a:solidFill>
                <a:latin typeface="Calibri"/>
              </a:rPr>
              <a:t>De </a:t>
            </a:r>
            <a:r>
              <a:rPr b="1" lang="pt-BR" sz="1400" spc="-1" strike="noStrike">
                <a:solidFill>
                  <a:schemeClr val="dk1"/>
                </a:solidFill>
                <a:latin typeface="Calibri"/>
              </a:rPr>
              <a:t>1890 a 1936</a:t>
            </a:r>
            <a:r>
              <a:rPr b="0" lang="pt-BR" sz="1400" spc="-1" strike="noStrike">
                <a:solidFill>
                  <a:schemeClr val="dk1"/>
                </a:solidFill>
                <a:latin typeface="Calibri"/>
              </a:rPr>
              <a:t> ele publicou centenas de artigos e mais de uma dezena de livros: </a:t>
            </a:r>
            <a:r>
              <a:rPr b="0" i="1" lang="pt-BR" sz="1400" spc="-1" strike="noStrike">
                <a:solidFill>
                  <a:schemeClr val="dk1"/>
                </a:solidFill>
                <a:latin typeface="Calibri"/>
              </a:rPr>
              <a:t>Les Abîmes, Explications sur Mammoth Cave, Nouveau Traité des Eaux Souterraines</a:t>
            </a:r>
            <a:r>
              <a:rPr b="0" lang="pt-BR" sz="1400" spc="-1" strike="noStrike">
                <a:solidFill>
                  <a:schemeClr val="dk1"/>
                </a:solidFill>
                <a:latin typeface="Calibri"/>
              </a:rPr>
              <a:t>, dentre outros; </a:t>
            </a:r>
            <a:endParaRPr b="0" lang="pt-BR" sz="1400" spc="-1" strike="noStrike">
              <a:solidFill>
                <a:srgbClr val="000000"/>
              </a:solidFill>
              <a:latin typeface="Arial"/>
            </a:endParaRPr>
          </a:p>
          <a:p>
            <a:pPr algn="just" defTabSz="914400">
              <a:lnSpc>
                <a:spcPts val="1701"/>
              </a:lnSpc>
              <a:spcAft>
                <a:spcPts val="601"/>
              </a:spcAft>
            </a:pPr>
            <a:r>
              <a:rPr b="0" lang="pt-BR" sz="1400" spc="-1" strike="noStrike">
                <a:solidFill>
                  <a:schemeClr val="dk1"/>
                </a:solidFill>
                <a:latin typeface="Calibri"/>
              </a:rPr>
              <a:t>Em 1895 ele fundou a Sociedade de Espeleologia, que se tornou, mais tarde, a Federação Francesa de Espeleologia (FFS);</a:t>
            </a:r>
            <a:endParaRPr b="0" lang="pt-BR" sz="1400" spc="-1" strike="noStrike">
              <a:solidFill>
                <a:srgbClr val="000000"/>
              </a:solidFill>
              <a:latin typeface="Arial"/>
            </a:endParaRPr>
          </a:p>
          <a:p>
            <a:pPr algn="just" defTabSz="914400">
              <a:lnSpc>
                <a:spcPts val="1701"/>
              </a:lnSpc>
              <a:spcAft>
                <a:spcPts val="601"/>
              </a:spcAft>
            </a:pPr>
            <a:r>
              <a:rPr b="0" lang="pt-BR" sz="1400" spc="-1" strike="noStrike">
                <a:solidFill>
                  <a:schemeClr val="dk1"/>
                </a:solidFill>
                <a:latin typeface="Calibri"/>
              </a:rPr>
              <a:t>Lei Martel de 1902.</a:t>
            </a:r>
            <a:endParaRPr b="0" lang="pt-BR" sz="1400" spc="-1" strike="noStrike">
              <a:solidFill>
                <a:srgbClr val="000000"/>
              </a:solidFill>
              <a:latin typeface="Arial"/>
            </a:endParaRPr>
          </a:p>
        </p:txBody>
      </p:sp>
      <p:sp>
        <p:nvSpPr>
          <p:cNvPr id="145" name="Título 1"/>
          <p:cNvSpPr/>
          <p:nvPr/>
        </p:nvSpPr>
        <p:spPr>
          <a:xfrm>
            <a:off x="275760" y="268560"/>
            <a:ext cx="6900120" cy="465840"/>
          </a:xfrm>
          <a:prstGeom prst="rect">
            <a:avLst/>
          </a:prstGeom>
          <a:noFill/>
          <a:ln w="0">
            <a:noFill/>
          </a:ln>
        </p:spPr>
        <p:style>
          <a:lnRef idx="0"/>
          <a:fillRef idx="0"/>
          <a:effectRef idx="0"/>
          <a:fontRef idx="minor"/>
        </p:style>
        <p:txBody>
          <a:bodyPr lIns="90000" rIns="90000" tIns="45000" bIns="45000" anchor="t">
            <a:noAutofit/>
          </a:bodyPr>
          <a:p>
            <a:pPr defTabSz="457200">
              <a:lnSpc>
                <a:spcPct val="100000"/>
              </a:lnSpc>
            </a:pPr>
            <a:r>
              <a:rPr b="1" lang="pt-BR" sz="2300" spc="-1" strike="noStrike">
                <a:solidFill>
                  <a:srgbClr val="0f4e22"/>
                </a:solidFill>
                <a:latin typeface="Candara"/>
                <a:ea typeface="ＭＳ Ｐゴシック"/>
              </a:rPr>
              <a:t>Histórico</a:t>
            </a:r>
            <a:endParaRPr b="0" lang="pt-BR" sz="2300" spc="-1" strike="noStrike">
              <a:solidFill>
                <a:srgbClr val="000000"/>
              </a:solidFill>
              <a:latin typeface="Arial"/>
            </a:endParaRPr>
          </a:p>
        </p:txBody>
      </p:sp>
      <p:cxnSp>
        <p:nvCxnSpPr>
          <p:cNvPr id="146" name="Conector reto 5"/>
          <p:cNvCxnSpPr/>
          <p:nvPr/>
        </p:nvCxnSpPr>
        <p:spPr>
          <a:xfrm>
            <a:off x="-9360" y="736560"/>
            <a:ext cx="1838520" cy="360"/>
          </a:xfrm>
          <a:prstGeom prst="straightConnector1">
            <a:avLst/>
          </a:prstGeom>
          <a:ln w="22860">
            <a:solidFill>
              <a:srgbClr val="00b050"/>
            </a:solidFill>
            <a:round/>
          </a:ln>
        </p:spPr>
      </p:cxnSp>
      <p:pic>
        <p:nvPicPr>
          <p:cNvPr id="147" name="Imagem 9" descr="Logotipo&#10;&#10;O conteúdo gerado por IA pode estar incorreto."/>
          <p:cNvPicPr/>
          <p:nvPr/>
        </p:nvPicPr>
        <p:blipFill>
          <a:blip r:embed="rId3">
            <a:lum bright="70000" contrast="-70000"/>
          </a:blip>
          <a:stretch/>
        </p:blipFill>
        <p:spPr>
          <a:xfrm>
            <a:off x="11683440" y="6355440"/>
            <a:ext cx="330480" cy="442800"/>
          </a:xfrm>
          <a:prstGeom prst="rect">
            <a:avLst/>
          </a:prstGeom>
          <a:ln w="0">
            <a:noFill/>
          </a:ln>
        </p:spPr>
      </p:pic>
    </p:spTree>
  </p:cSld>
  <mc:AlternateContent>
    <mc:Choice Requires="p14">
      <p:transition spd="slow" p14:dur="2000"/>
    </mc:Choice>
    <mc:Fallback>
      <p:transition spd="slow"/>
    </mc:Fallback>
  </mc:AlternateContent>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04" name="Título 1"/>
          <p:cNvSpPr/>
          <p:nvPr/>
        </p:nvSpPr>
        <p:spPr>
          <a:xfrm>
            <a:off x="140400" y="115200"/>
            <a:ext cx="4698000" cy="582120"/>
          </a:xfrm>
          <a:prstGeom prst="rect">
            <a:avLst/>
          </a:prstGeom>
          <a:noFill/>
          <a:ln w="0">
            <a:noFill/>
          </a:ln>
        </p:spPr>
        <p:style>
          <a:lnRef idx="0"/>
          <a:fillRef idx="0"/>
          <a:effectRef idx="0"/>
          <a:fontRef idx="minor"/>
        </p:style>
        <p:txBody>
          <a:bodyPr lIns="90000" rIns="90000" tIns="45000" bIns="45000" anchor="t">
            <a:noAutofit/>
          </a:bodyPr>
          <a:p>
            <a:pPr defTabSz="457200">
              <a:lnSpc>
                <a:spcPct val="100000"/>
              </a:lnSpc>
            </a:pPr>
            <a:r>
              <a:rPr b="1" lang="pt-BR" sz="2000" spc="-1" strike="noStrike">
                <a:solidFill>
                  <a:schemeClr val="dk1"/>
                </a:solidFill>
                <a:latin typeface="Candara"/>
                <a:ea typeface="ＭＳ Ｐゴシック"/>
              </a:rPr>
              <a:t>A paisagem cárstica</a:t>
            </a:r>
            <a:endParaRPr b="0" lang="pt-BR" sz="2000" spc="-1" strike="noStrike">
              <a:solidFill>
                <a:srgbClr val="000000"/>
              </a:solidFill>
              <a:latin typeface="Arial"/>
            </a:endParaRPr>
          </a:p>
        </p:txBody>
      </p:sp>
      <p:cxnSp>
        <p:nvCxnSpPr>
          <p:cNvPr id="405" name="Conector reto 9"/>
          <p:cNvCxnSpPr/>
          <p:nvPr/>
        </p:nvCxnSpPr>
        <p:spPr>
          <a:xfrm>
            <a:off x="-9360" y="583920"/>
            <a:ext cx="4753080" cy="360"/>
          </a:xfrm>
          <a:prstGeom prst="straightConnector1">
            <a:avLst/>
          </a:prstGeom>
          <a:ln w="22860">
            <a:solidFill>
              <a:srgbClr val="00b050"/>
            </a:solidFill>
            <a:round/>
          </a:ln>
        </p:spPr>
      </p:cxnSp>
      <p:pic>
        <p:nvPicPr>
          <p:cNvPr id="406" name="Imagem 1" descr="Logotipo&#10;&#10;O conteúdo gerado por IA pode estar incorreto."/>
          <p:cNvPicPr/>
          <p:nvPr/>
        </p:nvPicPr>
        <p:blipFill>
          <a:blip r:embed="rId1">
            <a:lum bright="70000" contrast="-70000"/>
          </a:blip>
          <a:stretch/>
        </p:blipFill>
        <p:spPr>
          <a:xfrm>
            <a:off x="12985920" y="5519520"/>
            <a:ext cx="272520" cy="365400"/>
          </a:xfrm>
          <a:prstGeom prst="rect">
            <a:avLst/>
          </a:prstGeom>
          <a:ln w="0">
            <a:noFill/>
          </a:ln>
        </p:spPr>
      </p:pic>
      <p:pic>
        <p:nvPicPr>
          <p:cNvPr id="407" name="Imagem 3" descr=""/>
          <p:cNvPicPr/>
          <p:nvPr/>
        </p:nvPicPr>
        <p:blipFill>
          <a:blip r:embed="rId2"/>
          <a:stretch/>
        </p:blipFill>
        <p:spPr>
          <a:xfrm>
            <a:off x="2592000" y="812520"/>
            <a:ext cx="8185320" cy="5456880"/>
          </a:xfrm>
          <a:prstGeom prst="rect">
            <a:avLst/>
          </a:prstGeom>
          <a:ln w="0">
            <a:noFill/>
          </a:ln>
        </p:spPr>
      </p:pic>
      <p:pic>
        <p:nvPicPr>
          <p:cNvPr id="408" name="Imagem 4" descr=""/>
          <p:cNvPicPr/>
          <p:nvPr/>
        </p:nvPicPr>
        <p:blipFill>
          <a:blip r:embed="rId3"/>
          <a:stretch/>
        </p:blipFill>
        <p:spPr>
          <a:xfrm>
            <a:off x="0" y="6035040"/>
            <a:ext cx="12191760" cy="822600"/>
          </a:xfrm>
          <a:prstGeom prst="rect">
            <a:avLst/>
          </a:prstGeom>
          <a:ln w="0">
            <a:noFill/>
          </a:ln>
        </p:spPr>
      </p:pic>
      <p:sp>
        <p:nvSpPr>
          <p:cNvPr id="409" name="CaixaDeTexto 5"/>
          <p:cNvSpPr/>
          <p:nvPr/>
        </p:nvSpPr>
        <p:spPr>
          <a:xfrm>
            <a:off x="278280" y="1053360"/>
            <a:ext cx="2271960" cy="4353480"/>
          </a:xfrm>
          <a:prstGeom prst="rect">
            <a:avLst/>
          </a:prstGeom>
          <a:gradFill rotWithShape="0">
            <a:gsLst>
              <a:gs pos="0">
                <a:srgbClr val="ffffff"/>
              </a:gs>
              <a:gs pos="50000">
                <a:srgbClr val="ffffff"/>
              </a:gs>
              <a:gs pos="100000">
                <a:srgbClr val="ffffff">
                  <a:alpha val="0"/>
                </a:srgbClr>
              </a:gs>
            </a:gsLst>
            <a:lin ang="0"/>
          </a:gradFill>
          <a:ln w="0">
            <a:noFill/>
          </a:ln>
        </p:spPr>
        <p:style>
          <a:lnRef idx="0"/>
          <a:fillRef idx="0"/>
          <a:effectRef idx="0"/>
          <a:fontRef idx="minor"/>
        </p:style>
        <p:txBody>
          <a:bodyPr lIns="90000" rIns="90000" tIns="45000" bIns="45000" anchor="t">
            <a:spAutoFit/>
          </a:bodyPr>
          <a:p>
            <a:pPr defTabSz="914400">
              <a:lnSpc>
                <a:spcPts val="1599"/>
              </a:lnSpc>
              <a:tabLst>
                <a:tab algn="l" pos="0"/>
              </a:tabLst>
            </a:pPr>
            <a:r>
              <a:rPr b="0" lang="pt-BR" sz="1000" spc="-1" strike="noStrike">
                <a:solidFill>
                  <a:schemeClr val="dk1"/>
                </a:solidFill>
                <a:latin typeface="Calibri"/>
              </a:rPr>
              <a:t>🔵 </a:t>
            </a:r>
            <a:r>
              <a:rPr b="1" lang="pt-BR" sz="1000" spc="-1" strike="noStrike">
                <a:solidFill>
                  <a:schemeClr val="dk1"/>
                </a:solidFill>
                <a:latin typeface="Calibri"/>
              </a:rPr>
              <a:t>Fluxo da água subterrânea</a:t>
            </a:r>
            <a:br>
              <a:rPr sz="1000"/>
            </a:br>
            <a:r>
              <a:rPr b="0" lang="pt-BR" sz="1000" spc="-1" strike="noStrike">
                <a:solidFill>
                  <a:schemeClr val="dk1"/>
                </a:solidFill>
                <a:latin typeface="Calibri"/>
              </a:rPr>
              <a:t>Movimento da água através das fraturas, epicarste, condutos e aquífero cárstico.</a:t>
            </a:r>
            <a:endParaRPr b="0" lang="pt-BR" sz="1000" spc="-1" strike="noStrike">
              <a:solidFill>
                <a:srgbClr val="000000"/>
              </a:solidFill>
              <a:latin typeface="Arial"/>
            </a:endParaRPr>
          </a:p>
          <a:p>
            <a:pPr defTabSz="914400">
              <a:lnSpc>
                <a:spcPts val="1599"/>
              </a:lnSpc>
              <a:tabLst>
                <a:tab algn="l" pos="0"/>
              </a:tabLst>
            </a:pPr>
            <a:r>
              <a:rPr b="0" lang="pt-BR" sz="1000" spc="-1" strike="noStrike">
                <a:solidFill>
                  <a:schemeClr val="dk1"/>
                </a:solidFill>
                <a:latin typeface="Calibri"/>
              </a:rPr>
              <a:t>🔴 </a:t>
            </a:r>
            <a:r>
              <a:rPr b="0" lang="pt-BR" sz="1000" spc="-1" strike="noStrike">
                <a:solidFill>
                  <a:schemeClr val="dk1"/>
                </a:solidFill>
                <a:latin typeface="Calibri"/>
              </a:rPr>
              <a:t>Migração de contaminantes</a:t>
            </a:r>
            <a:br>
              <a:rPr sz="1000"/>
            </a:br>
            <a:r>
              <a:rPr b="0" lang="pt-BR" sz="1000" spc="-1" strike="noStrike">
                <a:solidFill>
                  <a:schemeClr val="dk1"/>
                </a:solidFill>
                <a:latin typeface="Calibri"/>
              </a:rPr>
              <a:t>Dispersão de poluentes provenientes das atividades desenvolvidas na superfície.</a:t>
            </a:r>
            <a:endParaRPr b="0" lang="pt-BR" sz="1000" spc="-1" strike="noStrike">
              <a:solidFill>
                <a:srgbClr val="000000"/>
              </a:solidFill>
              <a:latin typeface="Arial"/>
            </a:endParaRPr>
          </a:p>
          <a:p>
            <a:pPr defTabSz="914400">
              <a:lnSpc>
                <a:spcPts val="1599"/>
              </a:lnSpc>
              <a:tabLst>
                <a:tab algn="l" pos="0"/>
              </a:tabLst>
            </a:pPr>
            <a:r>
              <a:rPr b="1" lang="pt-BR" sz="1000" spc="-1" strike="noStrike">
                <a:solidFill>
                  <a:schemeClr val="dk1"/>
                </a:solidFill>
                <a:latin typeface="Calibri"/>
              </a:rPr>
              <a:t>🟠 </a:t>
            </a:r>
            <a:r>
              <a:rPr b="1" lang="pt-BR" sz="1000" spc="-1" strike="noStrike">
                <a:solidFill>
                  <a:schemeClr val="dk1"/>
                </a:solidFill>
                <a:latin typeface="Calibri"/>
              </a:rPr>
              <a:t>Propagação de vibrações</a:t>
            </a:r>
            <a:br>
              <a:rPr sz="1000"/>
            </a:br>
            <a:r>
              <a:rPr b="0" lang="pt-BR" sz="1000" spc="-1" strike="noStrike">
                <a:solidFill>
                  <a:schemeClr val="dk1"/>
                </a:solidFill>
                <a:latin typeface="Calibri"/>
              </a:rPr>
              <a:t>Transmissão de vibrações geradas por detonações, escavações e outras atividades através do maciço rochoso.</a:t>
            </a:r>
            <a:endParaRPr b="0" lang="pt-BR" sz="1000" spc="-1" strike="noStrike">
              <a:solidFill>
                <a:srgbClr val="000000"/>
              </a:solidFill>
              <a:latin typeface="Arial"/>
            </a:endParaRPr>
          </a:p>
          <a:p>
            <a:pPr defTabSz="914400">
              <a:lnSpc>
                <a:spcPts val="1599"/>
              </a:lnSpc>
              <a:tabLst>
                <a:tab algn="l" pos="0"/>
              </a:tabLst>
            </a:pPr>
            <a:r>
              <a:rPr b="0" lang="pt-BR" sz="1000" spc="-1" strike="noStrike">
                <a:solidFill>
                  <a:schemeClr val="dk1"/>
                </a:solidFill>
                <a:latin typeface="Calibri"/>
              </a:rPr>
              <a:t>🟣 </a:t>
            </a:r>
            <a:r>
              <a:rPr b="1" lang="pt-BR" sz="1000" spc="-1" strike="noStrike">
                <a:solidFill>
                  <a:schemeClr val="dk1"/>
                </a:solidFill>
                <a:latin typeface="Calibri"/>
              </a:rPr>
              <a:t>Rebaixamento do aquífero</a:t>
            </a:r>
            <a:br>
              <a:rPr sz="1000"/>
            </a:br>
            <a:r>
              <a:rPr b="0" lang="pt-BR" sz="1000" spc="-1" strike="noStrike">
                <a:solidFill>
                  <a:schemeClr val="dk1"/>
                </a:solidFill>
                <a:latin typeface="Calibri"/>
              </a:rPr>
              <a:t>Alteração do nível freático decorrente da captação ou drenagem de água subterrânea.</a:t>
            </a:r>
            <a:endParaRPr b="0" lang="pt-BR" sz="1000" spc="-1" strike="noStrike">
              <a:solidFill>
                <a:srgbClr val="000000"/>
              </a:solidFill>
              <a:latin typeface="Arial"/>
            </a:endParaRPr>
          </a:p>
          <a:p>
            <a:pPr defTabSz="914400">
              <a:lnSpc>
                <a:spcPts val="1599"/>
              </a:lnSpc>
              <a:tabLst>
                <a:tab algn="l" pos="0"/>
              </a:tabLst>
            </a:pPr>
            <a:r>
              <a:rPr b="0" lang="pt-BR" sz="1000" spc="-1" strike="noStrike">
                <a:solidFill>
                  <a:schemeClr val="dk1"/>
                </a:solidFill>
                <a:latin typeface="Calibri"/>
              </a:rPr>
              <a:t>🟢 </a:t>
            </a:r>
            <a:r>
              <a:rPr b="1" lang="pt-BR" sz="1000" spc="-1" strike="noStrike">
                <a:solidFill>
                  <a:schemeClr val="dk1"/>
                </a:solidFill>
                <a:latin typeface="Calibri"/>
              </a:rPr>
              <a:t>Conectividade subterrânea</a:t>
            </a:r>
            <a:br>
              <a:rPr sz="1000"/>
            </a:br>
            <a:r>
              <a:rPr b="0" lang="pt-BR" sz="1000" spc="-1" strike="noStrike">
                <a:solidFill>
                  <a:schemeClr val="dk1"/>
                </a:solidFill>
                <a:latin typeface="Calibri"/>
              </a:rPr>
              <a:t>Conexões entre cavernas, condutos e habitats que permitem o deslocamento da fauna e a manutenção dos processos ecológicos.</a:t>
            </a:r>
            <a:endParaRPr b="0" lang="pt-BR" sz="1000" spc="-1" strike="noStrike">
              <a:solidFill>
                <a:srgbClr val="000000"/>
              </a:solidFill>
              <a:latin typeface="Arial"/>
            </a:endParaRPr>
          </a:p>
        </p:txBody>
      </p:sp>
    </p:spTree>
  </p:cSld>
  <mc:AlternateContent>
    <mc:Choice Requires="p14">
      <p:transition p14:dur="250">
        <p:wipe dir="r"/>
      </p:transition>
    </mc:Choice>
    <mc:Fallback>
      <p:transition>
        <p:wipe dir="r"/>
      </p:transition>
    </mc:Fallback>
  </mc:AlternateContent>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410" name="Imagem 8" descr=""/>
          <p:cNvPicPr/>
          <p:nvPr/>
        </p:nvPicPr>
        <p:blipFill>
          <a:blip r:embed="rId1"/>
          <a:stretch/>
        </p:blipFill>
        <p:spPr>
          <a:xfrm>
            <a:off x="0" y="6035040"/>
            <a:ext cx="12191760" cy="822600"/>
          </a:xfrm>
          <a:prstGeom prst="rect">
            <a:avLst/>
          </a:prstGeom>
          <a:ln w="0">
            <a:noFill/>
          </a:ln>
        </p:spPr>
      </p:pic>
      <p:sp>
        <p:nvSpPr>
          <p:cNvPr id="411" name="Título 1"/>
          <p:cNvSpPr/>
          <p:nvPr/>
        </p:nvSpPr>
        <p:spPr>
          <a:xfrm>
            <a:off x="140400" y="115200"/>
            <a:ext cx="4698000" cy="582120"/>
          </a:xfrm>
          <a:prstGeom prst="rect">
            <a:avLst/>
          </a:prstGeom>
          <a:noFill/>
          <a:ln w="0">
            <a:noFill/>
          </a:ln>
        </p:spPr>
        <p:style>
          <a:lnRef idx="0"/>
          <a:fillRef idx="0"/>
          <a:effectRef idx="0"/>
          <a:fontRef idx="minor"/>
        </p:style>
        <p:txBody>
          <a:bodyPr lIns="90000" rIns="90000" tIns="45000" bIns="45000" anchor="t">
            <a:noAutofit/>
          </a:bodyPr>
          <a:p>
            <a:pPr defTabSz="457200">
              <a:lnSpc>
                <a:spcPct val="100000"/>
              </a:lnSpc>
            </a:pPr>
            <a:r>
              <a:rPr b="1" lang="pt-BR" sz="2000" spc="-1" strike="noStrike">
                <a:solidFill>
                  <a:schemeClr val="dk1"/>
                </a:solidFill>
                <a:latin typeface="Candara"/>
                <a:ea typeface="ＭＳ Ｐゴシック"/>
              </a:rPr>
              <a:t>Distribuição de competências: LC 140/2011</a:t>
            </a:r>
            <a:endParaRPr b="0" lang="pt-BR" sz="2000" spc="-1" strike="noStrike">
              <a:solidFill>
                <a:srgbClr val="000000"/>
              </a:solidFill>
              <a:latin typeface="Arial"/>
            </a:endParaRPr>
          </a:p>
        </p:txBody>
      </p:sp>
      <p:cxnSp>
        <p:nvCxnSpPr>
          <p:cNvPr id="412" name="Conector reto 9"/>
          <p:cNvCxnSpPr/>
          <p:nvPr/>
        </p:nvCxnSpPr>
        <p:spPr>
          <a:xfrm>
            <a:off x="-9360" y="583920"/>
            <a:ext cx="4753080" cy="360"/>
          </a:xfrm>
          <a:prstGeom prst="straightConnector1">
            <a:avLst/>
          </a:prstGeom>
          <a:ln w="22860">
            <a:solidFill>
              <a:srgbClr val="00b050"/>
            </a:solidFill>
            <a:round/>
          </a:ln>
        </p:spPr>
      </p:cxnSp>
      <p:pic>
        <p:nvPicPr>
          <p:cNvPr id="413" name="Imagem 1" descr="Logotipo&#10;&#10;O conteúdo gerado por IA pode estar incorreto."/>
          <p:cNvPicPr/>
          <p:nvPr/>
        </p:nvPicPr>
        <p:blipFill>
          <a:blip r:embed="rId2">
            <a:lum bright="70000" contrast="-70000"/>
          </a:blip>
          <a:stretch/>
        </p:blipFill>
        <p:spPr>
          <a:xfrm>
            <a:off x="11683440" y="6355440"/>
            <a:ext cx="330480" cy="442800"/>
          </a:xfrm>
          <a:prstGeom prst="rect">
            <a:avLst/>
          </a:prstGeom>
          <a:ln w="0">
            <a:noFill/>
          </a:ln>
        </p:spPr>
      </p:pic>
      <p:graphicFrame>
        <p:nvGraphicFramePr>
          <p:cNvPr id="414" name="Tabela 4"/>
          <p:cNvGraphicFramePr/>
          <p:nvPr/>
        </p:nvGraphicFramePr>
        <p:xfrm>
          <a:off x="1167120" y="798840"/>
          <a:ext cx="9474480" cy="4491360"/>
        </p:xfrm>
        <a:graphic>
          <a:graphicData uri="http://schemas.openxmlformats.org/drawingml/2006/table">
            <a:tbl>
              <a:tblPr/>
              <a:tblGrid>
                <a:gridCol w="1657080"/>
                <a:gridCol w="3694320"/>
                <a:gridCol w="4123440"/>
              </a:tblGrid>
              <a:tr h="151200">
                <a:tc>
                  <a:txBody>
                    <a:bodyPr lIns="37800" rIns="37800" tIns="18720" bIns="18720" anchor="ctr">
                      <a:noAutofit/>
                    </a:bodyPr>
                    <a:p>
                      <a:pPr algn="ctr" defTabSz="914400">
                        <a:lnSpc>
                          <a:spcPct val="100000"/>
                        </a:lnSpc>
                      </a:pPr>
                      <a:r>
                        <a:rPr b="1" lang="pt-BR" sz="1000" spc="-1" strike="noStrike">
                          <a:solidFill>
                            <a:schemeClr val="dk1"/>
                          </a:solidFill>
                          <a:latin typeface="Calibri"/>
                        </a:rPr>
                        <a:t>Atividade</a:t>
                      </a:r>
                      <a:endParaRPr b="0" lang="pt-BR" sz="1000" spc="-1" strike="noStrike">
                        <a:solidFill>
                          <a:srgbClr val="000000"/>
                        </a:solidFill>
                        <a:latin typeface="Arial"/>
                      </a:endParaRPr>
                    </a:p>
                  </a:txBody>
                  <a:tcPr anchor="ctr" marL="37800" marR="37800">
                    <a:lnL w="6480">
                      <a:solidFill>
                        <a:srgbClr val="000000"/>
                      </a:solidFill>
                      <a:prstDash val="solid"/>
                    </a:lnL>
                    <a:lnR w="6480">
                      <a:solidFill>
                        <a:srgbClr val="000000"/>
                      </a:solidFill>
                      <a:prstDash val="solid"/>
                    </a:lnR>
                    <a:lnT w="6480">
                      <a:solidFill>
                        <a:srgbClr val="000000"/>
                      </a:solidFill>
                      <a:prstDash val="solid"/>
                    </a:lnT>
                    <a:lnB w="6480">
                      <a:solidFill>
                        <a:srgbClr val="000000"/>
                      </a:solidFill>
                      <a:prstDash val="solid"/>
                    </a:lnB>
                    <a:noFill/>
                  </a:tcPr>
                </a:tc>
                <a:tc>
                  <a:txBody>
                    <a:bodyPr lIns="37800" rIns="37800" tIns="18720" bIns="18720" anchor="ctr">
                      <a:noAutofit/>
                    </a:bodyPr>
                    <a:p>
                      <a:pPr algn="ctr" defTabSz="914400">
                        <a:lnSpc>
                          <a:spcPct val="100000"/>
                        </a:lnSpc>
                      </a:pPr>
                      <a:r>
                        <a:rPr b="1" lang="pt-BR" sz="1000" spc="-1" strike="noStrike">
                          <a:solidFill>
                            <a:schemeClr val="dk1"/>
                          </a:solidFill>
                          <a:latin typeface="Calibri"/>
                        </a:rPr>
                        <a:t>Principais impactos</a:t>
                      </a:r>
                      <a:endParaRPr b="0" lang="pt-BR" sz="1000" spc="-1" strike="noStrike">
                        <a:solidFill>
                          <a:srgbClr val="000000"/>
                        </a:solidFill>
                        <a:latin typeface="Arial"/>
                      </a:endParaRPr>
                    </a:p>
                  </a:txBody>
                  <a:tcPr anchor="ctr" marL="37800" marR="37800">
                    <a:lnL w="6480">
                      <a:solidFill>
                        <a:srgbClr val="000000"/>
                      </a:solidFill>
                      <a:prstDash val="solid"/>
                    </a:lnL>
                    <a:lnR w="6480">
                      <a:solidFill>
                        <a:srgbClr val="000000"/>
                      </a:solidFill>
                      <a:prstDash val="solid"/>
                    </a:lnR>
                    <a:lnT w="6480">
                      <a:solidFill>
                        <a:srgbClr val="000000"/>
                      </a:solidFill>
                      <a:prstDash val="solid"/>
                    </a:lnT>
                    <a:lnB w="6480">
                      <a:solidFill>
                        <a:srgbClr val="000000"/>
                      </a:solidFill>
                      <a:prstDash val="solid"/>
                    </a:lnB>
                    <a:noFill/>
                  </a:tcPr>
                </a:tc>
                <a:tc>
                  <a:txBody>
                    <a:bodyPr lIns="37800" rIns="37800" tIns="18720" bIns="18720" anchor="ctr">
                      <a:noAutofit/>
                    </a:bodyPr>
                    <a:p>
                      <a:pPr algn="ctr" defTabSz="914400">
                        <a:lnSpc>
                          <a:spcPct val="100000"/>
                        </a:lnSpc>
                      </a:pPr>
                      <a:r>
                        <a:rPr b="1" lang="pt-BR" sz="1000" spc="-1" strike="noStrike">
                          <a:solidFill>
                            <a:schemeClr val="dk1"/>
                          </a:solidFill>
                          <a:latin typeface="Calibri"/>
                        </a:rPr>
                        <a:t>Protocolos essenciais</a:t>
                      </a:r>
                      <a:endParaRPr b="0" lang="pt-BR" sz="1000" spc="-1" strike="noStrike">
                        <a:solidFill>
                          <a:srgbClr val="000000"/>
                        </a:solidFill>
                        <a:latin typeface="Arial"/>
                      </a:endParaRPr>
                    </a:p>
                  </a:txBody>
                  <a:tcPr anchor="ctr" marL="37800" marR="37800">
                    <a:lnL w="6480">
                      <a:solidFill>
                        <a:srgbClr val="000000"/>
                      </a:solidFill>
                      <a:prstDash val="solid"/>
                    </a:lnL>
                    <a:lnR w="6480">
                      <a:solidFill>
                        <a:srgbClr val="000000"/>
                      </a:solidFill>
                      <a:prstDash val="solid"/>
                    </a:lnR>
                    <a:lnT w="6480">
                      <a:solidFill>
                        <a:srgbClr val="000000"/>
                      </a:solidFill>
                      <a:prstDash val="solid"/>
                    </a:lnT>
                    <a:lnB w="6480">
                      <a:solidFill>
                        <a:srgbClr val="000000"/>
                      </a:solidFill>
                      <a:prstDash val="solid"/>
                    </a:lnB>
                    <a:noFill/>
                  </a:tcPr>
                </a:tc>
              </a:tr>
              <a:tr h="718560">
                <a:tc>
                  <a:txBody>
                    <a:bodyPr lIns="37800" rIns="37800" tIns="18720" bIns="18720" anchor="ctr">
                      <a:noAutofit/>
                    </a:bodyPr>
                    <a:p>
                      <a:pPr defTabSz="914400">
                        <a:lnSpc>
                          <a:spcPct val="100000"/>
                        </a:lnSpc>
                      </a:pPr>
                      <a:r>
                        <a:rPr b="1" lang="pt-BR" sz="1000" spc="-1" strike="noStrike">
                          <a:solidFill>
                            <a:schemeClr val="dk1"/>
                          </a:solidFill>
                          <a:latin typeface="Calibri"/>
                        </a:rPr>
                        <a:t>Mineração</a:t>
                      </a:r>
                      <a:endParaRPr b="0" lang="pt-BR" sz="1000" spc="-1" strike="noStrike">
                        <a:solidFill>
                          <a:srgbClr val="000000"/>
                        </a:solidFill>
                        <a:latin typeface="Arial"/>
                      </a:endParaRPr>
                    </a:p>
                  </a:txBody>
                  <a:tcPr anchor="ctr" marL="37800" marR="37800">
                    <a:lnL w="6480">
                      <a:solidFill>
                        <a:srgbClr val="000000"/>
                      </a:solidFill>
                      <a:prstDash val="solid"/>
                    </a:lnL>
                    <a:lnR w="6480">
                      <a:solidFill>
                        <a:srgbClr val="000000"/>
                      </a:solidFill>
                      <a:prstDash val="solid"/>
                    </a:lnR>
                    <a:lnT w="6480">
                      <a:solidFill>
                        <a:srgbClr val="000000"/>
                      </a:solidFill>
                      <a:prstDash val="solid"/>
                    </a:lnT>
                    <a:lnB w="6480">
                      <a:solidFill>
                        <a:srgbClr val="000000"/>
                      </a:solidFill>
                      <a:prstDash val="solid"/>
                    </a:lnB>
                    <a:noFill/>
                  </a:tcPr>
                </a:tc>
                <a:tc>
                  <a:txBody>
                    <a:bodyPr lIns="37800" rIns="37800" tIns="18720" bIns="18720" anchor="ctr">
                      <a:noAutofit/>
                    </a:bodyPr>
                    <a:p>
                      <a:pPr defTabSz="914400">
                        <a:lnSpc>
                          <a:spcPct val="100000"/>
                        </a:lnSpc>
                      </a:pPr>
                      <a:r>
                        <a:rPr b="0" lang="pt-BR" sz="1000" spc="-1" strike="noStrike">
                          <a:solidFill>
                            <a:schemeClr val="dk1"/>
                          </a:solidFill>
                          <a:latin typeface="Calibri"/>
                        </a:rPr>
                        <a:t>• </a:t>
                      </a:r>
                      <a:r>
                        <a:rPr b="0" lang="pt-BR" sz="1000" spc="-1" strike="noStrike">
                          <a:solidFill>
                            <a:schemeClr val="dk1"/>
                          </a:solidFill>
                          <a:latin typeface="Calibri"/>
                        </a:rPr>
                        <a:t>Supressão de cavernas</a:t>
                      </a:r>
                      <a:endParaRPr b="0" lang="pt-BR" sz="1000" spc="-1" strike="noStrike">
                        <a:solidFill>
                          <a:srgbClr val="000000"/>
                        </a:solidFill>
                        <a:latin typeface="Arial"/>
                      </a:endParaRPr>
                    </a:p>
                    <a:p>
                      <a:pPr defTabSz="914400">
                        <a:lnSpc>
                          <a:spcPct val="100000"/>
                        </a:lnSpc>
                      </a:pPr>
                      <a:r>
                        <a:rPr b="0" lang="pt-BR" sz="1000" spc="-1" strike="noStrike">
                          <a:solidFill>
                            <a:schemeClr val="dk1"/>
                          </a:solidFill>
                          <a:latin typeface="Calibri"/>
                        </a:rPr>
                        <a:t>• </a:t>
                      </a:r>
                      <a:r>
                        <a:rPr b="0" lang="pt-BR" sz="1000" spc="-1" strike="noStrike">
                          <a:solidFill>
                            <a:schemeClr val="dk1"/>
                          </a:solidFill>
                          <a:latin typeface="Calibri"/>
                        </a:rPr>
                        <a:t>Vibrações por detonações</a:t>
                      </a:r>
                      <a:endParaRPr b="0" lang="pt-BR" sz="1000" spc="-1" strike="noStrike">
                        <a:solidFill>
                          <a:srgbClr val="000000"/>
                        </a:solidFill>
                        <a:latin typeface="Arial"/>
                      </a:endParaRPr>
                    </a:p>
                    <a:p>
                      <a:pPr defTabSz="914400">
                        <a:lnSpc>
                          <a:spcPct val="100000"/>
                        </a:lnSpc>
                      </a:pPr>
                      <a:r>
                        <a:rPr b="0" lang="pt-BR" sz="1000" spc="-1" strike="noStrike">
                          <a:solidFill>
                            <a:schemeClr val="dk1"/>
                          </a:solidFill>
                          <a:latin typeface="Calibri"/>
                        </a:rPr>
                        <a:t>• </a:t>
                      </a:r>
                      <a:r>
                        <a:rPr b="0" lang="pt-BR" sz="1000" spc="-1" strike="noStrike">
                          <a:solidFill>
                            <a:schemeClr val="dk1"/>
                          </a:solidFill>
                          <a:latin typeface="Calibri"/>
                        </a:rPr>
                        <a:t>Desconexão de sistemas cársticos</a:t>
                      </a:r>
                      <a:endParaRPr b="0" lang="pt-BR" sz="1000" spc="-1" strike="noStrike">
                        <a:solidFill>
                          <a:srgbClr val="000000"/>
                        </a:solidFill>
                        <a:latin typeface="Arial"/>
                      </a:endParaRPr>
                    </a:p>
                    <a:p>
                      <a:pPr defTabSz="914400">
                        <a:lnSpc>
                          <a:spcPct val="100000"/>
                        </a:lnSpc>
                      </a:pPr>
                      <a:r>
                        <a:rPr b="0" lang="pt-BR" sz="1000" spc="-1" strike="noStrike">
                          <a:solidFill>
                            <a:schemeClr val="dk1"/>
                          </a:solidFill>
                          <a:latin typeface="Calibri"/>
                        </a:rPr>
                        <a:t>• </a:t>
                      </a:r>
                      <a:r>
                        <a:rPr b="0" lang="pt-BR" sz="1000" spc="-1" strike="noStrike">
                          <a:solidFill>
                            <a:schemeClr val="dk1"/>
                          </a:solidFill>
                          <a:latin typeface="Calibri"/>
                        </a:rPr>
                        <a:t>Rebaixamento do aquífero</a:t>
                      </a:r>
                      <a:endParaRPr b="0" lang="pt-BR" sz="1000" spc="-1" strike="noStrike">
                        <a:solidFill>
                          <a:srgbClr val="000000"/>
                        </a:solidFill>
                        <a:latin typeface="Arial"/>
                      </a:endParaRPr>
                    </a:p>
                    <a:p>
                      <a:pPr defTabSz="914400">
                        <a:lnSpc>
                          <a:spcPct val="100000"/>
                        </a:lnSpc>
                      </a:pPr>
                      <a:r>
                        <a:rPr b="0" lang="pt-BR" sz="1000" spc="-1" strike="noStrike">
                          <a:solidFill>
                            <a:schemeClr val="dk1"/>
                          </a:solidFill>
                          <a:latin typeface="Calibri"/>
                        </a:rPr>
                        <a:t>• </a:t>
                      </a:r>
                      <a:r>
                        <a:rPr b="0" lang="pt-BR" sz="1000" spc="-1" strike="noStrike">
                          <a:solidFill>
                            <a:schemeClr val="dk1"/>
                          </a:solidFill>
                          <a:latin typeface="Calibri"/>
                        </a:rPr>
                        <a:t>Contaminação por sedimentos e efluentes</a:t>
                      </a:r>
                      <a:endParaRPr b="0" lang="pt-BR" sz="1000" spc="-1" strike="noStrike">
                        <a:solidFill>
                          <a:srgbClr val="000000"/>
                        </a:solidFill>
                        <a:latin typeface="Arial"/>
                      </a:endParaRPr>
                    </a:p>
                  </a:txBody>
                  <a:tcPr anchor="ctr" marL="37800" marR="37800">
                    <a:lnL w="6480">
                      <a:solidFill>
                        <a:srgbClr val="000000"/>
                      </a:solidFill>
                      <a:prstDash val="solid"/>
                    </a:lnL>
                    <a:lnR w="6480">
                      <a:solidFill>
                        <a:srgbClr val="000000"/>
                      </a:solidFill>
                      <a:prstDash val="solid"/>
                    </a:lnR>
                    <a:lnT w="6480">
                      <a:solidFill>
                        <a:srgbClr val="000000"/>
                      </a:solidFill>
                      <a:prstDash val="solid"/>
                    </a:lnT>
                    <a:lnB w="6480">
                      <a:solidFill>
                        <a:srgbClr val="000000"/>
                      </a:solidFill>
                      <a:prstDash val="solid"/>
                    </a:lnB>
                    <a:noFill/>
                  </a:tcPr>
                </a:tc>
                <a:tc>
                  <a:txBody>
                    <a:bodyPr lIns="27000" rIns="27000" tIns="13320" bIns="13320" anchor="ctr">
                      <a:noAutofit/>
                    </a:bodyPr>
                    <a:p>
                      <a:pPr defTabSz="914400">
                        <a:lnSpc>
                          <a:spcPct val="100000"/>
                        </a:lnSpc>
                      </a:pPr>
                      <a:r>
                        <a:rPr b="0" lang="pt-BR" sz="1000" spc="-1" strike="noStrike">
                          <a:solidFill>
                            <a:schemeClr val="dk1"/>
                          </a:solidFill>
                          <a:latin typeface="Calibri"/>
                        </a:rPr>
                        <a:t>Compatibilizar a lavra com o sistema cárstico, observando a delimitação das áreas de proteção, o controle dos processos produtivos, das emissões e dos efluentes, bem como alternativas locacionais houver risco elevado.</a:t>
                      </a:r>
                      <a:endParaRPr b="0" lang="pt-BR" sz="1000" spc="-1" strike="noStrike">
                        <a:solidFill>
                          <a:srgbClr val="000000"/>
                        </a:solidFill>
                        <a:latin typeface="Arial"/>
                      </a:endParaRPr>
                    </a:p>
                  </a:txBody>
                  <a:tcPr anchor="ctr" marL="27000" marR="27000">
                    <a:lnL w="6480">
                      <a:solidFill>
                        <a:srgbClr val="000000"/>
                      </a:solidFill>
                      <a:prstDash val="solid"/>
                    </a:lnL>
                    <a:lnR w="6480">
                      <a:solidFill>
                        <a:srgbClr val="000000"/>
                      </a:solidFill>
                      <a:prstDash val="solid"/>
                    </a:lnR>
                    <a:lnT w="6480">
                      <a:solidFill>
                        <a:srgbClr val="000000"/>
                      </a:solidFill>
                      <a:prstDash val="solid"/>
                    </a:lnT>
                    <a:lnB w="6480">
                      <a:solidFill>
                        <a:srgbClr val="000000"/>
                      </a:solidFill>
                      <a:prstDash val="solid"/>
                    </a:lnB>
                    <a:noFill/>
                  </a:tcPr>
                </a:tc>
              </a:tr>
              <a:tr h="718560">
                <a:tc>
                  <a:txBody>
                    <a:bodyPr lIns="37800" rIns="37800" tIns="18720" bIns="18720" anchor="ctr">
                      <a:noAutofit/>
                    </a:bodyPr>
                    <a:p>
                      <a:pPr defTabSz="914400">
                        <a:lnSpc>
                          <a:spcPct val="100000"/>
                        </a:lnSpc>
                      </a:pPr>
                      <a:r>
                        <a:rPr b="1" lang="pt-BR" sz="1000" spc="-1" strike="noStrike">
                          <a:solidFill>
                            <a:schemeClr val="dk1"/>
                          </a:solidFill>
                          <a:latin typeface="Calibri"/>
                        </a:rPr>
                        <a:t>Barragens e</a:t>
                      </a:r>
                      <a:endParaRPr b="0" lang="pt-BR" sz="1000" spc="-1" strike="noStrike">
                        <a:solidFill>
                          <a:srgbClr val="000000"/>
                        </a:solidFill>
                        <a:latin typeface="Arial"/>
                      </a:endParaRPr>
                    </a:p>
                    <a:p>
                      <a:pPr defTabSz="914400">
                        <a:lnSpc>
                          <a:spcPct val="100000"/>
                        </a:lnSpc>
                      </a:pPr>
                      <a:r>
                        <a:rPr b="1" lang="pt-BR" sz="1000" spc="-1" strike="noStrike">
                          <a:solidFill>
                            <a:schemeClr val="dk1"/>
                          </a:solidFill>
                          <a:latin typeface="Calibri"/>
                        </a:rPr>
                        <a:t>Reservatórios</a:t>
                      </a:r>
                      <a:endParaRPr b="0" lang="pt-BR" sz="1000" spc="-1" strike="noStrike">
                        <a:solidFill>
                          <a:srgbClr val="000000"/>
                        </a:solidFill>
                        <a:latin typeface="Arial"/>
                      </a:endParaRPr>
                    </a:p>
                  </a:txBody>
                  <a:tcPr anchor="ctr" marL="37800" marR="37800">
                    <a:lnL w="6480">
                      <a:solidFill>
                        <a:srgbClr val="000000"/>
                      </a:solidFill>
                      <a:prstDash val="solid"/>
                    </a:lnL>
                    <a:lnR w="6480">
                      <a:solidFill>
                        <a:srgbClr val="000000"/>
                      </a:solidFill>
                      <a:prstDash val="solid"/>
                    </a:lnR>
                    <a:lnT w="6480">
                      <a:solidFill>
                        <a:srgbClr val="000000"/>
                      </a:solidFill>
                      <a:prstDash val="solid"/>
                    </a:lnT>
                    <a:lnB w="6480">
                      <a:solidFill>
                        <a:srgbClr val="000000"/>
                      </a:solidFill>
                      <a:prstDash val="solid"/>
                    </a:lnB>
                    <a:noFill/>
                  </a:tcPr>
                </a:tc>
                <a:tc>
                  <a:txBody>
                    <a:bodyPr lIns="37800" rIns="37800" tIns="18720" bIns="18720" anchor="ctr">
                      <a:noAutofit/>
                    </a:bodyPr>
                    <a:p>
                      <a:pPr defTabSz="914400">
                        <a:lnSpc>
                          <a:spcPct val="100000"/>
                        </a:lnSpc>
                      </a:pPr>
                      <a:r>
                        <a:rPr b="0" lang="pt-BR" sz="1000" spc="-1" strike="noStrike">
                          <a:solidFill>
                            <a:schemeClr val="dk1"/>
                          </a:solidFill>
                          <a:latin typeface="Calibri"/>
                        </a:rPr>
                        <a:t>• </a:t>
                      </a:r>
                      <a:r>
                        <a:rPr b="0" lang="pt-BR" sz="1000" spc="-1" strike="noStrike">
                          <a:solidFill>
                            <a:schemeClr val="dk1"/>
                          </a:solidFill>
                          <a:latin typeface="Calibri"/>
                        </a:rPr>
                        <a:t>Fugas de água</a:t>
                      </a:r>
                      <a:endParaRPr b="0" lang="pt-BR" sz="1000" spc="-1" strike="noStrike">
                        <a:solidFill>
                          <a:srgbClr val="000000"/>
                        </a:solidFill>
                        <a:latin typeface="Arial"/>
                      </a:endParaRPr>
                    </a:p>
                    <a:p>
                      <a:pPr defTabSz="914400">
                        <a:lnSpc>
                          <a:spcPct val="100000"/>
                        </a:lnSpc>
                      </a:pPr>
                      <a:r>
                        <a:rPr b="0" lang="pt-BR" sz="1000" spc="-1" strike="noStrike">
                          <a:solidFill>
                            <a:schemeClr val="dk1"/>
                          </a:solidFill>
                          <a:latin typeface="Calibri"/>
                        </a:rPr>
                        <a:t>• </a:t>
                      </a:r>
                      <a:r>
                        <a:rPr b="0" lang="pt-BR" sz="1000" spc="-1" strike="noStrike">
                          <a:solidFill>
                            <a:schemeClr val="dk1"/>
                          </a:solidFill>
                          <a:latin typeface="Calibri"/>
                        </a:rPr>
                        <a:t>Reativação de condutos</a:t>
                      </a:r>
                      <a:endParaRPr b="0" lang="pt-BR" sz="1000" spc="-1" strike="noStrike">
                        <a:solidFill>
                          <a:srgbClr val="000000"/>
                        </a:solidFill>
                        <a:latin typeface="Arial"/>
                      </a:endParaRPr>
                    </a:p>
                    <a:p>
                      <a:pPr defTabSz="914400">
                        <a:lnSpc>
                          <a:spcPct val="100000"/>
                        </a:lnSpc>
                      </a:pPr>
                      <a:r>
                        <a:rPr b="0" lang="pt-BR" sz="1000" spc="-1" strike="noStrike">
                          <a:solidFill>
                            <a:schemeClr val="dk1"/>
                          </a:solidFill>
                          <a:latin typeface="Calibri"/>
                        </a:rPr>
                        <a:t>• </a:t>
                      </a:r>
                      <a:r>
                        <a:rPr b="0" lang="pt-BR" sz="1000" spc="-1" strike="noStrike">
                          <a:solidFill>
                            <a:schemeClr val="dk1"/>
                          </a:solidFill>
                          <a:latin typeface="Calibri"/>
                        </a:rPr>
                        <a:t>Colapsos geológicos</a:t>
                      </a:r>
                      <a:endParaRPr b="0" lang="pt-BR" sz="1000" spc="-1" strike="noStrike">
                        <a:solidFill>
                          <a:srgbClr val="000000"/>
                        </a:solidFill>
                        <a:latin typeface="Arial"/>
                      </a:endParaRPr>
                    </a:p>
                    <a:p>
                      <a:pPr defTabSz="914400">
                        <a:lnSpc>
                          <a:spcPct val="100000"/>
                        </a:lnSpc>
                      </a:pPr>
                      <a:r>
                        <a:rPr b="0" lang="pt-BR" sz="1000" spc="-1" strike="noStrike">
                          <a:solidFill>
                            <a:schemeClr val="dk1"/>
                          </a:solidFill>
                          <a:latin typeface="Calibri"/>
                        </a:rPr>
                        <a:t>• </a:t>
                      </a:r>
                      <a:r>
                        <a:rPr b="0" lang="pt-BR" sz="1000" spc="-1" strike="noStrike">
                          <a:solidFill>
                            <a:schemeClr val="dk1"/>
                          </a:solidFill>
                          <a:latin typeface="Calibri"/>
                        </a:rPr>
                        <a:t>Riscos estruturais</a:t>
                      </a:r>
                      <a:endParaRPr b="0" lang="pt-BR" sz="1000" spc="-1" strike="noStrike">
                        <a:solidFill>
                          <a:srgbClr val="000000"/>
                        </a:solidFill>
                        <a:latin typeface="Arial"/>
                      </a:endParaRPr>
                    </a:p>
                    <a:p>
                      <a:pPr defTabSz="914400">
                        <a:lnSpc>
                          <a:spcPct val="100000"/>
                        </a:lnSpc>
                      </a:pPr>
                      <a:r>
                        <a:rPr b="0" lang="pt-BR" sz="1000" spc="-1" strike="noStrike">
                          <a:solidFill>
                            <a:schemeClr val="dk1"/>
                          </a:solidFill>
                          <a:latin typeface="Calibri"/>
                        </a:rPr>
                        <a:t>• </a:t>
                      </a:r>
                      <a:r>
                        <a:rPr b="0" lang="pt-BR" sz="1000" spc="-1" strike="noStrike">
                          <a:solidFill>
                            <a:schemeClr val="dk1"/>
                          </a:solidFill>
                          <a:latin typeface="Calibri"/>
                        </a:rPr>
                        <a:t>Alagamento de cavernas</a:t>
                      </a:r>
                      <a:endParaRPr b="0" lang="pt-BR" sz="1000" spc="-1" strike="noStrike">
                        <a:solidFill>
                          <a:srgbClr val="000000"/>
                        </a:solidFill>
                        <a:latin typeface="Arial"/>
                      </a:endParaRPr>
                    </a:p>
                  </a:txBody>
                  <a:tcPr anchor="ctr" marL="37800" marR="37800">
                    <a:lnL w="6480">
                      <a:solidFill>
                        <a:srgbClr val="000000"/>
                      </a:solidFill>
                      <a:prstDash val="solid"/>
                    </a:lnL>
                    <a:lnR w="6480">
                      <a:solidFill>
                        <a:srgbClr val="000000"/>
                      </a:solidFill>
                      <a:prstDash val="solid"/>
                    </a:lnR>
                    <a:lnT w="6480">
                      <a:solidFill>
                        <a:srgbClr val="000000"/>
                      </a:solidFill>
                      <a:prstDash val="solid"/>
                    </a:lnT>
                    <a:lnB w="6480">
                      <a:solidFill>
                        <a:srgbClr val="000000"/>
                      </a:solidFill>
                      <a:prstDash val="solid"/>
                    </a:lnB>
                    <a:noFill/>
                  </a:tcPr>
                </a:tc>
                <a:tc>
                  <a:txBody>
                    <a:bodyPr lIns="27000" rIns="27000" tIns="13320" bIns="13320" anchor="ctr">
                      <a:noAutofit/>
                    </a:bodyPr>
                    <a:p>
                      <a:pPr defTabSz="914400">
                        <a:lnSpc>
                          <a:spcPct val="100000"/>
                        </a:lnSpc>
                      </a:pPr>
                      <a:r>
                        <a:rPr b="0" lang="pt-BR" sz="1000" spc="-1" strike="noStrike">
                          <a:solidFill>
                            <a:schemeClr val="dk1"/>
                          </a:solidFill>
                          <a:latin typeface="Calibri"/>
                        </a:rPr>
                        <a:t>Avaliar a compatibilidade do barramento com o sistema cárstico, considerando a localização e a cota de alagamento, os riscos hidrológicos e geotécnicos, assim como, os riscos associados às variações do nível do reservatório.</a:t>
                      </a:r>
                      <a:endParaRPr b="0" lang="pt-BR" sz="1000" spc="-1" strike="noStrike">
                        <a:solidFill>
                          <a:srgbClr val="000000"/>
                        </a:solidFill>
                        <a:latin typeface="Arial"/>
                      </a:endParaRPr>
                    </a:p>
                  </a:txBody>
                  <a:tcPr anchor="ctr" marL="27000" marR="27000">
                    <a:lnL w="6480">
                      <a:solidFill>
                        <a:srgbClr val="000000"/>
                      </a:solidFill>
                      <a:prstDash val="solid"/>
                    </a:lnL>
                    <a:lnR w="6480">
                      <a:solidFill>
                        <a:srgbClr val="000000"/>
                      </a:solidFill>
                      <a:prstDash val="solid"/>
                    </a:lnR>
                    <a:lnT w="6480">
                      <a:solidFill>
                        <a:srgbClr val="000000"/>
                      </a:solidFill>
                      <a:prstDash val="solid"/>
                    </a:lnT>
                    <a:lnB w="6480">
                      <a:solidFill>
                        <a:srgbClr val="000000"/>
                      </a:solidFill>
                      <a:prstDash val="solid"/>
                    </a:lnB>
                    <a:noFill/>
                  </a:tcPr>
                </a:tc>
              </a:tr>
              <a:tr h="832320">
                <a:tc>
                  <a:txBody>
                    <a:bodyPr lIns="37800" rIns="37800" tIns="18720" bIns="18720" anchor="ctr">
                      <a:noAutofit/>
                    </a:bodyPr>
                    <a:p>
                      <a:pPr defTabSz="914400">
                        <a:lnSpc>
                          <a:spcPct val="100000"/>
                        </a:lnSpc>
                      </a:pPr>
                      <a:r>
                        <a:rPr b="1" lang="pt-BR" sz="1000" spc="-1" strike="noStrike">
                          <a:solidFill>
                            <a:schemeClr val="dk1"/>
                          </a:solidFill>
                          <a:latin typeface="Calibri"/>
                        </a:rPr>
                        <a:t>Urbanização e</a:t>
                      </a:r>
                      <a:endParaRPr b="0" lang="pt-BR" sz="1000" spc="-1" strike="noStrike">
                        <a:solidFill>
                          <a:srgbClr val="000000"/>
                        </a:solidFill>
                        <a:latin typeface="Arial"/>
                      </a:endParaRPr>
                    </a:p>
                    <a:p>
                      <a:pPr defTabSz="914400">
                        <a:lnSpc>
                          <a:spcPct val="100000"/>
                        </a:lnSpc>
                      </a:pPr>
                      <a:r>
                        <a:rPr b="1" lang="pt-BR" sz="1000" spc="-1" strike="noStrike">
                          <a:solidFill>
                            <a:schemeClr val="dk1"/>
                          </a:solidFill>
                          <a:latin typeface="Calibri"/>
                        </a:rPr>
                        <a:t>Industrialização</a:t>
                      </a:r>
                      <a:endParaRPr b="0" lang="pt-BR" sz="1000" spc="-1" strike="noStrike">
                        <a:solidFill>
                          <a:srgbClr val="000000"/>
                        </a:solidFill>
                        <a:latin typeface="Arial"/>
                      </a:endParaRPr>
                    </a:p>
                  </a:txBody>
                  <a:tcPr anchor="ctr" marL="37800" marR="37800">
                    <a:lnL w="6480">
                      <a:solidFill>
                        <a:srgbClr val="000000"/>
                      </a:solidFill>
                      <a:prstDash val="solid"/>
                    </a:lnL>
                    <a:lnR w="6480">
                      <a:solidFill>
                        <a:srgbClr val="000000"/>
                      </a:solidFill>
                      <a:prstDash val="solid"/>
                    </a:lnR>
                    <a:lnT w="6480">
                      <a:solidFill>
                        <a:srgbClr val="000000"/>
                      </a:solidFill>
                      <a:prstDash val="solid"/>
                    </a:lnT>
                    <a:lnB w="6480">
                      <a:solidFill>
                        <a:srgbClr val="000000"/>
                      </a:solidFill>
                      <a:prstDash val="solid"/>
                    </a:lnB>
                    <a:noFill/>
                  </a:tcPr>
                </a:tc>
                <a:tc>
                  <a:txBody>
                    <a:bodyPr lIns="37800" rIns="37800" tIns="18720" bIns="18720" anchor="ctr">
                      <a:noAutofit/>
                    </a:bodyPr>
                    <a:p>
                      <a:pPr defTabSz="914400">
                        <a:lnSpc>
                          <a:spcPct val="100000"/>
                        </a:lnSpc>
                      </a:pPr>
                      <a:r>
                        <a:rPr b="0" lang="pt-BR" sz="1000" spc="-1" strike="noStrike">
                          <a:solidFill>
                            <a:schemeClr val="dk1"/>
                          </a:solidFill>
                          <a:latin typeface="Calibri"/>
                        </a:rPr>
                        <a:t>• </a:t>
                      </a:r>
                      <a:r>
                        <a:rPr b="0" lang="pt-BR" sz="1000" spc="-1" strike="noStrike">
                          <a:solidFill>
                            <a:schemeClr val="dk1"/>
                          </a:solidFill>
                          <a:latin typeface="Calibri"/>
                        </a:rPr>
                        <a:t>Contaminação do aquífero</a:t>
                      </a:r>
                      <a:endParaRPr b="0" lang="pt-BR" sz="1000" spc="-1" strike="noStrike">
                        <a:solidFill>
                          <a:srgbClr val="000000"/>
                        </a:solidFill>
                        <a:latin typeface="Arial"/>
                      </a:endParaRPr>
                    </a:p>
                    <a:p>
                      <a:pPr defTabSz="914400">
                        <a:lnSpc>
                          <a:spcPct val="100000"/>
                        </a:lnSpc>
                      </a:pPr>
                      <a:r>
                        <a:rPr b="0" lang="pt-BR" sz="1000" spc="-1" strike="noStrike">
                          <a:solidFill>
                            <a:schemeClr val="dk1"/>
                          </a:solidFill>
                          <a:latin typeface="Calibri"/>
                        </a:rPr>
                        <a:t>• </a:t>
                      </a:r>
                      <a:r>
                        <a:rPr b="0" lang="pt-BR" sz="1000" spc="-1" strike="noStrike">
                          <a:solidFill>
                            <a:schemeClr val="dk1"/>
                          </a:solidFill>
                          <a:latin typeface="Calibri"/>
                        </a:rPr>
                        <a:t>Impermeabilização do solo</a:t>
                      </a:r>
                      <a:endParaRPr b="0" lang="pt-BR" sz="1000" spc="-1" strike="noStrike">
                        <a:solidFill>
                          <a:srgbClr val="000000"/>
                        </a:solidFill>
                        <a:latin typeface="Arial"/>
                      </a:endParaRPr>
                    </a:p>
                    <a:p>
                      <a:pPr defTabSz="914400">
                        <a:lnSpc>
                          <a:spcPct val="100000"/>
                        </a:lnSpc>
                      </a:pPr>
                      <a:r>
                        <a:rPr b="0" lang="pt-BR" sz="1000" spc="-1" strike="noStrike">
                          <a:solidFill>
                            <a:schemeClr val="dk1"/>
                          </a:solidFill>
                          <a:latin typeface="Calibri"/>
                        </a:rPr>
                        <a:t>• </a:t>
                      </a:r>
                      <a:r>
                        <a:rPr b="0" lang="pt-BR" sz="1000" spc="-1" strike="noStrike">
                          <a:solidFill>
                            <a:schemeClr val="dk1"/>
                          </a:solidFill>
                          <a:latin typeface="Calibri"/>
                        </a:rPr>
                        <a:t>Alteração da drenagem</a:t>
                      </a:r>
                      <a:endParaRPr b="0" lang="pt-BR" sz="1000" spc="-1" strike="noStrike">
                        <a:solidFill>
                          <a:srgbClr val="000000"/>
                        </a:solidFill>
                        <a:latin typeface="Arial"/>
                      </a:endParaRPr>
                    </a:p>
                    <a:p>
                      <a:pPr defTabSz="914400">
                        <a:lnSpc>
                          <a:spcPct val="100000"/>
                        </a:lnSpc>
                      </a:pPr>
                      <a:r>
                        <a:rPr b="0" lang="pt-BR" sz="1000" spc="-1" strike="noStrike">
                          <a:solidFill>
                            <a:schemeClr val="dk1"/>
                          </a:solidFill>
                          <a:latin typeface="Calibri"/>
                        </a:rPr>
                        <a:t>• </a:t>
                      </a:r>
                      <a:r>
                        <a:rPr b="0" lang="pt-BR" sz="1000" spc="-1" strike="noStrike">
                          <a:solidFill>
                            <a:schemeClr val="dk1"/>
                          </a:solidFill>
                          <a:latin typeface="Calibri"/>
                        </a:rPr>
                        <a:t>Rebaixamento do aquífero</a:t>
                      </a:r>
                      <a:endParaRPr b="0" lang="pt-BR" sz="1000" spc="-1" strike="noStrike">
                        <a:solidFill>
                          <a:srgbClr val="000000"/>
                        </a:solidFill>
                        <a:latin typeface="Arial"/>
                      </a:endParaRPr>
                    </a:p>
                    <a:p>
                      <a:pPr defTabSz="914400">
                        <a:lnSpc>
                          <a:spcPct val="100000"/>
                        </a:lnSpc>
                      </a:pPr>
                      <a:r>
                        <a:rPr b="0" lang="pt-BR" sz="1000" spc="-1" strike="noStrike">
                          <a:solidFill>
                            <a:schemeClr val="dk1"/>
                          </a:solidFill>
                          <a:latin typeface="Calibri"/>
                        </a:rPr>
                        <a:t>• </a:t>
                      </a:r>
                      <a:r>
                        <a:rPr b="0" lang="pt-BR" sz="1000" spc="-1" strike="noStrike">
                          <a:solidFill>
                            <a:schemeClr val="dk1"/>
                          </a:solidFill>
                          <a:latin typeface="Calibri"/>
                        </a:rPr>
                        <a:t>Colapsos e subsidências</a:t>
                      </a:r>
                      <a:endParaRPr b="0" lang="pt-BR" sz="1000" spc="-1" strike="noStrike">
                        <a:solidFill>
                          <a:srgbClr val="000000"/>
                        </a:solidFill>
                        <a:latin typeface="Arial"/>
                      </a:endParaRPr>
                    </a:p>
                  </a:txBody>
                  <a:tcPr anchor="ctr" marL="37800" marR="37800">
                    <a:lnL w="6480">
                      <a:solidFill>
                        <a:srgbClr val="000000"/>
                      </a:solidFill>
                      <a:prstDash val="solid"/>
                    </a:lnL>
                    <a:lnR w="6480">
                      <a:solidFill>
                        <a:srgbClr val="000000"/>
                      </a:solidFill>
                      <a:prstDash val="solid"/>
                    </a:lnR>
                    <a:lnT w="6480">
                      <a:solidFill>
                        <a:srgbClr val="000000"/>
                      </a:solidFill>
                      <a:prstDash val="solid"/>
                    </a:lnT>
                    <a:lnB w="6480">
                      <a:solidFill>
                        <a:srgbClr val="000000"/>
                      </a:solidFill>
                      <a:prstDash val="solid"/>
                    </a:lnB>
                    <a:noFill/>
                  </a:tcPr>
                </a:tc>
                <a:tc>
                  <a:txBody>
                    <a:bodyPr lIns="27000" rIns="27000" tIns="13320" bIns="13320" anchor="ctr">
                      <a:noAutofit/>
                    </a:bodyPr>
                    <a:p>
                      <a:pPr defTabSz="914400">
                        <a:lnSpc>
                          <a:spcPct val="100000"/>
                        </a:lnSpc>
                      </a:pPr>
                      <a:r>
                        <a:rPr b="0" lang="pt-BR" sz="1000" spc="-1" strike="noStrike">
                          <a:solidFill>
                            <a:schemeClr val="dk1"/>
                          </a:solidFill>
                          <a:latin typeface="Calibri"/>
                        </a:rPr>
                        <a:t>Compatibilizar a ocupação e as atividades com o funcionamento do sistema cárstico, observando a proteção das áreas de recarga, o dimensionamento e compatibilização dos sistemas de drenagem com o carste, além da qualidade ambiental.</a:t>
                      </a:r>
                      <a:endParaRPr b="0" lang="pt-BR" sz="1000" spc="-1" strike="noStrike">
                        <a:solidFill>
                          <a:srgbClr val="000000"/>
                        </a:solidFill>
                        <a:latin typeface="Arial"/>
                      </a:endParaRPr>
                    </a:p>
                  </a:txBody>
                  <a:tcPr anchor="ctr" marL="27000" marR="27000">
                    <a:lnL w="6480">
                      <a:solidFill>
                        <a:srgbClr val="000000"/>
                      </a:solidFill>
                      <a:prstDash val="solid"/>
                    </a:lnL>
                    <a:lnR w="6480">
                      <a:solidFill>
                        <a:srgbClr val="000000"/>
                      </a:solidFill>
                      <a:prstDash val="solid"/>
                    </a:lnR>
                    <a:lnT w="6480">
                      <a:solidFill>
                        <a:srgbClr val="000000"/>
                      </a:solidFill>
                      <a:prstDash val="solid"/>
                    </a:lnT>
                    <a:lnB w="6480">
                      <a:solidFill>
                        <a:srgbClr val="000000"/>
                      </a:solidFill>
                      <a:prstDash val="solid"/>
                    </a:lnB>
                    <a:noFill/>
                  </a:tcPr>
                </a:tc>
              </a:tr>
              <a:tr h="718560">
                <a:tc>
                  <a:txBody>
                    <a:bodyPr lIns="37800" rIns="37800" tIns="18720" bIns="18720" anchor="ctr">
                      <a:noAutofit/>
                    </a:bodyPr>
                    <a:p>
                      <a:pPr defTabSz="914400">
                        <a:lnSpc>
                          <a:spcPct val="100000"/>
                        </a:lnSpc>
                      </a:pPr>
                      <a:r>
                        <a:rPr b="1" lang="pt-BR" sz="1000" spc="-1" strike="noStrike">
                          <a:solidFill>
                            <a:schemeClr val="dk1"/>
                          </a:solidFill>
                          <a:latin typeface="Calibri"/>
                        </a:rPr>
                        <a:t>Rodovias e obras de</a:t>
                      </a:r>
                      <a:endParaRPr b="0" lang="pt-BR" sz="1000" spc="-1" strike="noStrike">
                        <a:solidFill>
                          <a:srgbClr val="000000"/>
                        </a:solidFill>
                        <a:latin typeface="Arial"/>
                      </a:endParaRPr>
                    </a:p>
                    <a:p>
                      <a:pPr defTabSz="914400">
                        <a:lnSpc>
                          <a:spcPct val="100000"/>
                        </a:lnSpc>
                      </a:pPr>
                      <a:r>
                        <a:rPr b="1" lang="pt-BR" sz="1000" spc="-1" strike="noStrike">
                          <a:solidFill>
                            <a:schemeClr val="dk1"/>
                          </a:solidFill>
                          <a:latin typeface="Calibri"/>
                        </a:rPr>
                        <a:t>Infraestrutura</a:t>
                      </a:r>
                      <a:endParaRPr b="0" lang="pt-BR" sz="1000" spc="-1" strike="noStrike">
                        <a:solidFill>
                          <a:srgbClr val="000000"/>
                        </a:solidFill>
                        <a:latin typeface="Arial"/>
                      </a:endParaRPr>
                    </a:p>
                  </a:txBody>
                  <a:tcPr anchor="ctr" marL="37800" marR="37800">
                    <a:lnL w="6480">
                      <a:solidFill>
                        <a:srgbClr val="000000"/>
                      </a:solidFill>
                      <a:prstDash val="solid"/>
                    </a:lnL>
                    <a:lnR w="6480">
                      <a:solidFill>
                        <a:srgbClr val="000000"/>
                      </a:solidFill>
                      <a:prstDash val="solid"/>
                    </a:lnR>
                    <a:lnT w="6480">
                      <a:solidFill>
                        <a:srgbClr val="000000"/>
                      </a:solidFill>
                      <a:prstDash val="solid"/>
                    </a:lnT>
                    <a:lnB w="6480">
                      <a:solidFill>
                        <a:srgbClr val="000000"/>
                      </a:solidFill>
                      <a:prstDash val="solid"/>
                    </a:lnB>
                    <a:noFill/>
                  </a:tcPr>
                </a:tc>
                <a:tc>
                  <a:txBody>
                    <a:bodyPr lIns="37800" rIns="37800" tIns="18720" bIns="18720" anchor="ctr">
                      <a:noAutofit/>
                    </a:bodyPr>
                    <a:p>
                      <a:pPr defTabSz="914400">
                        <a:lnSpc>
                          <a:spcPct val="100000"/>
                        </a:lnSpc>
                      </a:pPr>
                      <a:r>
                        <a:rPr b="0" lang="pt-BR" sz="1000" spc="-1" strike="noStrike">
                          <a:solidFill>
                            <a:schemeClr val="dk1"/>
                          </a:solidFill>
                          <a:latin typeface="Calibri"/>
                        </a:rPr>
                        <a:t>• </a:t>
                      </a:r>
                      <a:r>
                        <a:rPr b="0" lang="pt-BR" sz="1000" spc="-1" strike="noStrike">
                          <a:solidFill>
                            <a:schemeClr val="dk1"/>
                          </a:solidFill>
                          <a:latin typeface="Calibri"/>
                        </a:rPr>
                        <a:t>Soterramento de cavernas e dolinas</a:t>
                      </a:r>
                      <a:endParaRPr b="0" lang="pt-BR" sz="1000" spc="-1" strike="noStrike">
                        <a:solidFill>
                          <a:srgbClr val="000000"/>
                        </a:solidFill>
                        <a:latin typeface="Arial"/>
                      </a:endParaRPr>
                    </a:p>
                    <a:p>
                      <a:pPr defTabSz="914400">
                        <a:lnSpc>
                          <a:spcPct val="100000"/>
                        </a:lnSpc>
                      </a:pPr>
                      <a:r>
                        <a:rPr b="0" lang="pt-BR" sz="1000" spc="-1" strike="noStrike">
                          <a:solidFill>
                            <a:schemeClr val="dk1"/>
                          </a:solidFill>
                          <a:latin typeface="Calibri"/>
                        </a:rPr>
                        <a:t>• </a:t>
                      </a:r>
                      <a:r>
                        <a:rPr b="0" lang="pt-BR" sz="1000" spc="-1" strike="noStrike">
                          <a:solidFill>
                            <a:schemeClr val="dk1"/>
                          </a:solidFill>
                          <a:latin typeface="Calibri"/>
                        </a:rPr>
                        <a:t>Vibrações e desmonte de rochas</a:t>
                      </a:r>
                      <a:endParaRPr b="0" lang="pt-BR" sz="1000" spc="-1" strike="noStrike">
                        <a:solidFill>
                          <a:srgbClr val="000000"/>
                        </a:solidFill>
                        <a:latin typeface="Arial"/>
                      </a:endParaRPr>
                    </a:p>
                    <a:p>
                      <a:pPr defTabSz="914400">
                        <a:lnSpc>
                          <a:spcPct val="100000"/>
                        </a:lnSpc>
                      </a:pPr>
                      <a:r>
                        <a:rPr b="0" lang="pt-BR" sz="1000" spc="-1" strike="noStrike">
                          <a:solidFill>
                            <a:schemeClr val="dk1"/>
                          </a:solidFill>
                          <a:latin typeface="Calibri"/>
                        </a:rPr>
                        <a:t>• </a:t>
                      </a:r>
                      <a:r>
                        <a:rPr b="0" lang="pt-BR" sz="1000" spc="-1" strike="noStrike">
                          <a:solidFill>
                            <a:schemeClr val="dk1"/>
                          </a:solidFill>
                          <a:latin typeface="Calibri"/>
                        </a:rPr>
                        <a:t>Alteração da drenagem</a:t>
                      </a:r>
                      <a:endParaRPr b="0" lang="pt-BR" sz="1000" spc="-1" strike="noStrike">
                        <a:solidFill>
                          <a:srgbClr val="000000"/>
                        </a:solidFill>
                        <a:latin typeface="Arial"/>
                      </a:endParaRPr>
                    </a:p>
                    <a:p>
                      <a:pPr defTabSz="914400">
                        <a:lnSpc>
                          <a:spcPct val="100000"/>
                        </a:lnSpc>
                      </a:pPr>
                      <a:r>
                        <a:rPr b="0" lang="pt-BR" sz="1000" spc="-1" strike="noStrike">
                          <a:solidFill>
                            <a:schemeClr val="dk1"/>
                          </a:solidFill>
                          <a:latin typeface="Calibri"/>
                        </a:rPr>
                        <a:t>• </a:t>
                      </a:r>
                      <a:r>
                        <a:rPr b="0" lang="pt-BR" sz="1000" spc="-1" strike="noStrike">
                          <a:solidFill>
                            <a:schemeClr val="dk1"/>
                          </a:solidFill>
                          <a:latin typeface="Calibri"/>
                        </a:rPr>
                        <a:t>Subsidências</a:t>
                      </a:r>
                      <a:endParaRPr b="0" lang="pt-BR" sz="1000" spc="-1" strike="noStrike">
                        <a:solidFill>
                          <a:srgbClr val="000000"/>
                        </a:solidFill>
                        <a:latin typeface="Arial"/>
                      </a:endParaRPr>
                    </a:p>
                    <a:p>
                      <a:pPr defTabSz="914400">
                        <a:lnSpc>
                          <a:spcPct val="100000"/>
                        </a:lnSpc>
                      </a:pPr>
                      <a:r>
                        <a:rPr b="0" lang="pt-BR" sz="1000" spc="-1" strike="noStrike">
                          <a:solidFill>
                            <a:schemeClr val="dk1"/>
                          </a:solidFill>
                          <a:latin typeface="Calibri"/>
                        </a:rPr>
                        <a:t>• </a:t>
                      </a:r>
                      <a:r>
                        <a:rPr b="0" lang="pt-BR" sz="1000" spc="-1" strike="noStrike">
                          <a:solidFill>
                            <a:schemeClr val="dk1"/>
                          </a:solidFill>
                          <a:latin typeface="Calibri"/>
                        </a:rPr>
                        <a:t>Contaminação por acidentes</a:t>
                      </a:r>
                      <a:endParaRPr b="0" lang="pt-BR" sz="1000" spc="-1" strike="noStrike">
                        <a:solidFill>
                          <a:srgbClr val="000000"/>
                        </a:solidFill>
                        <a:latin typeface="Arial"/>
                      </a:endParaRPr>
                    </a:p>
                  </a:txBody>
                  <a:tcPr anchor="ctr" marL="37800" marR="37800">
                    <a:lnL w="6480">
                      <a:solidFill>
                        <a:srgbClr val="000000"/>
                      </a:solidFill>
                      <a:prstDash val="solid"/>
                    </a:lnL>
                    <a:lnR w="6480">
                      <a:solidFill>
                        <a:srgbClr val="000000"/>
                      </a:solidFill>
                      <a:prstDash val="solid"/>
                    </a:lnR>
                    <a:lnT w="6480">
                      <a:solidFill>
                        <a:srgbClr val="000000"/>
                      </a:solidFill>
                      <a:prstDash val="solid"/>
                    </a:lnT>
                    <a:lnB w="6480">
                      <a:solidFill>
                        <a:srgbClr val="000000"/>
                      </a:solidFill>
                      <a:prstDash val="solid"/>
                    </a:lnB>
                    <a:noFill/>
                  </a:tcPr>
                </a:tc>
                <a:tc>
                  <a:txBody>
                    <a:bodyPr lIns="27000" rIns="27000" tIns="13320" bIns="13320" anchor="ctr">
                      <a:noAutofit/>
                    </a:bodyPr>
                    <a:p>
                      <a:pPr defTabSz="914400">
                        <a:lnSpc>
                          <a:spcPct val="100000"/>
                        </a:lnSpc>
                      </a:pPr>
                      <a:r>
                        <a:rPr b="0" lang="pt-BR" sz="1000" spc="-1" strike="noStrike">
                          <a:solidFill>
                            <a:schemeClr val="dk1"/>
                          </a:solidFill>
                          <a:latin typeface="Calibri"/>
                        </a:rPr>
                        <a:t>Adequar o traçado e as soluções de engenharia às fragilidades do carste, evitando áreas sensíveis e observando o controle das vibrações, a manutenção dos fluxos naturais, a prevenção de colapsos e a contenção de contaminantes.</a:t>
                      </a:r>
                      <a:endParaRPr b="0" lang="pt-BR" sz="1000" spc="-1" strike="noStrike">
                        <a:solidFill>
                          <a:srgbClr val="000000"/>
                        </a:solidFill>
                        <a:latin typeface="Arial"/>
                      </a:endParaRPr>
                    </a:p>
                  </a:txBody>
                  <a:tcPr anchor="ctr" marL="27000" marR="27000">
                    <a:lnL w="6480">
                      <a:solidFill>
                        <a:srgbClr val="000000"/>
                      </a:solidFill>
                      <a:prstDash val="solid"/>
                    </a:lnL>
                    <a:lnR w="6480">
                      <a:solidFill>
                        <a:srgbClr val="000000"/>
                      </a:solidFill>
                      <a:prstDash val="solid"/>
                    </a:lnR>
                    <a:lnT w="6480">
                      <a:solidFill>
                        <a:srgbClr val="000000"/>
                      </a:solidFill>
                      <a:prstDash val="solid"/>
                    </a:lnT>
                    <a:lnB w="6480">
                      <a:solidFill>
                        <a:srgbClr val="000000"/>
                      </a:solidFill>
                      <a:prstDash val="solid"/>
                    </a:lnB>
                    <a:noFill/>
                  </a:tcPr>
                </a:tc>
              </a:tr>
              <a:tr h="605160">
                <a:tc>
                  <a:txBody>
                    <a:bodyPr lIns="37800" rIns="37800" tIns="18720" bIns="18720" anchor="ctr">
                      <a:noAutofit/>
                    </a:bodyPr>
                    <a:p>
                      <a:pPr defTabSz="914400">
                        <a:lnSpc>
                          <a:spcPct val="100000"/>
                        </a:lnSpc>
                      </a:pPr>
                      <a:r>
                        <a:rPr b="1" lang="pt-BR" sz="1000" spc="-1" strike="noStrike">
                          <a:solidFill>
                            <a:schemeClr val="dk1"/>
                          </a:solidFill>
                          <a:latin typeface="Calibri"/>
                        </a:rPr>
                        <a:t>Agropecuária</a:t>
                      </a:r>
                      <a:endParaRPr b="0" lang="pt-BR" sz="1000" spc="-1" strike="noStrike">
                        <a:solidFill>
                          <a:srgbClr val="000000"/>
                        </a:solidFill>
                        <a:latin typeface="Arial"/>
                      </a:endParaRPr>
                    </a:p>
                  </a:txBody>
                  <a:tcPr anchor="ctr" marL="37800" marR="37800">
                    <a:lnL w="6480">
                      <a:solidFill>
                        <a:srgbClr val="000000"/>
                      </a:solidFill>
                      <a:prstDash val="solid"/>
                    </a:lnL>
                    <a:lnR w="6480">
                      <a:solidFill>
                        <a:srgbClr val="000000"/>
                      </a:solidFill>
                      <a:prstDash val="solid"/>
                    </a:lnR>
                    <a:lnT w="6480">
                      <a:solidFill>
                        <a:srgbClr val="000000"/>
                      </a:solidFill>
                      <a:prstDash val="solid"/>
                    </a:lnT>
                    <a:lnB w="6480">
                      <a:solidFill>
                        <a:srgbClr val="000000"/>
                      </a:solidFill>
                      <a:prstDash val="solid"/>
                    </a:lnB>
                    <a:noFill/>
                  </a:tcPr>
                </a:tc>
                <a:tc>
                  <a:txBody>
                    <a:bodyPr lIns="37800" rIns="37800" tIns="18720" bIns="18720" anchor="ctr">
                      <a:noAutofit/>
                    </a:bodyPr>
                    <a:p>
                      <a:pPr defTabSz="914400">
                        <a:lnSpc>
                          <a:spcPct val="100000"/>
                        </a:lnSpc>
                      </a:pPr>
                      <a:r>
                        <a:rPr b="0" lang="pt-BR" sz="1000" spc="-1" strike="noStrike">
                          <a:solidFill>
                            <a:schemeClr val="dk1"/>
                          </a:solidFill>
                          <a:latin typeface="Calibri"/>
                        </a:rPr>
                        <a:t>• </a:t>
                      </a:r>
                      <a:r>
                        <a:rPr b="0" lang="pt-BR" sz="1000" spc="-1" strike="noStrike">
                          <a:solidFill>
                            <a:schemeClr val="dk1"/>
                          </a:solidFill>
                          <a:latin typeface="Calibri"/>
                        </a:rPr>
                        <a:t>Supressão do epicarste</a:t>
                      </a:r>
                      <a:endParaRPr b="0" lang="pt-BR" sz="1000" spc="-1" strike="noStrike">
                        <a:solidFill>
                          <a:srgbClr val="000000"/>
                        </a:solidFill>
                        <a:latin typeface="Arial"/>
                      </a:endParaRPr>
                    </a:p>
                    <a:p>
                      <a:pPr defTabSz="914400">
                        <a:lnSpc>
                          <a:spcPct val="100000"/>
                        </a:lnSpc>
                      </a:pPr>
                      <a:r>
                        <a:rPr b="0" lang="pt-BR" sz="1000" spc="-1" strike="noStrike">
                          <a:solidFill>
                            <a:schemeClr val="dk1"/>
                          </a:solidFill>
                          <a:latin typeface="Calibri"/>
                        </a:rPr>
                        <a:t>• </a:t>
                      </a:r>
                      <a:r>
                        <a:rPr b="0" lang="pt-BR" sz="1000" spc="-1" strike="noStrike">
                          <a:solidFill>
                            <a:schemeClr val="dk1"/>
                          </a:solidFill>
                          <a:latin typeface="Calibri"/>
                        </a:rPr>
                        <a:t>Contaminação por agroquímicos</a:t>
                      </a:r>
                      <a:endParaRPr b="0" lang="pt-BR" sz="1000" spc="-1" strike="noStrike">
                        <a:solidFill>
                          <a:srgbClr val="000000"/>
                        </a:solidFill>
                        <a:latin typeface="Arial"/>
                      </a:endParaRPr>
                    </a:p>
                    <a:p>
                      <a:pPr defTabSz="914400">
                        <a:lnSpc>
                          <a:spcPct val="100000"/>
                        </a:lnSpc>
                      </a:pPr>
                      <a:r>
                        <a:rPr b="0" lang="pt-BR" sz="1000" spc="-1" strike="noStrike">
                          <a:solidFill>
                            <a:schemeClr val="dk1"/>
                          </a:solidFill>
                          <a:latin typeface="Calibri"/>
                        </a:rPr>
                        <a:t>• </a:t>
                      </a:r>
                      <a:r>
                        <a:rPr b="0" lang="pt-BR" sz="1000" spc="-1" strike="noStrike">
                          <a:solidFill>
                            <a:schemeClr val="dk1"/>
                          </a:solidFill>
                          <a:latin typeface="Calibri"/>
                        </a:rPr>
                        <a:t>Contaminação por dejetos</a:t>
                      </a:r>
                      <a:endParaRPr b="0" lang="pt-BR" sz="1000" spc="-1" strike="noStrike">
                        <a:solidFill>
                          <a:srgbClr val="000000"/>
                        </a:solidFill>
                        <a:latin typeface="Arial"/>
                      </a:endParaRPr>
                    </a:p>
                    <a:p>
                      <a:pPr defTabSz="914400">
                        <a:lnSpc>
                          <a:spcPct val="100000"/>
                        </a:lnSpc>
                      </a:pPr>
                      <a:r>
                        <a:rPr b="0" lang="pt-BR" sz="1000" spc="-1" strike="noStrike">
                          <a:solidFill>
                            <a:schemeClr val="dk1"/>
                          </a:solidFill>
                          <a:latin typeface="Calibri"/>
                        </a:rPr>
                        <a:t>• </a:t>
                      </a:r>
                      <a:r>
                        <a:rPr b="0" lang="pt-BR" sz="1000" spc="-1" strike="noStrike">
                          <a:solidFill>
                            <a:schemeClr val="dk1"/>
                          </a:solidFill>
                          <a:latin typeface="Calibri"/>
                        </a:rPr>
                        <a:t>Superexploração do aquífero</a:t>
                      </a:r>
                      <a:endParaRPr b="0" lang="pt-BR" sz="1000" spc="-1" strike="noStrike">
                        <a:solidFill>
                          <a:srgbClr val="000000"/>
                        </a:solidFill>
                        <a:latin typeface="Arial"/>
                      </a:endParaRPr>
                    </a:p>
                    <a:p>
                      <a:pPr defTabSz="914400">
                        <a:lnSpc>
                          <a:spcPct val="100000"/>
                        </a:lnSpc>
                      </a:pPr>
                      <a:r>
                        <a:rPr b="0" lang="pt-BR" sz="1000" spc="-1" strike="noStrike">
                          <a:solidFill>
                            <a:schemeClr val="dk1"/>
                          </a:solidFill>
                          <a:latin typeface="Calibri"/>
                        </a:rPr>
                        <a:t>• </a:t>
                      </a:r>
                      <a:r>
                        <a:rPr b="0" lang="pt-BR" sz="1000" spc="-1" strike="noStrike">
                          <a:solidFill>
                            <a:schemeClr val="dk1"/>
                          </a:solidFill>
                          <a:latin typeface="Calibri"/>
                        </a:rPr>
                        <a:t>Disposição inadequada de resíduos</a:t>
                      </a:r>
                      <a:endParaRPr b="0" lang="pt-BR" sz="1000" spc="-1" strike="noStrike">
                        <a:solidFill>
                          <a:srgbClr val="000000"/>
                        </a:solidFill>
                        <a:latin typeface="Arial"/>
                      </a:endParaRPr>
                    </a:p>
                  </a:txBody>
                  <a:tcPr anchor="ctr" marL="37800" marR="37800">
                    <a:lnL w="6480">
                      <a:solidFill>
                        <a:srgbClr val="000000"/>
                      </a:solidFill>
                      <a:prstDash val="solid"/>
                    </a:lnL>
                    <a:lnR w="6480">
                      <a:solidFill>
                        <a:srgbClr val="000000"/>
                      </a:solidFill>
                      <a:prstDash val="solid"/>
                    </a:lnR>
                    <a:lnT w="6480">
                      <a:solidFill>
                        <a:srgbClr val="000000"/>
                      </a:solidFill>
                      <a:prstDash val="solid"/>
                    </a:lnT>
                    <a:lnB w="6480">
                      <a:solidFill>
                        <a:srgbClr val="000000"/>
                      </a:solidFill>
                      <a:prstDash val="solid"/>
                    </a:lnB>
                    <a:noFill/>
                  </a:tcPr>
                </a:tc>
                <a:tc>
                  <a:txBody>
                    <a:bodyPr lIns="27000" rIns="27000" tIns="13320" bIns="13320" anchor="ctr">
                      <a:noAutofit/>
                    </a:bodyPr>
                    <a:p>
                      <a:pPr defTabSz="914400">
                        <a:lnSpc>
                          <a:spcPct val="100000"/>
                        </a:lnSpc>
                      </a:pPr>
                      <a:r>
                        <a:rPr b="0" lang="pt-BR" sz="1000" spc="-1" strike="noStrike">
                          <a:solidFill>
                            <a:schemeClr val="dk1"/>
                          </a:solidFill>
                          <a:latin typeface="Calibri"/>
                        </a:rPr>
                        <a:t>Compatibilizar o uso agropecuário com a conservação do carste, observando a proteção do epicarste, dolinas, cavernas e áreas de recarga, o controle de sedimentos, dejetos e agroquímicos e a exploração sustentável da água subterrânea.</a:t>
                      </a:r>
                      <a:endParaRPr b="0" lang="pt-BR" sz="1000" spc="-1" strike="noStrike">
                        <a:solidFill>
                          <a:srgbClr val="000000"/>
                        </a:solidFill>
                        <a:latin typeface="Arial"/>
                      </a:endParaRPr>
                    </a:p>
                  </a:txBody>
                  <a:tcPr anchor="ctr" marL="27000" marR="27000">
                    <a:lnL w="6480">
                      <a:solidFill>
                        <a:srgbClr val="000000"/>
                      </a:solidFill>
                      <a:prstDash val="solid"/>
                    </a:lnL>
                    <a:lnR w="6480">
                      <a:solidFill>
                        <a:srgbClr val="000000"/>
                      </a:solidFill>
                      <a:prstDash val="solid"/>
                    </a:lnR>
                    <a:lnT w="6480">
                      <a:solidFill>
                        <a:srgbClr val="000000"/>
                      </a:solidFill>
                      <a:prstDash val="solid"/>
                    </a:lnT>
                    <a:lnB w="6480">
                      <a:solidFill>
                        <a:srgbClr val="000000"/>
                      </a:solidFill>
                      <a:prstDash val="solid"/>
                    </a:lnB>
                    <a:noFill/>
                  </a:tcPr>
                </a:tc>
              </a:tr>
              <a:tr h="605160">
                <a:tc>
                  <a:txBody>
                    <a:bodyPr lIns="37800" rIns="37800" tIns="18720" bIns="18720" anchor="ctr">
                      <a:noAutofit/>
                    </a:bodyPr>
                    <a:p>
                      <a:pPr defTabSz="914400">
                        <a:lnSpc>
                          <a:spcPct val="100000"/>
                        </a:lnSpc>
                      </a:pPr>
                      <a:r>
                        <a:rPr b="1" lang="pt-BR" sz="1000" spc="-1" strike="noStrike">
                          <a:solidFill>
                            <a:schemeClr val="dk1"/>
                          </a:solidFill>
                          <a:latin typeface="Calibri"/>
                        </a:rPr>
                        <a:t>Turismo</a:t>
                      </a:r>
                      <a:endParaRPr b="0" lang="pt-BR" sz="1000" spc="-1" strike="noStrike">
                        <a:solidFill>
                          <a:srgbClr val="000000"/>
                        </a:solidFill>
                        <a:latin typeface="Arial"/>
                      </a:endParaRPr>
                    </a:p>
                  </a:txBody>
                  <a:tcPr anchor="ctr" marL="37800" marR="37800">
                    <a:lnL w="6480">
                      <a:solidFill>
                        <a:srgbClr val="000000"/>
                      </a:solidFill>
                      <a:prstDash val="solid"/>
                    </a:lnL>
                    <a:lnR w="6480">
                      <a:solidFill>
                        <a:srgbClr val="000000"/>
                      </a:solidFill>
                      <a:prstDash val="solid"/>
                    </a:lnR>
                    <a:lnT w="6480">
                      <a:solidFill>
                        <a:srgbClr val="000000"/>
                      </a:solidFill>
                      <a:prstDash val="solid"/>
                    </a:lnT>
                    <a:lnB w="6480">
                      <a:solidFill>
                        <a:srgbClr val="000000"/>
                      </a:solidFill>
                      <a:prstDash val="solid"/>
                    </a:lnB>
                    <a:noFill/>
                  </a:tcPr>
                </a:tc>
                <a:tc>
                  <a:txBody>
                    <a:bodyPr lIns="37800" rIns="37800" tIns="18720" bIns="18720" anchor="ctr">
                      <a:noAutofit/>
                    </a:bodyPr>
                    <a:p>
                      <a:pPr defTabSz="914400">
                        <a:lnSpc>
                          <a:spcPct val="100000"/>
                        </a:lnSpc>
                      </a:pPr>
                      <a:r>
                        <a:rPr b="0" lang="pt-BR" sz="1000" spc="-1" strike="noStrike">
                          <a:solidFill>
                            <a:schemeClr val="dk1"/>
                          </a:solidFill>
                          <a:latin typeface="Calibri"/>
                        </a:rPr>
                        <a:t>• </a:t>
                      </a:r>
                      <a:r>
                        <a:rPr b="0" lang="pt-BR" sz="1000" spc="-1" strike="noStrike">
                          <a:solidFill>
                            <a:schemeClr val="dk1"/>
                          </a:solidFill>
                          <a:latin typeface="Calibri"/>
                        </a:rPr>
                        <a:t>Danos aos espeleotemas</a:t>
                      </a:r>
                      <a:endParaRPr b="0" lang="pt-BR" sz="1000" spc="-1" strike="noStrike">
                        <a:solidFill>
                          <a:srgbClr val="000000"/>
                        </a:solidFill>
                        <a:latin typeface="Arial"/>
                      </a:endParaRPr>
                    </a:p>
                    <a:p>
                      <a:pPr defTabSz="914400">
                        <a:lnSpc>
                          <a:spcPct val="100000"/>
                        </a:lnSpc>
                      </a:pPr>
                      <a:r>
                        <a:rPr b="0" lang="pt-BR" sz="1000" spc="-1" strike="noStrike">
                          <a:solidFill>
                            <a:schemeClr val="dk1"/>
                          </a:solidFill>
                          <a:latin typeface="Calibri"/>
                        </a:rPr>
                        <a:t>• </a:t>
                      </a:r>
                      <a:r>
                        <a:rPr b="0" lang="pt-BR" sz="1000" spc="-1" strike="noStrike">
                          <a:solidFill>
                            <a:schemeClr val="dk1"/>
                          </a:solidFill>
                          <a:latin typeface="Calibri"/>
                        </a:rPr>
                        <a:t>Alteração do microclima</a:t>
                      </a:r>
                      <a:endParaRPr b="0" lang="pt-BR" sz="1000" spc="-1" strike="noStrike">
                        <a:solidFill>
                          <a:srgbClr val="000000"/>
                        </a:solidFill>
                        <a:latin typeface="Arial"/>
                      </a:endParaRPr>
                    </a:p>
                    <a:p>
                      <a:pPr defTabSz="914400">
                        <a:lnSpc>
                          <a:spcPct val="100000"/>
                        </a:lnSpc>
                      </a:pPr>
                      <a:r>
                        <a:rPr b="0" lang="pt-BR" sz="1000" spc="-1" strike="noStrike">
                          <a:solidFill>
                            <a:schemeClr val="dk1"/>
                          </a:solidFill>
                          <a:latin typeface="Calibri"/>
                        </a:rPr>
                        <a:t>• </a:t>
                      </a:r>
                      <a:r>
                        <a:rPr b="0" lang="pt-BR" sz="1000" spc="-1" strike="noStrike">
                          <a:solidFill>
                            <a:schemeClr val="dk1"/>
                          </a:solidFill>
                          <a:latin typeface="Calibri"/>
                        </a:rPr>
                        <a:t>Perturbação da fauna</a:t>
                      </a:r>
                      <a:endParaRPr b="0" lang="pt-BR" sz="1000" spc="-1" strike="noStrike">
                        <a:solidFill>
                          <a:srgbClr val="000000"/>
                        </a:solidFill>
                        <a:latin typeface="Arial"/>
                      </a:endParaRPr>
                    </a:p>
                    <a:p>
                      <a:pPr defTabSz="914400">
                        <a:lnSpc>
                          <a:spcPct val="100000"/>
                        </a:lnSpc>
                      </a:pPr>
                      <a:r>
                        <a:rPr b="0" lang="pt-BR" sz="1000" spc="-1" strike="noStrike">
                          <a:solidFill>
                            <a:schemeClr val="dk1"/>
                          </a:solidFill>
                          <a:latin typeface="Calibri"/>
                        </a:rPr>
                        <a:t>• </a:t>
                      </a:r>
                      <a:r>
                        <a:rPr b="0" lang="pt-BR" sz="1000" spc="-1" strike="noStrike">
                          <a:solidFill>
                            <a:schemeClr val="dk1"/>
                          </a:solidFill>
                          <a:latin typeface="Calibri"/>
                        </a:rPr>
                        <a:t>Lixo e vandalismo</a:t>
                      </a:r>
                      <a:endParaRPr b="0" lang="pt-BR" sz="1000" spc="-1" strike="noStrike">
                        <a:solidFill>
                          <a:srgbClr val="000000"/>
                        </a:solidFill>
                        <a:latin typeface="Arial"/>
                      </a:endParaRPr>
                    </a:p>
                    <a:p>
                      <a:pPr defTabSz="914400">
                        <a:lnSpc>
                          <a:spcPct val="100000"/>
                        </a:lnSpc>
                      </a:pPr>
                      <a:r>
                        <a:rPr b="0" lang="pt-BR" sz="1000" spc="-1" strike="noStrike">
                          <a:solidFill>
                            <a:schemeClr val="dk1"/>
                          </a:solidFill>
                          <a:latin typeface="Calibri"/>
                        </a:rPr>
                        <a:t>• </a:t>
                      </a:r>
                      <a:r>
                        <a:rPr b="0" lang="pt-BR" sz="1000" spc="-1" strike="noStrike">
                          <a:solidFill>
                            <a:schemeClr val="dk1"/>
                          </a:solidFill>
                          <a:latin typeface="Calibri"/>
                        </a:rPr>
                        <a:t>Infraestrutura inadequada</a:t>
                      </a:r>
                      <a:endParaRPr b="0" lang="pt-BR" sz="1000" spc="-1" strike="noStrike">
                        <a:solidFill>
                          <a:srgbClr val="000000"/>
                        </a:solidFill>
                        <a:latin typeface="Arial"/>
                      </a:endParaRPr>
                    </a:p>
                  </a:txBody>
                  <a:tcPr anchor="ctr" marL="37800" marR="37800">
                    <a:lnL w="6480">
                      <a:solidFill>
                        <a:srgbClr val="000000"/>
                      </a:solidFill>
                      <a:prstDash val="solid"/>
                    </a:lnL>
                    <a:lnR w="6480">
                      <a:solidFill>
                        <a:srgbClr val="000000"/>
                      </a:solidFill>
                      <a:prstDash val="solid"/>
                    </a:lnR>
                    <a:lnT w="6480">
                      <a:solidFill>
                        <a:srgbClr val="000000"/>
                      </a:solidFill>
                      <a:prstDash val="solid"/>
                    </a:lnT>
                    <a:lnB w="6480">
                      <a:solidFill>
                        <a:srgbClr val="000000"/>
                      </a:solidFill>
                      <a:prstDash val="solid"/>
                    </a:lnB>
                    <a:noFill/>
                  </a:tcPr>
                </a:tc>
                <a:tc>
                  <a:txBody>
                    <a:bodyPr lIns="27000" rIns="27000" tIns="13320" bIns="13320" anchor="ctr">
                      <a:noAutofit/>
                    </a:bodyPr>
                    <a:p>
                      <a:pPr defTabSz="914400">
                        <a:lnSpc>
                          <a:spcPct val="100000"/>
                        </a:lnSpc>
                      </a:pPr>
                      <a:r>
                        <a:rPr b="0" lang="pt-BR" sz="1000" spc="-1" strike="noStrike">
                          <a:solidFill>
                            <a:schemeClr val="dk1"/>
                          </a:solidFill>
                          <a:latin typeface="Calibri"/>
                        </a:rPr>
                        <a:t>Ordenar a visitação conforme a capacidade de suporte da caverna, observando o controle dos grupos e percursos, o uso adequado da iluminação, a implantação de infraestrutura mínima e a prevenção de alterações físicas, biológicas e microclimáticas.</a:t>
                      </a:r>
                      <a:endParaRPr b="0" lang="pt-BR" sz="1000" spc="-1" strike="noStrike">
                        <a:solidFill>
                          <a:srgbClr val="000000"/>
                        </a:solidFill>
                        <a:latin typeface="Arial"/>
                      </a:endParaRPr>
                    </a:p>
                  </a:txBody>
                  <a:tcPr anchor="ctr" marL="27000" marR="27000">
                    <a:lnL w="6480">
                      <a:solidFill>
                        <a:srgbClr val="000000"/>
                      </a:solidFill>
                      <a:prstDash val="solid"/>
                    </a:lnL>
                    <a:lnR w="6480">
                      <a:solidFill>
                        <a:srgbClr val="000000"/>
                      </a:solidFill>
                      <a:prstDash val="solid"/>
                    </a:lnR>
                    <a:lnT w="6480">
                      <a:solidFill>
                        <a:srgbClr val="000000"/>
                      </a:solidFill>
                      <a:prstDash val="solid"/>
                    </a:lnT>
                    <a:lnB w="6480">
                      <a:solidFill>
                        <a:srgbClr val="000000"/>
                      </a:solidFill>
                      <a:prstDash val="solid"/>
                    </a:lnB>
                    <a:noFill/>
                  </a:tcPr>
                </a:tc>
              </a:tr>
            </a:tbl>
          </a:graphicData>
        </a:graphic>
      </p:graphicFrame>
    </p:spTree>
  </p:cSld>
  <p:transition spd="slow">
    <p:wipe dir="r"/>
  </p:transition>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15" name="Título 1"/>
          <p:cNvSpPr/>
          <p:nvPr/>
        </p:nvSpPr>
        <p:spPr>
          <a:xfrm>
            <a:off x="140400" y="115200"/>
            <a:ext cx="4698000" cy="582120"/>
          </a:xfrm>
          <a:prstGeom prst="rect">
            <a:avLst/>
          </a:prstGeom>
          <a:noFill/>
          <a:ln w="0">
            <a:noFill/>
          </a:ln>
        </p:spPr>
        <p:style>
          <a:lnRef idx="0"/>
          <a:fillRef idx="0"/>
          <a:effectRef idx="0"/>
          <a:fontRef idx="minor"/>
        </p:style>
        <p:txBody>
          <a:bodyPr lIns="90000" rIns="90000" tIns="45000" bIns="45000" anchor="t">
            <a:noAutofit/>
          </a:bodyPr>
          <a:p>
            <a:pPr defTabSz="457200">
              <a:lnSpc>
                <a:spcPct val="100000"/>
              </a:lnSpc>
            </a:pPr>
            <a:r>
              <a:rPr b="1" lang="pt-BR" sz="2000" spc="-1" strike="noStrike">
                <a:solidFill>
                  <a:schemeClr val="dk1"/>
                </a:solidFill>
                <a:latin typeface="Candara"/>
                <a:ea typeface="ＭＳ Ｐゴシック"/>
              </a:rPr>
              <a:t>Distribuição de competências: LC 140/2011</a:t>
            </a:r>
            <a:endParaRPr b="0" lang="pt-BR" sz="2000" spc="-1" strike="noStrike">
              <a:solidFill>
                <a:srgbClr val="000000"/>
              </a:solidFill>
              <a:latin typeface="Arial"/>
            </a:endParaRPr>
          </a:p>
        </p:txBody>
      </p:sp>
      <p:cxnSp>
        <p:nvCxnSpPr>
          <p:cNvPr id="416" name="Conector reto 9"/>
          <p:cNvCxnSpPr/>
          <p:nvPr/>
        </p:nvCxnSpPr>
        <p:spPr>
          <a:xfrm>
            <a:off x="-9360" y="583920"/>
            <a:ext cx="4753080" cy="360"/>
          </a:xfrm>
          <a:prstGeom prst="straightConnector1">
            <a:avLst/>
          </a:prstGeom>
          <a:ln w="22860">
            <a:solidFill>
              <a:srgbClr val="00b050"/>
            </a:solidFill>
            <a:round/>
          </a:ln>
        </p:spPr>
      </p:cxnSp>
      <p:sp>
        <p:nvSpPr>
          <p:cNvPr id="417" name="Retângulo 11"/>
          <p:cNvSpPr/>
          <p:nvPr/>
        </p:nvSpPr>
        <p:spPr>
          <a:xfrm>
            <a:off x="506880" y="1079640"/>
            <a:ext cx="6050160" cy="4572360"/>
          </a:xfrm>
          <a:prstGeom prst="rect">
            <a:avLst/>
          </a:prstGeom>
          <a:noFill/>
          <a:ln w="0">
            <a:noFill/>
          </a:ln>
        </p:spPr>
        <p:style>
          <a:lnRef idx="0"/>
          <a:fillRef idx="0"/>
          <a:effectRef idx="0"/>
          <a:fontRef idx="minor"/>
        </p:style>
        <p:txBody>
          <a:bodyPr lIns="72000" rIns="72000" tIns="0" bIns="0" anchor="t">
            <a:spAutoFit/>
          </a:bodyPr>
          <a:p>
            <a:pPr defTabSz="914400">
              <a:lnSpc>
                <a:spcPct val="100000"/>
              </a:lnSpc>
            </a:pPr>
            <a:r>
              <a:rPr b="1" lang="pt-BR" sz="1200" spc="-1" strike="noStrike">
                <a:solidFill>
                  <a:schemeClr val="dk1"/>
                </a:solidFill>
                <a:latin typeface="Calibri"/>
              </a:rPr>
              <a:t>PROTOCOLOS PARA A CONSERVAÇÃO DE SISTEMAS CÁRSTICOS</a:t>
            </a:r>
            <a:endParaRPr b="0" lang="pt-BR" sz="1200" spc="-1" strike="noStrike">
              <a:solidFill>
                <a:srgbClr val="000000"/>
              </a:solidFill>
              <a:latin typeface="Arial"/>
            </a:endParaRPr>
          </a:p>
          <a:p>
            <a:pPr defTabSz="914400">
              <a:lnSpc>
                <a:spcPct val="100000"/>
              </a:lnSpc>
            </a:pPr>
            <a:endParaRPr b="0" lang="pt-BR" sz="1200" spc="-1" strike="noStrike">
              <a:solidFill>
                <a:srgbClr val="000000"/>
              </a:solidFill>
              <a:latin typeface="Arial"/>
            </a:endParaRPr>
          </a:p>
          <a:p>
            <a:pPr defTabSz="914400">
              <a:lnSpc>
                <a:spcPct val="100000"/>
              </a:lnSpc>
            </a:pPr>
            <a:r>
              <a:rPr b="1" lang="pt-BR" sz="1200" spc="-1" strike="noStrike">
                <a:solidFill>
                  <a:schemeClr val="dk1"/>
                </a:solidFill>
                <a:latin typeface="Calibri"/>
              </a:rPr>
              <a:t>1. Planejar</a:t>
            </a:r>
            <a:endParaRPr b="0" lang="pt-BR" sz="1200" spc="-1" strike="noStrike">
              <a:solidFill>
                <a:srgbClr val="000000"/>
              </a:solidFill>
              <a:latin typeface="Arial"/>
            </a:endParaRPr>
          </a:p>
          <a:p>
            <a:pPr defTabSz="914400">
              <a:lnSpc>
                <a:spcPct val="100000"/>
              </a:lnSpc>
            </a:pPr>
            <a:r>
              <a:rPr b="0" lang="pt-BR" sz="1200" spc="-1" strike="noStrike">
                <a:solidFill>
                  <a:schemeClr val="dk1"/>
                </a:solidFill>
                <a:latin typeface="Calibri"/>
              </a:rPr>
              <a:t>Realizar estudos espeleológicos, hidrogeológicos e geológicos antes da implantação dos empreendimentos. </a:t>
            </a:r>
            <a:endParaRPr b="0" lang="pt-BR" sz="1200" spc="-1" strike="noStrike">
              <a:solidFill>
                <a:srgbClr val="000000"/>
              </a:solidFill>
              <a:latin typeface="Arial"/>
            </a:endParaRPr>
          </a:p>
          <a:p>
            <a:pPr defTabSz="914400">
              <a:lnSpc>
                <a:spcPct val="100000"/>
              </a:lnSpc>
            </a:pPr>
            <a:br>
              <a:rPr sz="1200"/>
            </a:br>
            <a:endParaRPr b="0" lang="pt-BR" sz="1200" spc="-1" strike="noStrike">
              <a:solidFill>
                <a:srgbClr val="000000"/>
              </a:solidFill>
              <a:latin typeface="Arial"/>
            </a:endParaRPr>
          </a:p>
          <a:p>
            <a:pPr defTabSz="914400">
              <a:lnSpc>
                <a:spcPct val="100000"/>
              </a:lnSpc>
            </a:pPr>
            <a:r>
              <a:rPr b="1" lang="pt-BR" sz="1200" spc="-1" strike="noStrike">
                <a:solidFill>
                  <a:schemeClr val="dk1"/>
                </a:solidFill>
                <a:latin typeface="Calibri"/>
              </a:rPr>
              <a:t>2. Evitar</a:t>
            </a:r>
            <a:endParaRPr b="0" lang="pt-BR" sz="1200" spc="-1" strike="noStrike">
              <a:solidFill>
                <a:srgbClr val="000000"/>
              </a:solidFill>
              <a:latin typeface="Arial"/>
            </a:endParaRPr>
          </a:p>
          <a:p>
            <a:pPr defTabSz="914400">
              <a:lnSpc>
                <a:spcPct val="100000"/>
              </a:lnSpc>
            </a:pPr>
            <a:r>
              <a:rPr b="0" lang="pt-BR" sz="1200" spc="-1" strike="noStrike">
                <a:solidFill>
                  <a:schemeClr val="dk1"/>
                </a:solidFill>
                <a:latin typeface="Calibri"/>
              </a:rPr>
              <a:t>Priorizar alternativas locacionais e de projeto que preservem cavernas, epicarste, dolinas, áreas de recarga e sistemas subterrâneos ativos. </a:t>
            </a:r>
            <a:endParaRPr b="0" lang="pt-BR" sz="1200" spc="-1" strike="noStrike">
              <a:solidFill>
                <a:srgbClr val="000000"/>
              </a:solidFill>
              <a:latin typeface="Arial"/>
            </a:endParaRPr>
          </a:p>
          <a:p>
            <a:pPr defTabSz="914400">
              <a:lnSpc>
                <a:spcPct val="100000"/>
              </a:lnSpc>
            </a:pPr>
            <a:br>
              <a:rPr sz="1200"/>
            </a:br>
            <a:endParaRPr b="0" lang="pt-BR" sz="1200" spc="-1" strike="noStrike">
              <a:solidFill>
                <a:srgbClr val="000000"/>
              </a:solidFill>
              <a:latin typeface="Arial"/>
            </a:endParaRPr>
          </a:p>
          <a:p>
            <a:pPr defTabSz="914400">
              <a:lnSpc>
                <a:spcPct val="100000"/>
              </a:lnSpc>
            </a:pPr>
            <a:r>
              <a:rPr b="1" lang="pt-BR" sz="1200" spc="-1" strike="noStrike">
                <a:solidFill>
                  <a:schemeClr val="dk1"/>
                </a:solidFill>
                <a:latin typeface="Calibri"/>
              </a:rPr>
              <a:t>3. Proteger</a:t>
            </a:r>
            <a:r>
              <a:rPr b="1" lang="pt-BR" sz="1200" spc="-1" strike="noStrike">
                <a:solidFill>
                  <a:schemeClr val="dk1"/>
                </a:solidFill>
                <a:latin typeface="Calibri"/>
              </a:rPr>
              <a:t>	</a:t>
            </a:r>
            <a:endParaRPr b="0" lang="pt-BR" sz="1200" spc="-1" strike="noStrike">
              <a:solidFill>
                <a:srgbClr val="000000"/>
              </a:solidFill>
              <a:latin typeface="Arial"/>
            </a:endParaRPr>
          </a:p>
          <a:p>
            <a:pPr defTabSz="914400">
              <a:lnSpc>
                <a:spcPct val="100000"/>
              </a:lnSpc>
            </a:pPr>
            <a:r>
              <a:rPr b="0" lang="pt-BR" sz="1200" spc="-1" strike="noStrike">
                <a:solidFill>
                  <a:schemeClr val="dk1"/>
                </a:solidFill>
                <a:latin typeface="Calibri"/>
              </a:rPr>
              <a:t>Delimitar e proteger as áreas sensíveis, controlar drenagem, erosão, contaminantes e vibrações, mantendo a conectividade do sistema cárstico. </a:t>
            </a:r>
            <a:endParaRPr b="0" lang="pt-BR" sz="1200" spc="-1" strike="noStrike">
              <a:solidFill>
                <a:srgbClr val="000000"/>
              </a:solidFill>
              <a:latin typeface="Arial"/>
            </a:endParaRPr>
          </a:p>
          <a:p>
            <a:pPr defTabSz="914400">
              <a:lnSpc>
                <a:spcPct val="100000"/>
              </a:lnSpc>
            </a:pPr>
            <a:br>
              <a:rPr sz="1200"/>
            </a:br>
            <a:endParaRPr b="0" lang="pt-BR" sz="1200" spc="-1" strike="noStrike">
              <a:solidFill>
                <a:srgbClr val="000000"/>
              </a:solidFill>
              <a:latin typeface="Arial"/>
            </a:endParaRPr>
          </a:p>
          <a:p>
            <a:pPr defTabSz="914400">
              <a:lnSpc>
                <a:spcPct val="100000"/>
              </a:lnSpc>
            </a:pPr>
            <a:r>
              <a:rPr b="1" lang="pt-BR" sz="1200" spc="-1" strike="noStrike">
                <a:solidFill>
                  <a:schemeClr val="dk1"/>
                </a:solidFill>
                <a:latin typeface="Calibri"/>
              </a:rPr>
              <a:t>4. Monitorar</a:t>
            </a:r>
            <a:endParaRPr b="0" lang="pt-BR" sz="1200" spc="-1" strike="noStrike">
              <a:solidFill>
                <a:srgbClr val="000000"/>
              </a:solidFill>
              <a:latin typeface="Arial"/>
            </a:endParaRPr>
          </a:p>
          <a:p>
            <a:pPr defTabSz="914400">
              <a:lnSpc>
                <a:spcPct val="100000"/>
              </a:lnSpc>
            </a:pPr>
            <a:r>
              <a:rPr b="0" lang="pt-BR" sz="1200" spc="-1" strike="noStrike">
                <a:solidFill>
                  <a:schemeClr val="dk1"/>
                </a:solidFill>
                <a:latin typeface="Calibri"/>
              </a:rPr>
              <a:t>Acompanhar continuamente a quantidade e qualidade da água, as vibrações, a estabilidade geotécnica, a fauna e as cavernas potencialmente afetadas. </a:t>
            </a:r>
            <a:endParaRPr b="0" lang="pt-BR" sz="1200" spc="-1" strike="noStrike">
              <a:solidFill>
                <a:srgbClr val="000000"/>
              </a:solidFill>
              <a:latin typeface="Arial"/>
            </a:endParaRPr>
          </a:p>
          <a:p>
            <a:pPr defTabSz="914400">
              <a:lnSpc>
                <a:spcPct val="100000"/>
              </a:lnSpc>
            </a:pPr>
            <a:br>
              <a:rPr sz="1200"/>
            </a:br>
            <a:endParaRPr b="0" lang="pt-BR" sz="1200" spc="-1" strike="noStrike">
              <a:solidFill>
                <a:srgbClr val="000000"/>
              </a:solidFill>
              <a:latin typeface="Arial"/>
            </a:endParaRPr>
          </a:p>
          <a:p>
            <a:pPr defTabSz="914400">
              <a:lnSpc>
                <a:spcPct val="100000"/>
              </a:lnSpc>
            </a:pPr>
            <a:r>
              <a:rPr b="1" lang="pt-BR" sz="1200" spc="-1" strike="noStrike">
                <a:solidFill>
                  <a:schemeClr val="dk1"/>
                </a:solidFill>
                <a:latin typeface="Calibri"/>
              </a:rPr>
              <a:t>5. Mitigar e recuperar</a:t>
            </a:r>
            <a:endParaRPr b="0" lang="pt-BR" sz="1200" spc="-1" strike="noStrike">
              <a:solidFill>
                <a:srgbClr val="000000"/>
              </a:solidFill>
              <a:latin typeface="Arial"/>
            </a:endParaRPr>
          </a:p>
          <a:p>
            <a:pPr defTabSz="914400">
              <a:lnSpc>
                <a:spcPct val="100000"/>
              </a:lnSpc>
            </a:pPr>
            <a:r>
              <a:rPr b="0" lang="pt-BR" sz="1200" spc="-1" strike="noStrike">
                <a:solidFill>
                  <a:schemeClr val="dk1"/>
                </a:solidFill>
                <a:latin typeface="Calibri"/>
              </a:rPr>
              <a:t>Quando os impactos forem inevitáveis, implementar medidas de mitigação, recuperação ambiental, planos de contingência e monitoramento de longo prazo. </a:t>
            </a:r>
            <a:endParaRPr b="0" lang="pt-BR" sz="1200" spc="-1" strike="noStrike">
              <a:solidFill>
                <a:srgbClr val="000000"/>
              </a:solidFill>
              <a:latin typeface="Arial"/>
            </a:endParaRPr>
          </a:p>
        </p:txBody>
      </p:sp>
      <p:pic>
        <p:nvPicPr>
          <p:cNvPr id="418" name="Imagem 3" descr=""/>
          <p:cNvPicPr/>
          <p:nvPr/>
        </p:nvPicPr>
        <p:blipFill>
          <a:blip r:embed="rId1"/>
          <a:stretch/>
        </p:blipFill>
        <p:spPr>
          <a:xfrm>
            <a:off x="7048440" y="0"/>
            <a:ext cx="5143320" cy="6857640"/>
          </a:xfrm>
          <a:prstGeom prst="rect">
            <a:avLst/>
          </a:prstGeom>
          <a:ln w="0">
            <a:noFill/>
          </a:ln>
        </p:spPr>
      </p:pic>
      <p:pic>
        <p:nvPicPr>
          <p:cNvPr id="419" name="Imagem 5" descr=""/>
          <p:cNvPicPr/>
          <p:nvPr/>
        </p:nvPicPr>
        <p:blipFill>
          <a:blip r:embed="rId2"/>
          <a:stretch/>
        </p:blipFill>
        <p:spPr>
          <a:xfrm>
            <a:off x="0" y="6035040"/>
            <a:ext cx="12191760" cy="822600"/>
          </a:xfrm>
          <a:prstGeom prst="rect">
            <a:avLst/>
          </a:prstGeom>
          <a:ln w="0">
            <a:noFill/>
          </a:ln>
        </p:spPr>
      </p:pic>
      <p:pic>
        <p:nvPicPr>
          <p:cNvPr id="420" name="Imagem 13" descr=""/>
          <p:cNvPicPr/>
          <p:nvPr/>
        </p:nvPicPr>
        <p:blipFill>
          <a:blip r:embed="rId3"/>
          <a:stretch/>
        </p:blipFill>
        <p:spPr>
          <a:xfrm>
            <a:off x="4680" y="0"/>
            <a:ext cx="12182040" cy="6857640"/>
          </a:xfrm>
          <a:prstGeom prst="rect">
            <a:avLst/>
          </a:prstGeom>
          <a:ln w="0">
            <a:noFill/>
          </a:ln>
        </p:spPr>
      </p:pic>
      <p:pic>
        <p:nvPicPr>
          <p:cNvPr id="421" name="Imagem 16" descr=""/>
          <p:cNvPicPr/>
          <p:nvPr/>
        </p:nvPicPr>
        <p:blipFill>
          <a:blip r:embed="rId4"/>
          <a:stretch/>
        </p:blipFill>
        <p:spPr>
          <a:xfrm>
            <a:off x="4680" y="0"/>
            <a:ext cx="12182040" cy="6857640"/>
          </a:xfrm>
          <a:prstGeom prst="rect">
            <a:avLst/>
          </a:prstGeom>
          <a:ln w="0">
            <a:noFill/>
          </a:ln>
        </p:spPr>
      </p:pic>
      <p:pic>
        <p:nvPicPr>
          <p:cNvPr id="422" name="Imagem 18" descr="Logotipo&#10;&#10;O conteúdo gerado por IA pode estar incorreto."/>
          <p:cNvPicPr/>
          <p:nvPr/>
        </p:nvPicPr>
        <p:blipFill>
          <a:blip r:embed="rId5">
            <a:lum bright="70000" contrast="-70000"/>
          </a:blip>
          <a:stretch/>
        </p:blipFill>
        <p:spPr>
          <a:xfrm>
            <a:off x="11683440" y="6355440"/>
            <a:ext cx="330480" cy="442800"/>
          </a:xfrm>
          <a:prstGeom prst="rect">
            <a:avLst/>
          </a:prstGeom>
          <a:ln w="0">
            <a:noFill/>
          </a:ln>
        </p:spPr>
      </p:pic>
    </p:spTree>
  </p:cSld>
  <p:transition spd="slow">
    <p:wipe dir="r"/>
  </p:transition>
</p:sld>
</file>

<file path=ppt/slides/slide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23" name="PlaceHolder 1"/>
          <p:cNvSpPr>
            <a:spLocks noGrp="1"/>
          </p:cNvSpPr>
          <p:nvPr>
            <p:ph type="title"/>
          </p:nvPr>
        </p:nvSpPr>
        <p:spPr>
          <a:xfrm>
            <a:off x="6982920" y="1689840"/>
            <a:ext cx="4361400" cy="320040"/>
          </a:xfrm>
          <a:prstGeom prst="rect">
            <a:avLst/>
          </a:prstGeom>
          <a:noFill/>
          <a:ln w="0">
            <a:noFill/>
          </a:ln>
        </p:spPr>
        <p:txBody>
          <a:bodyPr lIns="0" rIns="0" tIns="0" bIns="0" anchor="t">
            <a:noAutofit/>
          </a:bodyPr>
          <a:p>
            <a:pPr indent="0" defTabSz="914400">
              <a:lnSpc>
                <a:spcPct val="90000"/>
              </a:lnSpc>
              <a:buNone/>
            </a:pPr>
            <a:r>
              <a:rPr b="0" lang="pt-BR" sz="2130" spc="-1" strike="noStrike">
                <a:solidFill>
                  <a:schemeClr val="dk1"/>
                </a:solidFill>
                <a:latin typeface="Albert Sans"/>
              </a:rPr>
              <a:t>O</a:t>
            </a:r>
            <a:r>
              <a:rPr b="0" lang="en" sz="2130" spc="-1" strike="noStrike">
                <a:solidFill>
                  <a:schemeClr val="dk1"/>
                </a:solidFill>
                <a:latin typeface="Albert Sans"/>
              </a:rPr>
              <a:t> </a:t>
            </a:r>
            <a:r>
              <a:rPr b="0" lang="pt-BR" sz="2130" spc="-1" strike="noStrike">
                <a:solidFill>
                  <a:schemeClr val="dk1"/>
                </a:solidFill>
                <a:latin typeface="Albert Sans"/>
              </a:rPr>
              <a:t>Patrimônio</a:t>
            </a:r>
            <a:r>
              <a:rPr b="0" lang="en" sz="2130" spc="-1" strike="noStrike">
                <a:solidFill>
                  <a:schemeClr val="dk1"/>
                </a:solidFill>
                <a:latin typeface="Albert Sans"/>
              </a:rPr>
              <a:t> Espeleológico Brasileiro</a:t>
            </a:r>
            <a:endParaRPr b="0" lang="pt-BR" sz="2130" spc="-1" strike="noStrike">
              <a:solidFill>
                <a:schemeClr val="dk1"/>
              </a:solidFill>
              <a:latin typeface="Calibri"/>
            </a:endParaRPr>
          </a:p>
        </p:txBody>
      </p:sp>
      <p:grpSp>
        <p:nvGrpSpPr>
          <p:cNvPr id="424" name="Agrupar 7"/>
          <p:cNvGrpSpPr/>
          <p:nvPr/>
        </p:nvGrpSpPr>
        <p:grpSpPr>
          <a:xfrm>
            <a:off x="910800" y="914400"/>
            <a:ext cx="5184360" cy="5028840"/>
            <a:chOff x="910800" y="914400"/>
            <a:chExt cx="5184360" cy="5028840"/>
          </a:xfrm>
        </p:grpSpPr>
        <p:sp>
          <p:nvSpPr>
            <p:cNvPr id="425" name="Google Shape;676;p60"/>
            <p:cNvSpPr/>
            <p:nvPr/>
          </p:nvSpPr>
          <p:spPr>
            <a:xfrm>
              <a:off x="910800" y="914400"/>
              <a:ext cx="5144040" cy="5028840"/>
            </a:xfrm>
            <a:prstGeom prst="rect">
              <a:avLst/>
            </a:prstGeom>
            <a:solidFill>
              <a:srgbClr val="f5f2ee"/>
            </a:solidFill>
            <a:ln w="12700">
              <a:solidFill>
                <a:srgbClr val="4472c4"/>
              </a:solidFill>
              <a:round/>
            </a:ln>
          </p:spPr>
          <p:style>
            <a:lnRef idx="0"/>
            <a:fillRef idx="0"/>
            <a:effectRef idx="0"/>
            <a:fontRef idx="minor"/>
          </p:style>
          <p:txBody>
            <a:bodyPr lIns="122040" rIns="122040" tIns="122040" bIns="122040" anchor="ctr">
              <a:noAutofit/>
            </a:bodyPr>
            <a:p>
              <a:pPr defTabSz="914400">
                <a:lnSpc>
                  <a:spcPct val="100000"/>
                </a:lnSpc>
              </a:pPr>
              <a:endParaRPr b="0" lang="pt-BR" sz="2400" spc="-1" strike="noStrike">
                <a:solidFill>
                  <a:schemeClr val="dk1"/>
                </a:solidFill>
                <a:latin typeface="Calibri"/>
              </a:endParaRPr>
            </a:p>
          </p:txBody>
        </p:sp>
        <p:pic>
          <p:nvPicPr>
            <p:cNvPr id="426" name="Imagem 9" descr=""/>
            <p:cNvPicPr/>
            <p:nvPr/>
          </p:nvPicPr>
          <p:blipFill>
            <a:blip r:embed="rId1"/>
            <a:stretch/>
          </p:blipFill>
          <p:spPr>
            <a:xfrm>
              <a:off x="946440" y="1072800"/>
              <a:ext cx="5148720" cy="4711680"/>
            </a:xfrm>
            <a:prstGeom prst="rect">
              <a:avLst/>
            </a:prstGeom>
            <a:ln w="0">
              <a:noFill/>
            </a:ln>
          </p:spPr>
        </p:pic>
        <p:sp>
          <p:nvSpPr>
            <p:cNvPr id="427" name="Retângulo 10"/>
            <p:cNvSpPr/>
            <p:nvPr/>
          </p:nvSpPr>
          <p:spPr>
            <a:xfrm>
              <a:off x="1237680" y="4967640"/>
              <a:ext cx="60480" cy="60480"/>
            </a:xfrm>
            <a:prstGeom prst="rect">
              <a:avLst/>
            </a:prstGeom>
            <a:solidFill>
              <a:srgbClr val="4472c4"/>
            </a:solidFill>
            <a:ln>
              <a:solidFill>
                <a:srgbClr val="325490"/>
              </a:solidFill>
            </a:ln>
          </p:spPr>
          <p:style>
            <a:lnRef idx="2">
              <a:schemeClr val="accent1">
                <a:shade val="50000"/>
              </a:schemeClr>
            </a:lnRef>
            <a:fillRef idx="1">
              <a:schemeClr val="accent1"/>
            </a:fillRef>
            <a:effectRef idx="0">
              <a:schemeClr val="accent1"/>
            </a:effectRef>
            <a:fontRef idx="minor"/>
          </p:style>
          <p:txBody>
            <a:bodyPr lIns="90000" rIns="90000" tIns="15840" bIns="15840" anchor="ctr">
              <a:noAutofit/>
            </a:bodyPr>
            <a:p>
              <a:pPr algn="ctr" defTabSz="914400">
                <a:lnSpc>
                  <a:spcPct val="100000"/>
                </a:lnSpc>
              </a:pPr>
              <a:endParaRPr b="0" lang="pt-BR" sz="2400" spc="-1" strike="noStrike">
                <a:solidFill>
                  <a:schemeClr val="lt1"/>
                </a:solidFill>
                <a:latin typeface="Calibri"/>
              </a:endParaRPr>
            </a:p>
          </p:txBody>
        </p:sp>
        <p:sp>
          <p:nvSpPr>
            <p:cNvPr id="428" name="CaixaDeTexto 11"/>
            <p:cNvSpPr/>
            <p:nvPr/>
          </p:nvSpPr>
          <p:spPr>
            <a:xfrm>
              <a:off x="1354680" y="4854600"/>
              <a:ext cx="833400" cy="272520"/>
            </a:xfrm>
            <a:prstGeom prst="rect">
              <a:avLst/>
            </a:prstGeom>
            <a:noFill/>
            <a:ln w="0">
              <a:noFill/>
            </a:ln>
          </p:spPr>
          <p:style>
            <a:lnRef idx="0"/>
            <a:fillRef idx="0"/>
            <a:effectRef idx="0"/>
            <a:fontRef idx="minor"/>
          </p:style>
          <p:txBody>
            <a:bodyPr wrap="none" lIns="90000" rIns="90000" tIns="45000" bIns="45000" anchor="t">
              <a:spAutoFit/>
            </a:bodyPr>
            <a:p>
              <a:pPr defTabSz="914400">
                <a:lnSpc>
                  <a:spcPct val="100000"/>
                </a:lnSpc>
              </a:pPr>
              <a:r>
                <a:rPr b="0" lang="pt-BR" sz="1200" spc="-1" strike="noStrike">
                  <a:solidFill>
                    <a:schemeClr val="dk1"/>
                  </a:solidFill>
                  <a:latin typeface="Didact Gothic"/>
                </a:rPr>
                <a:t>Cavernas</a:t>
              </a:r>
              <a:endParaRPr b="0" lang="pt-BR" sz="1200" spc="-1" strike="noStrike">
                <a:solidFill>
                  <a:srgbClr val="000000"/>
                </a:solidFill>
                <a:latin typeface="Arial"/>
              </a:endParaRPr>
            </a:p>
          </p:txBody>
        </p:sp>
        <p:sp>
          <p:nvSpPr>
            <p:cNvPr id="429" name="CaixaDeTexto 12"/>
            <p:cNvSpPr/>
            <p:nvPr/>
          </p:nvSpPr>
          <p:spPr>
            <a:xfrm>
              <a:off x="1346760" y="5140800"/>
              <a:ext cx="1548360" cy="455400"/>
            </a:xfrm>
            <a:prstGeom prst="rect">
              <a:avLst/>
            </a:prstGeom>
            <a:noFill/>
            <a:ln w="0">
              <a:noFill/>
            </a:ln>
          </p:spPr>
          <p:style>
            <a:lnRef idx="0"/>
            <a:fillRef idx="0"/>
            <a:effectRef idx="0"/>
            <a:fontRef idx="minor"/>
          </p:style>
          <p:txBody>
            <a:bodyPr wrap="none" lIns="90000" rIns="90000" tIns="45000" bIns="45000" anchor="t">
              <a:spAutoFit/>
            </a:bodyPr>
            <a:p>
              <a:pPr defTabSz="914400">
                <a:lnSpc>
                  <a:spcPct val="100000"/>
                </a:lnSpc>
              </a:pPr>
              <a:r>
                <a:rPr b="0" lang="pt-BR" sz="1200" spc="-1" strike="noStrike">
                  <a:solidFill>
                    <a:schemeClr val="dk1"/>
                  </a:solidFill>
                  <a:latin typeface="Didact Gothic"/>
                </a:rPr>
                <a:t>Áreas de ocorrência</a:t>
              </a:r>
              <a:endParaRPr b="0" lang="pt-BR" sz="1200" spc="-1" strike="noStrike">
                <a:solidFill>
                  <a:srgbClr val="000000"/>
                </a:solidFill>
                <a:latin typeface="Arial"/>
              </a:endParaRPr>
            </a:p>
            <a:p>
              <a:pPr defTabSz="914400">
                <a:lnSpc>
                  <a:spcPct val="100000"/>
                </a:lnSpc>
              </a:pPr>
              <a:r>
                <a:rPr b="0" lang="pt-BR" sz="1200" spc="-1" strike="noStrike">
                  <a:solidFill>
                    <a:schemeClr val="dk1"/>
                  </a:solidFill>
                  <a:latin typeface="Didact Gothic"/>
                </a:rPr>
                <a:t>de cavernas</a:t>
              </a:r>
              <a:endParaRPr b="0" lang="pt-BR" sz="1200" spc="-1" strike="noStrike">
                <a:solidFill>
                  <a:srgbClr val="000000"/>
                </a:solidFill>
                <a:latin typeface="Arial"/>
              </a:endParaRPr>
            </a:p>
          </p:txBody>
        </p:sp>
        <p:pic>
          <p:nvPicPr>
            <p:cNvPr id="430" name="Imagem 13" descr="Desenho de uma árvore&#10;&#10;Descrição gerada automaticamente com confiança média"/>
            <p:cNvPicPr/>
            <p:nvPr/>
          </p:nvPicPr>
          <p:blipFill>
            <a:blip r:embed="rId2"/>
            <a:stretch/>
          </p:blipFill>
          <p:spPr>
            <a:xfrm>
              <a:off x="1073880" y="5208120"/>
              <a:ext cx="334800" cy="357840"/>
            </a:xfrm>
            <a:prstGeom prst="rect">
              <a:avLst/>
            </a:prstGeom>
            <a:ln w="0">
              <a:noFill/>
            </a:ln>
          </p:spPr>
        </p:pic>
      </p:grpSp>
      <p:sp>
        <p:nvSpPr>
          <p:cNvPr id="431" name="CaixaDeTexto 14"/>
          <p:cNvSpPr/>
          <p:nvPr/>
        </p:nvSpPr>
        <p:spPr>
          <a:xfrm>
            <a:off x="6157800" y="2305800"/>
            <a:ext cx="6011280" cy="2477160"/>
          </a:xfrm>
          <a:prstGeom prst="rect">
            <a:avLst/>
          </a:prstGeom>
          <a:noFill/>
          <a:ln w="0">
            <a:noFill/>
          </a:ln>
        </p:spPr>
        <p:style>
          <a:lnRef idx="0"/>
          <a:fillRef idx="0"/>
          <a:effectRef idx="0"/>
          <a:fontRef idx="minor"/>
        </p:style>
        <p:txBody>
          <a:bodyPr wrap="none" lIns="90000" rIns="90000" tIns="45000" bIns="45000" anchor="t">
            <a:spAutoFit/>
          </a:bodyPr>
          <a:p>
            <a:pPr algn="ctr" defTabSz="914400">
              <a:lnSpc>
                <a:spcPct val="100000"/>
              </a:lnSpc>
            </a:pPr>
            <a:r>
              <a:rPr b="0" lang="pt-BR" sz="2400" spc="97" strike="noStrike">
                <a:solidFill>
                  <a:schemeClr val="dk1"/>
                </a:solidFill>
                <a:latin typeface="Albert Sans"/>
              </a:rPr>
              <a:t>Áreas de ocorrência</a:t>
            </a:r>
            <a:endParaRPr b="0" lang="pt-BR" sz="2400" spc="-1" strike="noStrike">
              <a:solidFill>
                <a:srgbClr val="000000"/>
              </a:solidFill>
              <a:latin typeface="Arial"/>
            </a:endParaRPr>
          </a:p>
          <a:p>
            <a:pPr algn="ctr" defTabSz="914400">
              <a:lnSpc>
                <a:spcPct val="100000"/>
              </a:lnSpc>
            </a:pPr>
            <a:r>
              <a:rPr b="0" lang="pt-BR" sz="2400" spc="97" strike="noStrike">
                <a:solidFill>
                  <a:schemeClr val="dk1"/>
                </a:solidFill>
                <a:latin typeface="Albert Sans"/>
              </a:rPr>
              <a:t>de cavernas do Brasil</a:t>
            </a:r>
            <a:endParaRPr b="0" lang="pt-BR" sz="2400" spc="-1" strike="noStrike">
              <a:solidFill>
                <a:srgbClr val="000000"/>
              </a:solidFill>
              <a:latin typeface="Arial"/>
            </a:endParaRPr>
          </a:p>
          <a:p>
            <a:pPr algn="ctr" defTabSz="914400">
              <a:lnSpc>
                <a:spcPct val="100000"/>
              </a:lnSpc>
            </a:pPr>
            <a:r>
              <a:rPr b="0" lang="pt-BR" sz="1340" spc="97" strike="noStrike">
                <a:solidFill>
                  <a:schemeClr val="dk1"/>
                </a:solidFill>
                <a:latin typeface="Albert Sans"/>
              </a:rPr>
              <a:t>(ICMBio/CECAV 2018)</a:t>
            </a:r>
            <a:endParaRPr b="0" lang="pt-BR" sz="1340" spc="-1" strike="noStrike">
              <a:solidFill>
                <a:srgbClr val="000000"/>
              </a:solidFill>
              <a:latin typeface="Arial"/>
            </a:endParaRPr>
          </a:p>
          <a:p>
            <a:pPr algn="ctr" defTabSz="914400">
              <a:lnSpc>
                <a:spcPct val="100000"/>
              </a:lnSpc>
            </a:pPr>
            <a:endParaRPr b="0" lang="pt-BR" sz="1470" spc="-1" strike="noStrike">
              <a:solidFill>
                <a:srgbClr val="000000"/>
              </a:solidFill>
              <a:latin typeface="Arial"/>
            </a:endParaRPr>
          </a:p>
          <a:p>
            <a:pPr algn="ctr" defTabSz="914400">
              <a:lnSpc>
                <a:spcPct val="100000"/>
              </a:lnSpc>
            </a:pPr>
            <a:endParaRPr b="0" lang="pt-BR" sz="670" spc="-1" strike="noStrike">
              <a:solidFill>
                <a:srgbClr val="000000"/>
              </a:solidFill>
              <a:latin typeface="Arial"/>
            </a:endParaRPr>
          </a:p>
          <a:p>
            <a:pPr algn="ctr" defTabSz="914400">
              <a:lnSpc>
                <a:spcPct val="100000"/>
              </a:lnSpc>
            </a:pPr>
            <a:r>
              <a:rPr b="1" lang="pt-BR" sz="2400" spc="97" strike="noStrike">
                <a:solidFill>
                  <a:schemeClr val="dk1"/>
                </a:solidFill>
                <a:latin typeface="Albert Sans"/>
              </a:rPr>
              <a:t>Aproximadamente 97.600.000 ha</a:t>
            </a:r>
            <a:endParaRPr b="0" lang="pt-BR" sz="2400" spc="-1" strike="noStrike">
              <a:solidFill>
                <a:srgbClr val="000000"/>
              </a:solidFill>
              <a:latin typeface="Arial"/>
            </a:endParaRPr>
          </a:p>
          <a:p>
            <a:pPr algn="ctr" defTabSz="914400">
              <a:lnSpc>
                <a:spcPct val="100000"/>
              </a:lnSpc>
            </a:pPr>
            <a:r>
              <a:rPr b="0" lang="pt-BR" sz="1200" spc="97" strike="noStrike">
                <a:solidFill>
                  <a:schemeClr val="dk1"/>
                </a:solidFill>
                <a:latin typeface="Albert Sans"/>
              </a:rPr>
              <a:t>(www.icmbio.gov.br/cecav/projetos-e-atividades/</a:t>
            </a:r>
            <a:endParaRPr b="0" lang="pt-BR" sz="1200" spc="-1" strike="noStrike">
              <a:solidFill>
                <a:srgbClr val="000000"/>
              </a:solidFill>
              <a:latin typeface="Arial"/>
            </a:endParaRPr>
          </a:p>
          <a:p>
            <a:pPr algn="ctr" defTabSz="914400">
              <a:lnSpc>
                <a:spcPct val="100000"/>
              </a:lnSpc>
            </a:pPr>
            <a:r>
              <a:rPr b="0" lang="pt-BR" sz="1200" spc="97" strike="noStrike">
                <a:solidFill>
                  <a:schemeClr val="dk1"/>
                </a:solidFill>
                <a:latin typeface="Albert Sans"/>
              </a:rPr>
              <a:t>provincias-espeleologicas.html)</a:t>
            </a:r>
            <a:endParaRPr b="0" lang="pt-BR" sz="1200" spc="-1" strike="noStrike">
              <a:solidFill>
                <a:srgbClr val="000000"/>
              </a:solidFill>
              <a:latin typeface="Arial"/>
            </a:endParaRPr>
          </a:p>
          <a:p>
            <a:pPr algn="ctr" defTabSz="914400">
              <a:lnSpc>
                <a:spcPct val="100000"/>
              </a:lnSpc>
            </a:pPr>
            <a:endParaRPr b="0" lang="pt-BR" sz="1200" spc="-1" strike="noStrike">
              <a:solidFill>
                <a:srgbClr val="000000"/>
              </a:solidFill>
              <a:latin typeface="Arial"/>
            </a:endParaRPr>
          </a:p>
          <a:p>
            <a:pPr algn="ctr" defTabSz="914400">
              <a:lnSpc>
                <a:spcPct val="100000"/>
              </a:lnSpc>
            </a:pPr>
            <a:r>
              <a:rPr b="1" lang="pt-BR" sz="1400" spc="-1" strike="noStrike">
                <a:solidFill>
                  <a:schemeClr val="dk1"/>
                </a:solidFill>
                <a:latin typeface="Calibri"/>
                <a:ea typeface="Times New Roman"/>
              </a:rPr>
              <a:t>Grau de potencialidade espeleológica: 4% Muito alto e 0,52% alto</a:t>
            </a:r>
            <a:endParaRPr b="0" lang="pt-BR" sz="1400" spc="-1" strike="noStrike">
              <a:solidFill>
                <a:srgbClr val="000000"/>
              </a:solidFill>
              <a:latin typeface="Arial"/>
            </a:endParaRPr>
          </a:p>
        </p:txBody>
      </p:sp>
      <p:sp>
        <p:nvSpPr>
          <p:cNvPr id="432" name="CaixaDeTexto 15"/>
          <p:cNvSpPr/>
          <p:nvPr/>
        </p:nvSpPr>
        <p:spPr>
          <a:xfrm>
            <a:off x="4378680" y="5697360"/>
            <a:ext cx="1377000" cy="211320"/>
          </a:xfrm>
          <a:prstGeom prst="rect">
            <a:avLst/>
          </a:prstGeom>
          <a:noFill/>
          <a:ln w="0">
            <a:noFill/>
          </a:ln>
        </p:spPr>
        <p:style>
          <a:lnRef idx="0"/>
          <a:fillRef idx="0"/>
          <a:effectRef idx="0"/>
          <a:fontRef idx="minor"/>
        </p:style>
        <p:txBody>
          <a:bodyPr wrap="none" lIns="90000" rIns="90000" tIns="45000" bIns="45000" anchor="t">
            <a:spAutoFit/>
          </a:bodyPr>
          <a:p>
            <a:pPr algn="ctr" defTabSz="914400">
              <a:lnSpc>
                <a:spcPct val="100000"/>
              </a:lnSpc>
            </a:pPr>
            <a:r>
              <a:rPr b="0" lang="pt-BR" sz="800" spc="97" strike="noStrike">
                <a:solidFill>
                  <a:schemeClr val="dk1"/>
                </a:solidFill>
                <a:latin typeface="Didact Gothic"/>
              </a:rPr>
              <a:t>ICMBio/CECAV, 2018</a:t>
            </a:r>
            <a:endParaRPr b="0" lang="pt-BR" sz="800" spc="-1" strike="noStrike">
              <a:solidFill>
                <a:srgbClr val="000000"/>
              </a:solidFill>
              <a:latin typeface="Arial"/>
            </a:endParaRPr>
          </a:p>
        </p:txBody>
      </p:sp>
      <p:sp>
        <p:nvSpPr>
          <p:cNvPr id="433" name="Título 1"/>
          <p:cNvSpPr/>
          <p:nvPr/>
        </p:nvSpPr>
        <p:spPr>
          <a:xfrm>
            <a:off x="140400" y="115200"/>
            <a:ext cx="4948560" cy="582120"/>
          </a:xfrm>
          <a:prstGeom prst="rect">
            <a:avLst/>
          </a:prstGeom>
          <a:noFill/>
          <a:ln w="0">
            <a:noFill/>
          </a:ln>
        </p:spPr>
        <p:style>
          <a:lnRef idx="0"/>
          <a:fillRef idx="0"/>
          <a:effectRef idx="0"/>
          <a:fontRef idx="minor"/>
        </p:style>
        <p:txBody>
          <a:bodyPr lIns="90000" rIns="90000" tIns="45000" bIns="45000" anchor="t">
            <a:noAutofit/>
          </a:bodyPr>
          <a:p>
            <a:pPr defTabSz="457200">
              <a:lnSpc>
                <a:spcPct val="100000"/>
              </a:lnSpc>
            </a:pPr>
            <a:r>
              <a:rPr b="1" lang="pt-BR" sz="2300" spc="-1" strike="noStrike">
                <a:solidFill>
                  <a:schemeClr val="dk1"/>
                </a:solidFill>
                <a:latin typeface="Candara"/>
                <a:ea typeface="ＭＳ Ｐゴシック"/>
              </a:rPr>
              <a:t>Patrimônio Espeleológico Brasileiro</a:t>
            </a:r>
            <a:endParaRPr b="0" lang="pt-BR" sz="2300" spc="-1" strike="noStrike">
              <a:solidFill>
                <a:srgbClr val="000000"/>
              </a:solidFill>
              <a:latin typeface="Arial"/>
            </a:endParaRPr>
          </a:p>
        </p:txBody>
      </p:sp>
      <p:cxnSp>
        <p:nvCxnSpPr>
          <p:cNvPr id="434" name="Conector reto 3"/>
          <p:cNvCxnSpPr/>
          <p:nvPr/>
        </p:nvCxnSpPr>
        <p:spPr>
          <a:xfrm>
            <a:off x="-9360" y="583920"/>
            <a:ext cx="4840200" cy="360"/>
          </a:xfrm>
          <a:prstGeom prst="straightConnector1">
            <a:avLst/>
          </a:prstGeom>
          <a:ln w="22860">
            <a:solidFill>
              <a:srgbClr val="00b050"/>
            </a:solidFill>
            <a:round/>
          </a:ln>
        </p:spPr>
      </p:cxnSp>
      <p:pic>
        <p:nvPicPr>
          <p:cNvPr id="435" name="Imagem 6" descr="Logotipo&#10;&#10;O conteúdo gerado por IA pode estar incorreto."/>
          <p:cNvPicPr/>
          <p:nvPr/>
        </p:nvPicPr>
        <p:blipFill>
          <a:blip r:embed="rId3">
            <a:lum bright="70000" contrast="-70000"/>
          </a:blip>
          <a:stretch/>
        </p:blipFill>
        <p:spPr>
          <a:xfrm>
            <a:off x="11683440" y="6355440"/>
            <a:ext cx="330480" cy="442800"/>
          </a:xfrm>
          <a:prstGeom prst="rect">
            <a:avLst/>
          </a:prstGeom>
          <a:ln w="0">
            <a:noFill/>
          </a:ln>
        </p:spPr>
      </p:pic>
    </p:spTree>
  </p:cSld>
  <p:transition spd="slow">
    <p:wipe dir="r"/>
  </p:transition>
</p:sld>
</file>

<file path=ppt/slides/slide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436" name="Imagem 4" descr="Logotipo&#10;&#10;O conteúdo gerado por IA pode estar incorreto."/>
          <p:cNvPicPr/>
          <p:nvPr/>
        </p:nvPicPr>
        <p:blipFill>
          <a:blip r:embed="rId1">
            <a:lum bright="70000" contrast="-70000"/>
          </a:blip>
          <a:stretch/>
        </p:blipFill>
        <p:spPr>
          <a:xfrm>
            <a:off x="11683440" y="6355440"/>
            <a:ext cx="330480" cy="442800"/>
          </a:xfrm>
          <a:prstGeom prst="rect">
            <a:avLst/>
          </a:prstGeom>
          <a:ln w="0">
            <a:noFill/>
          </a:ln>
        </p:spPr>
      </p:pic>
      <p:sp>
        <p:nvSpPr>
          <p:cNvPr id="437" name="Google Shape;390;p41"/>
          <p:cNvSpPr/>
          <p:nvPr/>
        </p:nvSpPr>
        <p:spPr>
          <a:xfrm>
            <a:off x="387360" y="1166760"/>
            <a:ext cx="5795640" cy="235800"/>
          </a:xfrm>
          <a:prstGeom prst="rect">
            <a:avLst/>
          </a:prstGeom>
          <a:noFill/>
          <a:ln w="0">
            <a:noFill/>
          </a:ln>
        </p:spPr>
        <p:style>
          <a:lnRef idx="0"/>
          <a:fillRef idx="0"/>
          <a:effectRef idx="0"/>
          <a:fontRef idx="minor"/>
        </p:style>
        <p:txBody>
          <a:bodyPr lIns="0" rIns="0" tIns="0" bIns="0" anchor="t">
            <a:noAutofit/>
          </a:bodyPr>
          <a:p>
            <a:pPr defTabSz="914400">
              <a:lnSpc>
                <a:spcPct val="100000"/>
              </a:lnSpc>
            </a:pPr>
            <a:r>
              <a:rPr b="1" lang="pt-BR" sz="1600" spc="-1" strike="noStrike">
                <a:solidFill>
                  <a:schemeClr val="dk1"/>
                </a:solidFill>
                <a:latin typeface="Albert Sans"/>
                <a:ea typeface="Noto Serif Ethiopic"/>
              </a:rPr>
              <a:t>Evolução da Quantidade de cavernas</a:t>
            </a:r>
            <a:endParaRPr b="0" lang="pt-BR" sz="1600" spc="-1" strike="noStrike">
              <a:solidFill>
                <a:srgbClr val="000000"/>
              </a:solidFill>
              <a:latin typeface="Arial"/>
            </a:endParaRPr>
          </a:p>
        </p:txBody>
      </p:sp>
      <p:sp>
        <p:nvSpPr>
          <p:cNvPr id="438" name="CaixaDeTexto 1"/>
          <p:cNvSpPr/>
          <p:nvPr/>
        </p:nvSpPr>
        <p:spPr>
          <a:xfrm>
            <a:off x="387360" y="1414080"/>
            <a:ext cx="3642840" cy="427320"/>
          </a:xfrm>
          <a:prstGeom prst="rect">
            <a:avLst/>
          </a:prstGeom>
          <a:noFill/>
          <a:ln w="0">
            <a:noFill/>
          </a:ln>
        </p:spPr>
        <p:style>
          <a:lnRef idx="0"/>
          <a:fillRef idx="0"/>
          <a:effectRef idx="0"/>
          <a:fontRef idx="minor"/>
        </p:style>
        <p:txBody>
          <a:bodyPr lIns="0" rIns="0" tIns="0" bIns="0" anchor="t">
            <a:spAutoFit/>
          </a:bodyPr>
          <a:p>
            <a:pPr defTabSz="1218960">
              <a:lnSpc>
                <a:spcPct val="100000"/>
              </a:lnSpc>
            </a:pPr>
            <a:r>
              <a:rPr b="0" lang="pt-BR" sz="1400" spc="-1" strike="noStrike">
                <a:solidFill>
                  <a:schemeClr val="dk1"/>
                </a:solidFill>
                <a:latin typeface="Albert Sans"/>
                <a:ea typeface="Source Sans Pro"/>
              </a:rPr>
              <a:t>30.368CAVERNAS</a:t>
            </a:r>
            <a:endParaRPr b="0" lang="pt-BR" sz="1400" spc="-1" strike="noStrike">
              <a:solidFill>
                <a:srgbClr val="000000"/>
              </a:solidFill>
              <a:latin typeface="Arial"/>
            </a:endParaRPr>
          </a:p>
          <a:p>
            <a:pPr defTabSz="1218960">
              <a:lnSpc>
                <a:spcPct val="100000"/>
              </a:lnSpc>
            </a:pPr>
            <a:r>
              <a:rPr b="0" lang="pt-BR" sz="1400" spc="97" strike="noStrike">
                <a:solidFill>
                  <a:schemeClr val="dk1"/>
                </a:solidFill>
                <a:latin typeface="Albert Sans"/>
                <a:ea typeface="Source Sans Pro"/>
              </a:rPr>
              <a:t>CANIE: Janeiro/2026</a:t>
            </a:r>
            <a:endParaRPr b="0" lang="pt-BR" sz="1400" spc="-1" strike="noStrike">
              <a:solidFill>
                <a:srgbClr val="000000"/>
              </a:solidFill>
              <a:latin typeface="Arial"/>
            </a:endParaRPr>
          </a:p>
        </p:txBody>
      </p:sp>
      <p:graphicFrame>
        <p:nvGraphicFramePr>
          <p:cNvPr id="439" name="Gráfico 3"/>
          <p:cNvGraphicFramePr/>
          <p:nvPr/>
        </p:nvGraphicFramePr>
        <p:xfrm>
          <a:off x="571320" y="955440"/>
          <a:ext cx="10799640" cy="5399640"/>
        </p:xfrm>
        <a:graphic>
          <a:graphicData uri="http://schemas.openxmlformats.org/drawingml/2006/chart">
            <c:chart xmlns:c="http://schemas.openxmlformats.org/drawingml/2006/chart" xmlns:r="http://schemas.openxmlformats.org/officeDocument/2006/relationships" r:id="rId2"/>
          </a:graphicData>
        </a:graphic>
      </p:graphicFrame>
      <p:sp>
        <p:nvSpPr>
          <p:cNvPr id="440" name="Título 1"/>
          <p:cNvSpPr/>
          <p:nvPr/>
        </p:nvSpPr>
        <p:spPr>
          <a:xfrm>
            <a:off x="140400" y="115200"/>
            <a:ext cx="4948560" cy="582120"/>
          </a:xfrm>
          <a:prstGeom prst="rect">
            <a:avLst/>
          </a:prstGeom>
          <a:noFill/>
          <a:ln w="0">
            <a:noFill/>
          </a:ln>
        </p:spPr>
        <p:style>
          <a:lnRef idx="0"/>
          <a:fillRef idx="0"/>
          <a:effectRef idx="0"/>
          <a:fontRef idx="minor"/>
        </p:style>
        <p:txBody>
          <a:bodyPr lIns="90000" rIns="90000" tIns="45000" bIns="45000" anchor="t">
            <a:noAutofit/>
          </a:bodyPr>
          <a:p>
            <a:pPr defTabSz="457200">
              <a:lnSpc>
                <a:spcPct val="100000"/>
              </a:lnSpc>
            </a:pPr>
            <a:r>
              <a:rPr b="1" lang="pt-BR" sz="2300" spc="-1" strike="noStrike">
                <a:solidFill>
                  <a:schemeClr val="dk1"/>
                </a:solidFill>
                <a:latin typeface="Candara"/>
                <a:ea typeface="ＭＳ Ｐゴシック"/>
              </a:rPr>
              <a:t>Patrimônio Espeleológico Brasileiro</a:t>
            </a:r>
            <a:endParaRPr b="0" lang="pt-BR" sz="2300" spc="-1" strike="noStrike">
              <a:solidFill>
                <a:srgbClr val="000000"/>
              </a:solidFill>
              <a:latin typeface="Arial"/>
            </a:endParaRPr>
          </a:p>
        </p:txBody>
      </p:sp>
      <p:cxnSp>
        <p:nvCxnSpPr>
          <p:cNvPr id="441" name="Conector reto 5"/>
          <p:cNvCxnSpPr/>
          <p:nvPr/>
        </p:nvCxnSpPr>
        <p:spPr>
          <a:xfrm>
            <a:off x="-9360" y="583920"/>
            <a:ext cx="4840200" cy="360"/>
          </a:xfrm>
          <a:prstGeom prst="straightConnector1">
            <a:avLst/>
          </a:prstGeom>
          <a:ln w="22860">
            <a:solidFill>
              <a:srgbClr val="00b050"/>
            </a:solidFill>
            <a:round/>
          </a:ln>
        </p:spPr>
      </p:cxnSp>
    </p:spTree>
  </p:cSld>
  <p:transition spd="slow">
    <p:wipe dir="r"/>
  </p:transition>
</p:sld>
</file>

<file path=ppt/slides/slide2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graphicFrame>
        <p:nvGraphicFramePr>
          <p:cNvPr id="442" name="Gráfico 17"/>
          <p:cNvGraphicFramePr/>
          <p:nvPr/>
        </p:nvGraphicFramePr>
        <p:xfrm>
          <a:off x="528120" y="1701720"/>
          <a:ext cx="11004840" cy="4161240"/>
        </p:xfrm>
        <a:graphic>
          <a:graphicData uri="http://schemas.openxmlformats.org/drawingml/2006/chart">
            <c:chart xmlns:c="http://schemas.openxmlformats.org/drawingml/2006/chart" xmlns:r="http://schemas.openxmlformats.org/officeDocument/2006/relationships" r:id="rId1"/>
          </a:graphicData>
        </a:graphic>
      </p:graphicFrame>
      <p:sp>
        <p:nvSpPr>
          <p:cNvPr id="443" name="CaixaDeTexto 7"/>
          <p:cNvSpPr/>
          <p:nvPr/>
        </p:nvSpPr>
        <p:spPr>
          <a:xfrm>
            <a:off x="6539400" y="1059480"/>
            <a:ext cx="2818440" cy="363960"/>
          </a:xfrm>
          <a:prstGeom prst="rect">
            <a:avLst/>
          </a:prstGeom>
          <a:noFill/>
          <a:ln w="0">
            <a:noFill/>
          </a:ln>
        </p:spPr>
        <p:style>
          <a:lnRef idx="0"/>
          <a:fillRef idx="0"/>
          <a:effectRef idx="0"/>
          <a:fontRef idx="minor"/>
        </p:style>
        <p:txBody>
          <a:bodyPr lIns="90000" rIns="90000" tIns="45000" bIns="45000" anchor="t">
            <a:spAutoFit/>
          </a:bodyPr>
          <a:p>
            <a:pPr defTabSz="1218960">
              <a:lnSpc>
                <a:spcPct val="100000"/>
              </a:lnSpc>
            </a:pPr>
            <a:r>
              <a:rPr b="0" lang="pt-BR" sz="1800" spc="-1" strike="noStrike">
                <a:solidFill>
                  <a:schemeClr val="dk1"/>
                </a:solidFill>
                <a:latin typeface="Albert Sans"/>
                <a:ea typeface="Source Sans Pro"/>
              </a:rPr>
              <a:t>Cavernas por Bioma</a:t>
            </a:r>
            <a:endParaRPr b="0" lang="pt-BR" sz="1800" spc="-1" strike="noStrike">
              <a:solidFill>
                <a:srgbClr val="000000"/>
              </a:solidFill>
              <a:latin typeface="Arial"/>
            </a:endParaRPr>
          </a:p>
        </p:txBody>
      </p:sp>
      <p:grpSp>
        <p:nvGrpSpPr>
          <p:cNvPr id="444" name="Agrupar 18"/>
          <p:cNvGrpSpPr/>
          <p:nvPr/>
        </p:nvGrpSpPr>
        <p:grpSpPr>
          <a:xfrm>
            <a:off x="2405520" y="2333880"/>
            <a:ext cx="2325600" cy="767160"/>
            <a:chOff x="2405520" y="2333880"/>
            <a:chExt cx="2325600" cy="767160"/>
          </a:xfrm>
        </p:grpSpPr>
        <p:sp>
          <p:nvSpPr>
            <p:cNvPr id="445" name="CaixaDeTexto 8"/>
            <p:cNvSpPr/>
            <p:nvPr/>
          </p:nvSpPr>
          <p:spPr>
            <a:xfrm>
              <a:off x="2848320" y="2333880"/>
              <a:ext cx="1439640" cy="426600"/>
            </a:xfrm>
            <a:prstGeom prst="rect">
              <a:avLst/>
            </a:prstGeom>
            <a:noFill/>
            <a:ln w="0">
              <a:noFill/>
            </a:ln>
          </p:spPr>
          <p:style>
            <a:lnRef idx="0"/>
            <a:fillRef idx="0"/>
            <a:effectRef idx="0"/>
            <a:fontRef idx="minor"/>
          </p:style>
          <p:txBody>
            <a:bodyPr lIns="0" rIns="0" tIns="0" bIns="0" anchor="t">
              <a:spAutoFit/>
            </a:bodyPr>
            <a:p>
              <a:pPr defTabSz="1218960">
                <a:lnSpc>
                  <a:spcPct val="100000"/>
                </a:lnSpc>
              </a:pPr>
              <a:r>
                <a:rPr b="0" lang="pt-BR" sz="1400" spc="-1" strike="noStrike">
                  <a:solidFill>
                    <a:schemeClr val="dk1"/>
                  </a:solidFill>
                  <a:latin typeface="Albert Sans"/>
                  <a:ea typeface="Source Sans Pro"/>
                </a:rPr>
                <a:t>MG, PA, BA, RN, GO</a:t>
              </a:r>
              <a:endParaRPr b="0" lang="pt-BR" sz="1400" spc="-1" strike="noStrike">
                <a:solidFill>
                  <a:srgbClr val="000000"/>
                </a:solidFill>
                <a:latin typeface="Arial"/>
              </a:endParaRPr>
            </a:p>
          </p:txBody>
        </p:sp>
        <p:sp>
          <p:nvSpPr>
            <p:cNvPr id="446" name="CaixaDeTexto 10"/>
            <p:cNvSpPr/>
            <p:nvPr/>
          </p:nvSpPr>
          <p:spPr>
            <a:xfrm>
              <a:off x="2506320" y="2674440"/>
              <a:ext cx="2123640" cy="426600"/>
            </a:xfrm>
            <a:prstGeom prst="rect">
              <a:avLst/>
            </a:prstGeom>
            <a:noFill/>
            <a:ln w="0">
              <a:noFill/>
            </a:ln>
          </p:spPr>
          <p:style>
            <a:lnRef idx="0"/>
            <a:fillRef idx="0"/>
            <a:effectRef idx="0"/>
            <a:fontRef idx="minor"/>
          </p:style>
          <p:txBody>
            <a:bodyPr lIns="0" rIns="0" tIns="0" bIns="0" anchor="t">
              <a:spAutoFit/>
            </a:bodyPr>
            <a:p>
              <a:pPr defTabSz="1218960">
                <a:lnSpc>
                  <a:spcPct val="100000"/>
                </a:lnSpc>
              </a:pPr>
              <a:r>
                <a:rPr b="0" lang="pt-BR" sz="1400" spc="-1" strike="noStrike">
                  <a:solidFill>
                    <a:schemeClr val="dk1"/>
                  </a:solidFill>
                  <a:latin typeface="Albert Sans"/>
                  <a:ea typeface="Source Sans Pro"/>
                </a:rPr>
                <a:t>81% das cavernas conhecidas</a:t>
              </a:r>
              <a:endParaRPr b="0" lang="pt-BR" sz="1400" spc="-1" strike="noStrike">
                <a:solidFill>
                  <a:srgbClr val="000000"/>
                </a:solidFill>
                <a:latin typeface="Arial"/>
              </a:endParaRPr>
            </a:p>
          </p:txBody>
        </p:sp>
        <p:cxnSp>
          <p:nvCxnSpPr>
            <p:cNvPr id="447" name="Conector reto 12"/>
            <p:cNvCxnSpPr/>
            <p:nvPr/>
          </p:nvCxnSpPr>
          <p:spPr>
            <a:xfrm>
              <a:off x="2405520" y="2607840"/>
              <a:ext cx="2325960" cy="360"/>
            </a:xfrm>
            <a:prstGeom prst="straightConnector1">
              <a:avLst/>
            </a:prstGeom>
            <a:ln w="12700">
              <a:solidFill>
                <a:srgbClr val="4472c4"/>
              </a:solidFill>
            </a:ln>
          </p:spPr>
        </p:cxnSp>
      </p:grpSp>
      <p:pic>
        <p:nvPicPr>
          <p:cNvPr id="448" name="Imagem 4" descr="Logotipo&#10;&#10;O conteúdo gerado por IA pode estar incorreto."/>
          <p:cNvPicPr/>
          <p:nvPr/>
        </p:nvPicPr>
        <p:blipFill>
          <a:blip r:embed="rId2">
            <a:lum bright="70000" contrast="-70000"/>
          </a:blip>
          <a:stretch/>
        </p:blipFill>
        <p:spPr>
          <a:xfrm>
            <a:off x="11683440" y="6355440"/>
            <a:ext cx="330480" cy="442800"/>
          </a:xfrm>
          <a:prstGeom prst="rect">
            <a:avLst/>
          </a:prstGeom>
          <a:ln w="0">
            <a:noFill/>
          </a:ln>
        </p:spPr>
      </p:pic>
      <p:sp>
        <p:nvSpPr>
          <p:cNvPr id="449" name="Google Shape;390;p41"/>
          <p:cNvSpPr/>
          <p:nvPr/>
        </p:nvSpPr>
        <p:spPr>
          <a:xfrm>
            <a:off x="252000" y="666000"/>
            <a:ext cx="5795640" cy="235800"/>
          </a:xfrm>
          <a:prstGeom prst="rect">
            <a:avLst/>
          </a:prstGeom>
          <a:noFill/>
          <a:ln w="0">
            <a:noFill/>
          </a:ln>
        </p:spPr>
        <p:style>
          <a:lnRef idx="0"/>
          <a:fillRef idx="0"/>
          <a:effectRef idx="0"/>
          <a:fontRef idx="minor"/>
        </p:style>
        <p:txBody>
          <a:bodyPr lIns="0" rIns="0" tIns="0" bIns="0" anchor="t">
            <a:noAutofit/>
          </a:bodyPr>
          <a:p>
            <a:pPr defTabSz="914400">
              <a:lnSpc>
                <a:spcPct val="100000"/>
              </a:lnSpc>
            </a:pPr>
            <a:r>
              <a:rPr b="1" lang="pt-BR" sz="1600" spc="-1" strike="noStrike">
                <a:solidFill>
                  <a:schemeClr val="dk1"/>
                </a:solidFill>
                <a:latin typeface="Albert Sans"/>
                <a:ea typeface="Noto Serif Ethiopic"/>
              </a:rPr>
              <a:t>Cavernas por Unidade da Federação</a:t>
            </a:r>
            <a:endParaRPr b="0" lang="pt-BR" sz="1600" spc="-1" strike="noStrike">
              <a:solidFill>
                <a:srgbClr val="000000"/>
              </a:solidFill>
              <a:latin typeface="Arial"/>
            </a:endParaRPr>
          </a:p>
        </p:txBody>
      </p:sp>
      <p:sp>
        <p:nvSpPr>
          <p:cNvPr id="450" name="CaixaDeTexto 13"/>
          <p:cNvSpPr/>
          <p:nvPr/>
        </p:nvSpPr>
        <p:spPr>
          <a:xfrm>
            <a:off x="252000" y="913320"/>
            <a:ext cx="3642840" cy="427320"/>
          </a:xfrm>
          <a:prstGeom prst="rect">
            <a:avLst/>
          </a:prstGeom>
          <a:noFill/>
          <a:ln w="0">
            <a:noFill/>
          </a:ln>
        </p:spPr>
        <p:style>
          <a:lnRef idx="0"/>
          <a:fillRef idx="0"/>
          <a:effectRef idx="0"/>
          <a:fontRef idx="minor"/>
        </p:style>
        <p:txBody>
          <a:bodyPr lIns="0" rIns="0" tIns="0" bIns="0" anchor="t">
            <a:spAutoFit/>
          </a:bodyPr>
          <a:p>
            <a:pPr defTabSz="1218960">
              <a:lnSpc>
                <a:spcPct val="100000"/>
              </a:lnSpc>
            </a:pPr>
            <a:r>
              <a:rPr b="0" lang="pt-BR" sz="1400" spc="-1" strike="noStrike">
                <a:solidFill>
                  <a:schemeClr val="dk1"/>
                </a:solidFill>
                <a:latin typeface="Albert Sans"/>
                <a:ea typeface="Source Sans Pro"/>
              </a:rPr>
              <a:t>30.368 CAVERNAS</a:t>
            </a:r>
            <a:endParaRPr b="0" lang="pt-BR" sz="1400" spc="-1" strike="noStrike">
              <a:solidFill>
                <a:srgbClr val="000000"/>
              </a:solidFill>
              <a:latin typeface="Arial"/>
            </a:endParaRPr>
          </a:p>
          <a:p>
            <a:pPr defTabSz="1218960">
              <a:lnSpc>
                <a:spcPct val="100000"/>
              </a:lnSpc>
            </a:pPr>
            <a:r>
              <a:rPr b="0" lang="pt-BR" sz="1400" spc="97" strike="noStrike">
                <a:solidFill>
                  <a:schemeClr val="dk1"/>
                </a:solidFill>
                <a:latin typeface="Albert Sans"/>
                <a:ea typeface="Source Sans Pro"/>
              </a:rPr>
              <a:t>CANIE: Janeiro/2026</a:t>
            </a:r>
            <a:endParaRPr b="0" lang="pt-BR" sz="1400" spc="-1" strike="noStrike">
              <a:solidFill>
                <a:srgbClr val="000000"/>
              </a:solidFill>
              <a:latin typeface="Arial"/>
            </a:endParaRPr>
          </a:p>
        </p:txBody>
      </p:sp>
      <p:graphicFrame>
        <p:nvGraphicFramePr>
          <p:cNvPr id="451" name="Gráfico 9"/>
          <p:cNvGraphicFramePr/>
          <p:nvPr/>
        </p:nvGraphicFramePr>
        <p:xfrm>
          <a:off x="6667200" y="1485720"/>
          <a:ext cx="5039640" cy="3369960"/>
        </p:xfrm>
        <a:graphic>
          <a:graphicData uri="http://schemas.openxmlformats.org/drawingml/2006/chart">
            <c:chart xmlns:c="http://schemas.openxmlformats.org/drawingml/2006/chart" xmlns:r="http://schemas.openxmlformats.org/officeDocument/2006/relationships" r:id="rId3"/>
          </a:graphicData>
        </a:graphic>
      </p:graphicFrame>
      <p:sp>
        <p:nvSpPr>
          <p:cNvPr id="452" name="Título 1"/>
          <p:cNvSpPr/>
          <p:nvPr/>
        </p:nvSpPr>
        <p:spPr>
          <a:xfrm>
            <a:off x="140400" y="115200"/>
            <a:ext cx="4948560" cy="582120"/>
          </a:xfrm>
          <a:prstGeom prst="rect">
            <a:avLst/>
          </a:prstGeom>
          <a:noFill/>
          <a:ln w="0">
            <a:noFill/>
          </a:ln>
        </p:spPr>
        <p:style>
          <a:lnRef idx="0"/>
          <a:fillRef idx="0"/>
          <a:effectRef idx="0"/>
          <a:fontRef idx="minor"/>
        </p:style>
        <p:txBody>
          <a:bodyPr lIns="90000" rIns="90000" tIns="45000" bIns="45000" anchor="t">
            <a:noAutofit/>
          </a:bodyPr>
          <a:p>
            <a:pPr defTabSz="457200">
              <a:lnSpc>
                <a:spcPct val="100000"/>
              </a:lnSpc>
            </a:pPr>
            <a:r>
              <a:rPr b="1" lang="pt-BR" sz="2300" spc="-1" strike="noStrike">
                <a:solidFill>
                  <a:schemeClr val="dk1"/>
                </a:solidFill>
                <a:latin typeface="Candara"/>
                <a:ea typeface="ＭＳ Ｐゴシック"/>
              </a:rPr>
              <a:t>Patrimônio Espeleológico Brasileiro</a:t>
            </a:r>
            <a:endParaRPr b="0" lang="pt-BR" sz="2300" spc="-1" strike="noStrike">
              <a:solidFill>
                <a:srgbClr val="000000"/>
              </a:solidFill>
              <a:latin typeface="Arial"/>
            </a:endParaRPr>
          </a:p>
        </p:txBody>
      </p:sp>
      <p:cxnSp>
        <p:nvCxnSpPr>
          <p:cNvPr id="453" name="Conector reto 5"/>
          <p:cNvCxnSpPr/>
          <p:nvPr/>
        </p:nvCxnSpPr>
        <p:spPr>
          <a:xfrm>
            <a:off x="-9360" y="583920"/>
            <a:ext cx="4840200" cy="360"/>
          </a:xfrm>
          <a:prstGeom prst="straightConnector1">
            <a:avLst/>
          </a:prstGeom>
          <a:ln w="22860">
            <a:solidFill>
              <a:srgbClr val="00b050"/>
            </a:solidFill>
            <a:round/>
          </a:ln>
        </p:spPr>
      </p:cxnSp>
      <p:sp>
        <p:nvSpPr>
          <p:cNvPr id="454" name="CaixaDeTexto 2"/>
          <p:cNvSpPr/>
          <p:nvPr/>
        </p:nvSpPr>
        <p:spPr>
          <a:xfrm>
            <a:off x="9281880" y="2284920"/>
            <a:ext cx="686880" cy="242280"/>
          </a:xfrm>
          <a:prstGeom prst="rect">
            <a:avLst/>
          </a:prstGeom>
          <a:noFill/>
          <a:ln w="0">
            <a:noFill/>
          </a:ln>
        </p:spPr>
        <p:style>
          <a:lnRef idx="0"/>
          <a:fillRef idx="0"/>
          <a:effectRef idx="0"/>
          <a:fontRef idx="minor"/>
        </p:style>
        <p:txBody>
          <a:bodyPr wrap="none" lIns="90000" rIns="90000" tIns="45000" bIns="45000" anchor="t">
            <a:spAutoFit/>
          </a:bodyPr>
          <a:p>
            <a:pPr defTabSz="914400">
              <a:lnSpc>
                <a:spcPct val="100000"/>
              </a:lnSpc>
            </a:pPr>
            <a:r>
              <a:rPr b="0" lang="pt-BR" sz="1000" spc="-1" strike="noStrike">
                <a:solidFill>
                  <a:schemeClr val="lt1"/>
                </a:solidFill>
                <a:latin typeface="Calibri"/>
              </a:rPr>
              <a:t>Amazônia</a:t>
            </a:r>
            <a:endParaRPr b="0" lang="pt-BR" sz="1000" spc="-1" strike="noStrike">
              <a:solidFill>
                <a:srgbClr val="000000"/>
              </a:solidFill>
              <a:latin typeface="Arial"/>
            </a:endParaRPr>
          </a:p>
        </p:txBody>
      </p:sp>
      <p:sp>
        <p:nvSpPr>
          <p:cNvPr id="455" name="CaixaDeTexto 6"/>
          <p:cNvSpPr/>
          <p:nvPr/>
        </p:nvSpPr>
        <p:spPr>
          <a:xfrm>
            <a:off x="8760960" y="3462120"/>
            <a:ext cx="591120" cy="242280"/>
          </a:xfrm>
          <a:prstGeom prst="rect">
            <a:avLst/>
          </a:prstGeom>
          <a:noFill/>
          <a:ln w="0">
            <a:noFill/>
          </a:ln>
        </p:spPr>
        <p:style>
          <a:lnRef idx="0"/>
          <a:fillRef idx="0"/>
          <a:effectRef idx="0"/>
          <a:fontRef idx="minor"/>
        </p:style>
        <p:txBody>
          <a:bodyPr wrap="none" lIns="90000" rIns="90000" tIns="45000" bIns="45000" anchor="t">
            <a:spAutoFit/>
          </a:bodyPr>
          <a:p>
            <a:pPr defTabSz="914400">
              <a:lnSpc>
                <a:spcPct val="100000"/>
              </a:lnSpc>
            </a:pPr>
            <a:r>
              <a:rPr b="0" lang="pt-BR" sz="1000" spc="-1" strike="noStrike">
                <a:solidFill>
                  <a:schemeClr val="lt1"/>
                </a:solidFill>
                <a:latin typeface="Calibri"/>
              </a:rPr>
              <a:t>Cerrado</a:t>
            </a:r>
            <a:endParaRPr b="0" lang="pt-BR" sz="1000" spc="-1" strike="noStrike">
              <a:solidFill>
                <a:srgbClr val="000000"/>
              </a:solidFill>
              <a:latin typeface="Arial"/>
            </a:endParaRPr>
          </a:p>
        </p:txBody>
      </p:sp>
      <p:sp>
        <p:nvSpPr>
          <p:cNvPr id="456" name="CaixaDeTexto 11"/>
          <p:cNvSpPr/>
          <p:nvPr/>
        </p:nvSpPr>
        <p:spPr>
          <a:xfrm>
            <a:off x="8473680" y="2406960"/>
            <a:ext cx="632160" cy="394920"/>
          </a:xfrm>
          <a:prstGeom prst="rect">
            <a:avLst/>
          </a:prstGeom>
          <a:noFill/>
          <a:ln w="0">
            <a:noFill/>
          </a:ln>
        </p:spPr>
        <p:style>
          <a:lnRef idx="0"/>
          <a:fillRef idx="0"/>
          <a:effectRef idx="0"/>
          <a:fontRef idx="minor"/>
        </p:style>
        <p:txBody>
          <a:bodyPr wrap="none" lIns="90000" rIns="90000" tIns="45000" bIns="45000" anchor="t">
            <a:spAutoFit/>
          </a:bodyPr>
          <a:p>
            <a:pPr defTabSz="914400">
              <a:lnSpc>
                <a:spcPct val="100000"/>
              </a:lnSpc>
            </a:pPr>
            <a:r>
              <a:rPr b="0" lang="pt-BR" sz="1000" spc="-1" strike="noStrike">
                <a:solidFill>
                  <a:schemeClr val="dk1"/>
                </a:solidFill>
                <a:latin typeface="Calibri"/>
              </a:rPr>
              <a:t>Mata</a:t>
            </a:r>
            <a:endParaRPr b="0" lang="pt-BR" sz="1000" spc="-1" strike="noStrike">
              <a:solidFill>
                <a:srgbClr val="000000"/>
              </a:solidFill>
              <a:latin typeface="Arial"/>
            </a:endParaRPr>
          </a:p>
          <a:p>
            <a:pPr defTabSz="914400">
              <a:lnSpc>
                <a:spcPct val="100000"/>
              </a:lnSpc>
            </a:pPr>
            <a:r>
              <a:rPr b="0" lang="pt-BR" sz="1000" spc="-1" strike="noStrike">
                <a:solidFill>
                  <a:schemeClr val="dk1"/>
                </a:solidFill>
                <a:latin typeface="Calibri"/>
              </a:rPr>
              <a:t>Atlântica</a:t>
            </a:r>
            <a:endParaRPr b="0" lang="pt-BR" sz="1000" spc="-1" strike="noStrike">
              <a:solidFill>
                <a:srgbClr val="000000"/>
              </a:solidFill>
              <a:latin typeface="Arial"/>
            </a:endParaRPr>
          </a:p>
        </p:txBody>
      </p:sp>
      <p:sp>
        <p:nvSpPr>
          <p:cNvPr id="457" name="CaixaDeTexto 14"/>
          <p:cNvSpPr/>
          <p:nvPr/>
        </p:nvSpPr>
        <p:spPr>
          <a:xfrm>
            <a:off x="9540720" y="2930040"/>
            <a:ext cx="624600" cy="242280"/>
          </a:xfrm>
          <a:prstGeom prst="rect">
            <a:avLst/>
          </a:prstGeom>
          <a:noFill/>
          <a:ln w="0">
            <a:noFill/>
          </a:ln>
        </p:spPr>
        <p:style>
          <a:lnRef idx="0"/>
          <a:fillRef idx="0"/>
          <a:effectRef idx="0"/>
          <a:fontRef idx="minor"/>
        </p:style>
        <p:txBody>
          <a:bodyPr wrap="none" lIns="90000" rIns="90000" tIns="45000" bIns="45000" anchor="t">
            <a:spAutoFit/>
          </a:bodyPr>
          <a:p>
            <a:pPr defTabSz="914400">
              <a:lnSpc>
                <a:spcPct val="100000"/>
              </a:lnSpc>
            </a:pPr>
            <a:r>
              <a:rPr b="0" lang="pt-BR" sz="1000" spc="-1" strike="noStrike">
                <a:solidFill>
                  <a:schemeClr val="dk1"/>
                </a:solidFill>
                <a:latin typeface="Calibri"/>
              </a:rPr>
              <a:t>Caatinga</a:t>
            </a:r>
            <a:endParaRPr b="0" lang="pt-BR" sz="1000" spc="-1" strike="noStrike">
              <a:solidFill>
                <a:srgbClr val="000000"/>
              </a:solidFill>
              <a:latin typeface="Arial"/>
            </a:endParaRPr>
          </a:p>
        </p:txBody>
      </p:sp>
    </p:spTree>
  </p:cSld>
  <p:transition spd="slow">
    <p:wipe dir="r"/>
  </p:transition>
</p:sld>
</file>

<file path=ppt/slides/slide2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58" name="CaixaDeTexto 2"/>
          <p:cNvSpPr/>
          <p:nvPr/>
        </p:nvSpPr>
        <p:spPr>
          <a:xfrm>
            <a:off x="349200" y="974880"/>
            <a:ext cx="5927760" cy="658800"/>
          </a:xfrm>
          <a:prstGeom prst="rect">
            <a:avLst/>
          </a:prstGeom>
          <a:noFill/>
          <a:ln w="0">
            <a:noFill/>
          </a:ln>
        </p:spPr>
        <p:style>
          <a:lnRef idx="0"/>
          <a:fillRef idx="0"/>
          <a:effectRef idx="0"/>
          <a:fontRef idx="minor"/>
        </p:style>
        <p:txBody>
          <a:bodyPr wrap="none" lIns="90000" rIns="90000" tIns="45000" bIns="45000" anchor="t">
            <a:spAutoFit/>
          </a:bodyPr>
          <a:p>
            <a:pPr defTabSz="914400">
              <a:lnSpc>
                <a:spcPct val="100000"/>
              </a:lnSpc>
            </a:pPr>
            <a:r>
              <a:rPr b="0" lang="pt-BR" sz="2400" spc="97" strike="noStrike">
                <a:solidFill>
                  <a:schemeClr val="dk1"/>
                </a:solidFill>
                <a:latin typeface="Albert Sans"/>
              </a:rPr>
              <a:t>Cavernas em Unidade de Conservação</a:t>
            </a:r>
            <a:endParaRPr b="0" lang="pt-BR" sz="2400" spc="-1" strike="noStrike">
              <a:solidFill>
                <a:srgbClr val="000000"/>
              </a:solidFill>
              <a:latin typeface="Arial"/>
            </a:endParaRPr>
          </a:p>
          <a:p>
            <a:pPr defTabSz="914400">
              <a:lnSpc>
                <a:spcPct val="100000"/>
              </a:lnSpc>
            </a:pPr>
            <a:r>
              <a:rPr b="0" lang="pt-BR" sz="1340" spc="97" strike="noStrike">
                <a:solidFill>
                  <a:schemeClr val="dk1"/>
                </a:solidFill>
                <a:latin typeface="Albert Sans"/>
              </a:rPr>
              <a:t>CANIE: Dezembro/2025 | Total: 10.186 cavidades</a:t>
            </a:r>
            <a:endParaRPr b="0" lang="pt-BR" sz="1340" spc="-1" strike="noStrike">
              <a:solidFill>
                <a:srgbClr val="000000"/>
              </a:solidFill>
              <a:latin typeface="Arial"/>
            </a:endParaRPr>
          </a:p>
        </p:txBody>
      </p:sp>
      <p:sp>
        <p:nvSpPr>
          <p:cNvPr id="459" name="Título 1"/>
          <p:cNvSpPr/>
          <p:nvPr/>
        </p:nvSpPr>
        <p:spPr>
          <a:xfrm>
            <a:off x="140400" y="115200"/>
            <a:ext cx="7231680" cy="582120"/>
          </a:xfrm>
          <a:prstGeom prst="rect">
            <a:avLst/>
          </a:prstGeom>
          <a:noFill/>
          <a:ln w="0">
            <a:noFill/>
          </a:ln>
        </p:spPr>
        <p:style>
          <a:lnRef idx="0"/>
          <a:fillRef idx="0"/>
          <a:effectRef idx="0"/>
          <a:fontRef idx="minor"/>
        </p:style>
        <p:txBody>
          <a:bodyPr lIns="90000" rIns="90000" tIns="45000" bIns="45000" anchor="t">
            <a:noAutofit/>
          </a:bodyPr>
          <a:p>
            <a:pPr defTabSz="457200">
              <a:lnSpc>
                <a:spcPct val="100000"/>
              </a:lnSpc>
            </a:pPr>
            <a:r>
              <a:rPr b="1" lang="pt-BR" sz="2300" spc="-1" strike="noStrike">
                <a:solidFill>
                  <a:schemeClr val="dk1"/>
                </a:solidFill>
                <a:latin typeface="Candara"/>
                <a:ea typeface="ＭＳ Ｐゴシック"/>
              </a:rPr>
              <a:t>Centro Nacional de Pesquisa e Conservação de Cavernas</a:t>
            </a:r>
            <a:endParaRPr b="0" lang="pt-BR" sz="2300" spc="-1" strike="noStrike">
              <a:solidFill>
                <a:srgbClr val="000000"/>
              </a:solidFill>
              <a:latin typeface="Arial"/>
            </a:endParaRPr>
          </a:p>
        </p:txBody>
      </p:sp>
      <p:cxnSp>
        <p:nvCxnSpPr>
          <p:cNvPr id="460" name="Conector reto 5"/>
          <p:cNvCxnSpPr/>
          <p:nvPr/>
        </p:nvCxnSpPr>
        <p:spPr>
          <a:xfrm>
            <a:off x="-9360" y="583920"/>
            <a:ext cx="7535160" cy="360"/>
          </a:xfrm>
          <a:prstGeom prst="straightConnector1">
            <a:avLst/>
          </a:prstGeom>
          <a:ln w="22860">
            <a:solidFill>
              <a:srgbClr val="00b050"/>
            </a:solidFill>
            <a:round/>
          </a:ln>
        </p:spPr>
      </p:cxnSp>
      <p:grpSp>
        <p:nvGrpSpPr>
          <p:cNvPr id="461" name="Agrupar 9"/>
          <p:cNvGrpSpPr/>
          <p:nvPr/>
        </p:nvGrpSpPr>
        <p:grpSpPr>
          <a:xfrm>
            <a:off x="1262880" y="2092320"/>
            <a:ext cx="9144360" cy="3599640"/>
            <a:chOff x="1262880" y="2092320"/>
            <a:chExt cx="9144360" cy="3599640"/>
          </a:xfrm>
        </p:grpSpPr>
        <p:pic>
          <p:nvPicPr>
            <p:cNvPr id="462" name="Gráfico 4" descr=""/>
            <p:cNvPicPr/>
            <p:nvPr/>
          </p:nvPicPr>
          <p:blipFill>
            <a:blip r:embed="rId1"/>
            <a:stretch/>
          </p:blipFill>
          <p:spPr>
            <a:xfrm>
              <a:off x="1262880" y="2092320"/>
              <a:ext cx="4047840" cy="3599640"/>
            </a:xfrm>
            <a:prstGeom prst="rect">
              <a:avLst/>
            </a:prstGeom>
            <a:ln w="0">
              <a:noFill/>
            </a:ln>
          </p:spPr>
        </p:pic>
        <p:pic>
          <p:nvPicPr>
            <p:cNvPr id="463" name="Gráfico 6" descr=""/>
            <p:cNvPicPr/>
            <p:nvPr/>
          </p:nvPicPr>
          <p:blipFill>
            <a:blip r:embed="rId2"/>
            <a:stretch/>
          </p:blipFill>
          <p:spPr>
            <a:xfrm>
              <a:off x="6066000" y="2092320"/>
              <a:ext cx="4341240" cy="3599640"/>
            </a:xfrm>
            <a:prstGeom prst="rect">
              <a:avLst/>
            </a:prstGeom>
            <a:ln w="0">
              <a:noFill/>
            </a:ln>
          </p:spPr>
        </p:pic>
      </p:grpSp>
      <p:pic>
        <p:nvPicPr>
          <p:cNvPr id="464" name="Imagem 8" descr="Logotipo&#10;&#10;O conteúdo gerado por IA pode estar incorreto."/>
          <p:cNvPicPr/>
          <p:nvPr/>
        </p:nvPicPr>
        <p:blipFill>
          <a:blip r:embed="rId3">
            <a:lum bright="70000" contrast="-70000"/>
          </a:blip>
          <a:stretch/>
        </p:blipFill>
        <p:spPr>
          <a:xfrm>
            <a:off x="11683440" y="6355440"/>
            <a:ext cx="330480" cy="442800"/>
          </a:xfrm>
          <a:prstGeom prst="rect">
            <a:avLst/>
          </a:prstGeom>
          <a:ln w="0">
            <a:noFill/>
          </a:ln>
        </p:spPr>
      </p:pic>
      <p:sp>
        <p:nvSpPr>
          <p:cNvPr id="465" name="CaixaDeTexto 11"/>
          <p:cNvSpPr/>
          <p:nvPr/>
        </p:nvSpPr>
        <p:spPr>
          <a:xfrm>
            <a:off x="2042280" y="2960280"/>
            <a:ext cx="945720" cy="54756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lang="pt-BR" sz="1000" spc="-1" strike="noStrike">
                <a:solidFill>
                  <a:schemeClr val="lt1"/>
                </a:solidFill>
                <a:latin typeface="Calibri"/>
              </a:rPr>
              <a:t>Dentro de UC</a:t>
            </a:r>
            <a:endParaRPr b="0" lang="pt-BR" sz="1000" spc="-1" strike="noStrike">
              <a:solidFill>
                <a:srgbClr val="000000"/>
              </a:solidFill>
              <a:latin typeface="Arial"/>
            </a:endParaRPr>
          </a:p>
          <a:p>
            <a:pPr defTabSz="914400">
              <a:lnSpc>
                <a:spcPct val="100000"/>
              </a:lnSpc>
            </a:pPr>
            <a:r>
              <a:rPr b="0" lang="pt-BR" sz="1000" spc="-1" strike="noStrike">
                <a:solidFill>
                  <a:schemeClr val="lt1"/>
                </a:solidFill>
                <a:latin typeface="Calibri"/>
              </a:rPr>
              <a:t>34%,</a:t>
            </a:r>
            <a:endParaRPr b="0" lang="pt-BR" sz="1000" spc="-1" strike="noStrike">
              <a:solidFill>
                <a:srgbClr val="000000"/>
              </a:solidFill>
              <a:latin typeface="Arial"/>
            </a:endParaRPr>
          </a:p>
          <a:p>
            <a:pPr defTabSz="914400">
              <a:lnSpc>
                <a:spcPct val="100000"/>
              </a:lnSpc>
            </a:pPr>
            <a:r>
              <a:rPr b="0" lang="pt-BR" sz="1000" spc="-1" strike="noStrike">
                <a:solidFill>
                  <a:schemeClr val="lt1"/>
                </a:solidFill>
                <a:latin typeface="Calibri"/>
              </a:rPr>
              <a:t>10.186 cav</a:t>
            </a:r>
            <a:endParaRPr b="0" lang="pt-BR" sz="1000" spc="-1" strike="noStrike">
              <a:solidFill>
                <a:srgbClr val="000000"/>
              </a:solidFill>
              <a:latin typeface="Arial"/>
            </a:endParaRPr>
          </a:p>
        </p:txBody>
      </p:sp>
      <p:sp>
        <p:nvSpPr>
          <p:cNvPr id="466" name="CaixaDeTexto 13"/>
          <p:cNvSpPr/>
          <p:nvPr/>
        </p:nvSpPr>
        <p:spPr>
          <a:xfrm>
            <a:off x="3756600" y="4741560"/>
            <a:ext cx="1108440" cy="39492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lang="pt-BR" sz="1000" spc="-1" strike="noStrike">
                <a:solidFill>
                  <a:schemeClr val="lt1"/>
                </a:solidFill>
                <a:latin typeface="Calibri"/>
              </a:rPr>
              <a:t>Fora de UC</a:t>
            </a:r>
            <a:endParaRPr b="0" lang="pt-BR" sz="1000" spc="-1" strike="noStrike">
              <a:solidFill>
                <a:srgbClr val="000000"/>
              </a:solidFill>
              <a:latin typeface="Arial"/>
            </a:endParaRPr>
          </a:p>
          <a:p>
            <a:pPr defTabSz="914400">
              <a:lnSpc>
                <a:spcPct val="100000"/>
              </a:lnSpc>
            </a:pPr>
            <a:r>
              <a:rPr b="0" lang="pt-BR" sz="1000" spc="-1" strike="noStrike">
                <a:solidFill>
                  <a:schemeClr val="lt1"/>
                </a:solidFill>
                <a:latin typeface="Calibri"/>
              </a:rPr>
              <a:t>66%, 20.096 cav</a:t>
            </a:r>
            <a:endParaRPr b="0" lang="pt-BR" sz="1000" spc="-1" strike="noStrike">
              <a:solidFill>
                <a:srgbClr val="000000"/>
              </a:solidFill>
              <a:latin typeface="Arial"/>
            </a:endParaRPr>
          </a:p>
        </p:txBody>
      </p:sp>
      <p:sp>
        <p:nvSpPr>
          <p:cNvPr id="467" name="CaixaDeTexto 14"/>
          <p:cNvSpPr/>
          <p:nvPr/>
        </p:nvSpPr>
        <p:spPr>
          <a:xfrm>
            <a:off x="7003080" y="3114360"/>
            <a:ext cx="749520" cy="54756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lang="pt-BR" sz="1000" spc="-1" strike="noStrike">
                <a:solidFill>
                  <a:schemeClr val="lt1"/>
                </a:solidFill>
                <a:latin typeface="Calibri"/>
              </a:rPr>
              <a:t>PI</a:t>
            </a:r>
            <a:endParaRPr b="0" lang="pt-BR" sz="1000" spc="-1" strike="noStrike">
              <a:solidFill>
                <a:srgbClr val="000000"/>
              </a:solidFill>
              <a:latin typeface="Arial"/>
            </a:endParaRPr>
          </a:p>
          <a:p>
            <a:pPr defTabSz="914400">
              <a:lnSpc>
                <a:spcPct val="100000"/>
              </a:lnSpc>
            </a:pPr>
            <a:r>
              <a:rPr b="0" lang="pt-BR" sz="1000" spc="-1" strike="noStrike">
                <a:solidFill>
                  <a:schemeClr val="lt1"/>
                </a:solidFill>
                <a:latin typeface="Calibri"/>
              </a:rPr>
              <a:t>41%</a:t>
            </a:r>
            <a:endParaRPr b="0" lang="pt-BR" sz="1000" spc="-1" strike="noStrike">
              <a:solidFill>
                <a:srgbClr val="000000"/>
              </a:solidFill>
              <a:latin typeface="Arial"/>
            </a:endParaRPr>
          </a:p>
          <a:p>
            <a:pPr defTabSz="914400">
              <a:lnSpc>
                <a:spcPct val="100000"/>
              </a:lnSpc>
            </a:pPr>
            <a:r>
              <a:rPr b="0" lang="pt-BR" sz="1000" spc="-1" strike="noStrike">
                <a:solidFill>
                  <a:schemeClr val="lt1"/>
                </a:solidFill>
                <a:latin typeface="Calibri"/>
              </a:rPr>
              <a:t>4.176 cav</a:t>
            </a:r>
            <a:endParaRPr b="0" lang="pt-BR" sz="1000" spc="-1" strike="noStrike">
              <a:solidFill>
                <a:srgbClr val="000000"/>
              </a:solidFill>
              <a:latin typeface="Arial"/>
            </a:endParaRPr>
          </a:p>
        </p:txBody>
      </p:sp>
      <p:sp>
        <p:nvSpPr>
          <p:cNvPr id="468" name="CaixaDeTexto 15"/>
          <p:cNvSpPr/>
          <p:nvPr/>
        </p:nvSpPr>
        <p:spPr>
          <a:xfrm>
            <a:off x="8847720" y="4741560"/>
            <a:ext cx="731160" cy="54756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0" lang="pt-BR" sz="1000" spc="-1" strike="noStrike">
                <a:solidFill>
                  <a:schemeClr val="lt1"/>
                </a:solidFill>
                <a:latin typeface="Calibri"/>
              </a:rPr>
              <a:t>US</a:t>
            </a:r>
            <a:endParaRPr b="0" lang="pt-BR" sz="1000" spc="-1" strike="noStrike">
              <a:solidFill>
                <a:srgbClr val="000000"/>
              </a:solidFill>
              <a:latin typeface="Arial"/>
            </a:endParaRPr>
          </a:p>
          <a:p>
            <a:pPr defTabSz="914400">
              <a:lnSpc>
                <a:spcPct val="100000"/>
              </a:lnSpc>
            </a:pPr>
            <a:r>
              <a:rPr b="0" lang="pt-BR" sz="1000" spc="-1" strike="noStrike">
                <a:solidFill>
                  <a:schemeClr val="lt1"/>
                </a:solidFill>
                <a:latin typeface="Calibri"/>
              </a:rPr>
              <a:t>59%</a:t>
            </a:r>
            <a:endParaRPr b="0" lang="pt-BR" sz="1000" spc="-1" strike="noStrike">
              <a:solidFill>
                <a:srgbClr val="000000"/>
              </a:solidFill>
              <a:latin typeface="Arial"/>
            </a:endParaRPr>
          </a:p>
          <a:p>
            <a:pPr defTabSz="914400">
              <a:lnSpc>
                <a:spcPct val="100000"/>
              </a:lnSpc>
            </a:pPr>
            <a:r>
              <a:rPr b="0" lang="pt-BR" sz="1000" spc="-1" strike="noStrike">
                <a:solidFill>
                  <a:schemeClr val="lt1"/>
                </a:solidFill>
                <a:latin typeface="Calibri"/>
              </a:rPr>
              <a:t>6.010 cav</a:t>
            </a:r>
            <a:endParaRPr b="0" lang="pt-BR" sz="1000" spc="-1" strike="noStrike">
              <a:solidFill>
                <a:srgbClr val="000000"/>
              </a:solidFill>
              <a:latin typeface="Arial"/>
            </a:endParaRPr>
          </a:p>
        </p:txBody>
      </p:sp>
    </p:spTree>
  </p:cSld>
  <p:transition spd="slow">
    <p:wipe dir="r"/>
  </p:transition>
</p:sld>
</file>

<file path=ppt/slides/slide2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graphicFrame>
        <p:nvGraphicFramePr>
          <p:cNvPr id="469" name="Gráfico 3"/>
          <p:cNvGraphicFramePr/>
          <p:nvPr/>
        </p:nvGraphicFramePr>
        <p:xfrm>
          <a:off x="942480" y="1517040"/>
          <a:ext cx="3959640" cy="4319640"/>
        </p:xfrm>
        <a:graphic>
          <a:graphicData uri="http://schemas.openxmlformats.org/drawingml/2006/chart">
            <c:chart xmlns:c="http://schemas.openxmlformats.org/drawingml/2006/chart" xmlns:r="http://schemas.openxmlformats.org/officeDocument/2006/relationships" r:id="rId1"/>
          </a:graphicData>
        </a:graphic>
      </p:graphicFrame>
      <p:sp>
        <p:nvSpPr>
          <p:cNvPr id="470" name="Título 1"/>
          <p:cNvSpPr/>
          <p:nvPr/>
        </p:nvSpPr>
        <p:spPr>
          <a:xfrm>
            <a:off x="140400" y="115200"/>
            <a:ext cx="7231680" cy="582120"/>
          </a:xfrm>
          <a:prstGeom prst="rect">
            <a:avLst/>
          </a:prstGeom>
          <a:noFill/>
          <a:ln w="0">
            <a:noFill/>
          </a:ln>
        </p:spPr>
        <p:style>
          <a:lnRef idx="0"/>
          <a:fillRef idx="0"/>
          <a:effectRef idx="0"/>
          <a:fontRef idx="minor"/>
        </p:style>
        <p:txBody>
          <a:bodyPr lIns="90000" rIns="90000" tIns="45000" bIns="45000" anchor="t">
            <a:noAutofit/>
          </a:bodyPr>
          <a:p>
            <a:pPr defTabSz="457200">
              <a:lnSpc>
                <a:spcPct val="100000"/>
              </a:lnSpc>
            </a:pPr>
            <a:r>
              <a:rPr b="1" lang="pt-BR" sz="2300" spc="-1" strike="noStrike">
                <a:solidFill>
                  <a:schemeClr val="dk1"/>
                </a:solidFill>
                <a:latin typeface="Candara"/>
                <a:ea typeface="ＭＳ Ｐゴシック"/>
              </a:rPr>
              <a:t>Centro Nacional de Pesquisa e Conservação de Cavernas</a:t>
            </a:r>
            <a:endParaRPr b="0" lang="pt-BR" sz="2300" spc="-1" strike="noStrike">
              <a:solidFill>
                <a:srgbClr val="000000"/>
              </a:solidFill>
              <a:latin typeface="Arial"/>
            </a:endParaRPr>
          </a:p>
        </p:txBody>
      </p:sp>
      <p:cxnSp>
        <p:nvCxnSpPr>
          <p:cNvPr id="471" name="Conector reto 6"/>
          <p:cNvCxnSpPr/>
          <p:nvPr/>
        </p:nvCxnSpPr>
        <p:spPr>
          <a:xfrm>
            <a:off x="-9360" y="583920"/>
            <a:ext cx="7535160" cy="360"/>
          </a:xfrm>
          <a:prstGeom prst="straightConnector1">
            <a:avLst/>
          </a:prstGeom>
          <a:ln w="22860">
            <a:solidFill>
              <a:srgbClr val="00b050"/>
            </a:solidFill>
            <a:round/>
          </a:ln>
        </p:spPr>
      </p:cxnSp>
      <p:grpSp>
        <p:nvGrpSpPr>
          <p:cNvPr id="472" name="Agrupar 27"/>
          <p:cNvGrpSpPr/>
          <p:nvPr/>
        </p:nvGrpSpPr>
        <p:grpSpPr>
          <a:xfrm>
            <a:off x="5479200" y="1608120"/>
            <a:ext cx="2502000" cy="4232520"/>
            <a:chOff x="5479200" y="1608120"/>
            <a:chExt cx="2502000" cy="4232520"/>
          </a:xfrm>
        </p:grpSpPr>
        <p:sp>
          <p:nvSpPr>
            <p:cNvPr id="473" name="Rectangle 1"/>
            <p:cNvSpPr/>
            <p:nvPr/>
          </p:nvSpPr>
          <p:spPr>
            <a:xfrm>
              <a:off x="5609880" y="1635120"/>
              <a:ext cx="2371320" cy="4205520"/>
            </a:xfrm>
            <a:prstGeom prst="rect">
              <a:avLst/>
            </a:prstGeom>
            <a:noFill/>
            <a:ln w="9525">
              <a:noFill/>
            </a:ln>
          </p:spPr>
          <p:style>
            <a:lnRef idx="0"/>
            <a:fillRef idx="0"/>
            <a:effectRef idx="0"/>
            <a:fontRef idx="minor"/>
          </p:style>
          <p:txBody>
            <a:bodyPr numCol="1" spcCol="0" lIns="0" anchor="ctr">
              <a:spAutoFit/>
            </a:bodyPr>
            <a:p>
              <a:pPr defTabSz="914400">
                <a:lnSpc>
                  <a:spcPct val="150000"/>
                </a:lnSpc>
              </a:pPr>
              <a:r>
                <a:rPr b="0" lang="pt-BR" sz="1200" spc="-1" strike="noStrike">
                  <a:solidFill>
                    <a:schemeClr val="dk1"/>
                  </a:solidFill>
                  <a:latin typeface="Albert Sans"/>
                  <a:ea typeface="Akatab"/>
                </a:rPr>
                <a:t>PARNA dos Campos Ferruginosos (2017)</a:t>
              </a:r>
              <a:endParaRPr b="0" lang="pt-BR" sz="1200" spc="-1" strike="noStrike">
                <a:solidFill>
                  <a:srgbClr val="000000"/>
                </a:solidFill>
                <a:latin typeface="Arial"/>
              </a:endParaRPr>
            </a:p>
            <a:p>
              <a:pPr lvl="1" marL="87480" indent="-216000" defTabSz="914400">
                <a:lnSpc>
                  <a:spcPct val="150000"/>
                </a:lnSpc>
                <a:buClr>
                  <a:srgbClr val="000000"/>
                </a:buClr>
                <a:buFont typeface="Arial"/>
                <a:buChar char="•"/>
              </a:pPr>
              <a:r>
                <a:rPr b="0" lang="pt-BR" sz="1200" spc="-1" strike="noStrike">
                  <a:solidFill>
                    <a:schemeClr val="dk1"/>
                  </a:solidFill>
                  <a:latin typeface="Albert Sans"/>
                  <a:ea typeface="Akatab"/>
                </a:rPr>
                <a:t>259 cavernas</a:t>
              </a:r>
              <a:endParaRPr b="0" lang="pt-BR" sz="1200" spc="-1" strike="noStrike">
                <a:solidFill>
                  <a:srgbClr val="000000"/>
                </a:solidFill>
                <a:latin typeface="Arial"/>
              </a:endParaRPr>
            </a:p>
            <a:p>
              <a:pPr defTabSz="914400">
                <a:lnSpc>
                  <a:spcPct val="150000"/>
                </a:lnSpc>
              </a:pPr>
              <a:r>
                <a:rPr b="0" lang="pt-BR" sz="1200" spc="-1" strike="noStrike">
                  <a:solidFill>
                    <a:schemeClr val="dk1"/>
                  </a:solidFill>
                  <a:latin typeface="Albert Sans"/>
                  <a:ea typeface="Akatab"/>
                </a:rPr>
                <a:t>MONA Cavernas de São Desidério</a:t>
              </a:r>
              <a:endParaRPr b="0" lang="pt-BR" sz="1200" spc="-1" strike="noStrike">
                <a:solidFill>
                  <a:srgbClr val="000000"/>
                </a:solidFill>
                <a:latin typeface="Arial"/>
              </a:endParaRPr>
            </a:p>
            <a:p>
              <a:pPr lvl="1" marL="182520" indent="-76320" defTabSz="914400">
                <a:lnSpc>
                  <a:spcPct val="150000"/>
                </a:lnSpc>
                <a:buClr>
                  <a:srgbClr val="000000"/>
                </a:buClr>
                <a:buFont typeface="Arial"/>
                <a:buChar char="•"/>
              </a:pPr>
              <a:r>
                <a:rPr b="0" lang="pt-BR" sz="1200" spc="-1" strike="noStrike">
                  <a:solidFill>
                    <a:schemeClr val="dk1"/>
                  </a:solidFill>
                  <a:latin typeface="Albert Sans"/>
                  <a:ea typeface="Akatab"/>
                </a:rPr>
                <a:t>172 cavernas</a:t>
              </a:r>
              <a:endParaRPr b="0" lang="pt-BR" sz="1200" spc="-1" strike="noStrike">
                <a:solidFill>
                  <a:srgbClr val="000000"/>
                </a:solidFill>
                <a:latin typeface="Arial"/>
              </a:endParaRPr>
            </a:p>
            <a:p>
              <a:pPr defTabSz="914400">
                <a:lnSpc>
                  <a:spcPct val="150000"/>
                </a:lnSpc>
              </a:pPr>
              <a:r>
                <a:rPr b="0" lang="pt-BR" sz="1200" spc="-1" strike="noStrike">
                  <a:solidFill>
                    <a:schemeClr val="dk1"/>
                  </a:solidFill>
                  <a:latin typeface="Albert Sans"/>
                  <a:ea typeface="Akatab"/>
                </a:rPr>
                <a:t>RPPN Fazenda Ilha (2022)</a:t>
              </a:r>
              <a:endParaRPr b="0" lang="pt-BR" sz="1200" spc="-1" strike="noStrike">
                <a:solidFill>
                  <a:srgbClr val="000000"/>
                </a:solidFill>
                <a:latin typeface="Arial"/>
              </a:endParaRPr>
            </a:p>
            <a:p>
              <a:pPr lvl="4" marL="182520" indent="-216000" defTabSz="914400">
                <a:lnSpc>
                  <a:spcPct val="150000"/>
                </a:lnSpc>
                <a:buClr>
                  <a:srgbClr val="000000"/>
                </a:buClr>
                <a:buFont typeface="Arial"/>
                <a:buChar char="•"/>
              </a:pPr>
              <a:r>
                <a:rPr b="0" lang="pt-BR" sz="1200" spc="-1" strike="noStrike">
                  <a:solidFill>
                    <a:schemeClr val="dk1"/>
                  </a:solidFill>
                  <a:latin typeface="Albert Sans"/>
                  <a:ea typeface="Akatab"/>
                </a:rPr>
                <a:t>08 cavernas</a:t>
              </a:r>
              <a:endParaRPr b="0" lang="pt-BR" sz="1200" spc="-1" strike="noStrike">
                <a:solidFill>
                  <a:srgbClr val="000000"/>
                </a:solidFill>
                <a:latin typeface="Arial"/>
              </a:endParaRPr>
            </a:p>
            <a:p>
              <a:pPr defTabSz="914400">
                <a:lnSpc>
                  <a:spcPct val="150000"/>
                </a:lnSpc>
              </a:pPr>
              <a:r>
                <a:rPr b="0" lang="pt-BR" sz="1200" spc="-1" strike="noStrike">
                  <a:solidFill>
                    <a:schemeClr val="dk1"/>
                  </a:solidFill>
                  <a:latin typeface="Albert Sans"/>
                  <a:ea typeface="Akatab"/>
                </a:rPr>
                <a:t>RPPN L. B. Piló (2024)</a:t>
              </a:r>
              <a:endParaRPr b="0" lang="pt-BR" sz="1200" spc="-1" strike="noStrike">
                <a:solidFill>
                  <a:srgbClr val="000000"/>
                </a:solidFill>
                <a:latin typeface="Arial"/>
              </a:endParaRPr>
            </a:p>
            <a:p>
              <a:pPr lvl="4" marL="182520" indent="-216000" defTabSz="914400">
                <a:lnSpc>
                  <a:spcPct val="150000"/>
                </a:lnSpc>
                <a:buClr>
                  <a:srgbClr val="000000"/>
                </a:buClr>
                <a:buFont typeface="Arial"/>
                <a:buChar char="•"/>
              </a:pPr>
              <a:r>
                <a:rPr b="0" lang="pt-BR" sz="1200" spc="-1" strike="noStrike">
                  <a:solidFill>
                    <a:schemeClr val="dk1"/>
                  </a:solidFill>
                  <a:latin typeface="Albert Sans"/>
                  <a:ea typeface="Akatab"/>
                </a:rPr>
                <a:t>66 cavernas</a:t>
              </a:r>
              <a:endParaRPr b="0" lang="pt-BR" sz="1200" spc="-1" strike="noStrike">
                <a:solidFill>
                  <a:srgbClr val="000000"/>
                </a:solidFill>
                <a:latin typeface="Arial"/>
              </a:endParaRPr>
            </a:p>
            <a:p>
              <a:pPr defTabSz="914400">
                <a:lnSpc>
                  <a:spcPct val="150000"/>
                </a:lnSpc>
              </a:pPr>
              <a:r>
                <a:rPr b="0" lang="pt-BR" sz="1200" spc="-1" strike="noStrike">
                  <a:solidFill>
                    <a:schemeClr val="dk1"/>
                  </a:solidFill>
                  <a:latin typeface="Albert Sans"/>
                  <a:ea typeface="Akatab"/>
                </a:rPr>
                <a:t>RPPN Serra Leste (2024)</a:t>
              </a:r>
              <a:endParaRPr b="0" lang="pt-BR" sz="1200" spc="-1" strike="noStrike">
                <a:solidFill>
                  <a:srgbClr val="000000"/>
                </a:solidFill>
                <a:latin typeface="Arial"/>
              </a:endParaRPr>
            </a:p>
            <a:p>
              <a:pPr lvl="4" marL="182520" indent="-216000" defTabSz="914400">
                <a:lnSpc>
                  <a:spcPct val="150000"/>
                </a:lnSpc>
                <a:buClr>
                  <a:srgbClr val="000000"/>
                </a:buClr>
                <a:buFont typeface="Arial"/>
                <a:buChar char="•"/>
              </a:pPr>
              <a:r>
                <a:rPr b="0" lang="pt-BR" sz="1200" spc="-1" strike="noStrike">
                  <a:solidFill>
                    <a:schemeClr val="dk1"/>
                  </a:solidFill>
                  <a:latin typeface="Albert Sans"/>
                  <a:ea typeface="Akatab"/>
                </a:rPr>
                <a:t>62 cavernas</a:t>
              </a:r>
              <a:endParaRPr b="0" lang="pt-BR" sz="1200" spc="-1" strike="noStrike">
                <a:solidFill>
                  <a:srgbClr val="000000"/>
                </a:solidFill>
                <a:latin typeface="Arial"/>
              </a:endParaRPr>
            </a:p>
            <a:p>
              <a:pPr defTabSz="914400">
                <a:lnSpc>
                  <a:spcPct val="150000"/>
                </a:lnSpc>
              </a:pPr>
              <a:r>
                <a:rPr b="0" lang="pt-BR" sz="1200" spc="-1" strike="noStrike">
                  <a:solidFill>
                    <a:schemeClr val="dk1"/>
                  </a:solidFill>
                  <a:latin typeface="Albert Sans"/>
                  <a:ea typeface="Akatab"/>
                </a:rPr>
                <a:t>RPPN Fazenda Ilha (2022)</a:t>
              </a:r>
              <a:endParaRPr b="0" lang="pt-BR" sz="1200" spc="-1" strike="noStrike">
                <a:solidFill>
                  <a:srgbClr val="000000"/>
                </a:solidFill>
                <a:latin typeface="Arial"/>
              </a:endParaRPr>
            </a:p>
            <a:p>
              <a:pPr lvl="4" marL="182520" indent="-216000" defTabSz="914400">
                <a:lnSpc>
                  <a:spcPct val="150000"/>
                </a:lnSpc>
                <a:buClr>
                  <a:srgbClr val="000000"/>
                </a:buClr>
                <a:buFont typeface="Arial"/>
                <a:buChar char="•"/>
              </a:pPr>
              <a:r>
                <a:rPr b="0" lang="pt-BR" sz="1200" spc="-1" strike="noStrike">
                  <a:solidFill>
                    <a:schemeClr val="dk1"/>
                  </a:solidFill>
                  <a:latin typeface="Albert Sans"/>
                  <a:ea typeface="Akatab"/>
                </a:rPr>
                <a:t>08 cavernas</a:t>
              </a:r>
              <a:endParaRPr b="0" lang="pt-BR" sz="1200" spc="-1" strike="noStrike">
                <a:solidFill>
                  <a:srgbClr val="000000"/>
                </a:solidFill>
                <a:latin typeface="Arial"/>
              </a:endParaRPr>
            </a:p>
            <a:p>
              <a:pPr marL="182520" defTabSz="914400">
                <a:lnSpc>
                  <a:spcPct val="150000"/>
                </a:lnSpc>
              </a:pPr>
              <a:endParaRPr b="0" lang="pt-BR" sz="1200" spc="-1" strike="noStrike">
                <a:solidFill>
                  <a:srgbClr val="000000"/>
                </a:solidFill>
                <a:latin typeface="Arial"/>
              </a:endParaRPr>
            </a:p>
          </p:txBody>
        </p:sp>
        <p:cxnSp>
          <p:nvCxnSpPr>
            <p:cNvPr id="474" name="Google Shape;747;p61"/>
            <p:cNvCxnSpPr/>
            <p:nvPr/>
          </p:nvCxnSpPr>
          <p:spPr>
            <a:xfrm>
              <a:off x="5479200" y="1676520"/>
              <a:ext cx="360" cy="3681000"/>
            </a:xfrm>
            <a:prstGeom prst="straightConnector1">
              <a:avLst/>
            </a:prstGeom>
            <a:ln w="19050">
              <a:solidFill>
                <a:srgbClr val="9fafa4"/>
              </a:solidFill>
              <a:round/>
            </a:ln>
          </p:spPr>
        </p:cxnSp>
        <p:sp>
          <p:nvSpPr>
            <p:cNvPr id="475" name="CaixaDeTexto 29"/>
            <p:cNvSpPr/>
            <p:nvPr/>
          </p:nvSpPr>
          <p:spPr>
            <a:xfrm>
              <a:off x="5497560" y="1608120"/>
              <a:ext cx="1134360" cy="45540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1" lang="pt-BR" sz="1200" spc="-1" strike="noStrike">
                  <a:solidFill>
                    <a:schemeClr val="dk1"/>
                  </a:solidFill>
                  <a:latin typeface="Albert Sans"/>
                  <a:ea typeface="Akatab"/>
                </a:rPr>
                <a:t>UCs criadas</a:t>
              </a:r>
              <a:endParaRPr b="0" lang="pt-BR" sz="1200" spc="-1" strike="noStrike">
                <a:solidFill>
                  <a:srgbClr val="000000"/>
                </a:solidFill>
                <a:latin typeface="Arial"/>
              </a:endParaRPr>
            </a:p>
          </p:txBody>
        </p:sp>
      </p:grpSp>
      <p:grpSp>
        <p:nvGrpSpPr>
          <p:cNvPr id="476" name="Agrupar 31"/>
          <p:cNvGrpSpPr/>
          <p:nvPr/>
        </p:nvGrpSpPr>
        <p:grpSpPr>
          <a:xfrm>
            <a:off x="8431560" y="2369880"/>
            <a:ext cx="2988000" cy="2285280"/>
            <a:chOff x="8431560" y="2369880"/>
            <a:chExt cx="2988000" cy="2285280"/>
          </a:xfrm>
        </p:grpSpPr>
        <p:cxnSp>
          <p:nvCxnSpPr>
            <p:cNvPr id="477" name="Google Shape;748;p61"/>
            <p:cNvCxnSpPr/>
            <p:nvPr/>
          </p:nvCxnSpPr>
          <p:spPr>
            <a:xfrm>
              <a:off x="8431560" y="2379600"/>
              <a:ext cx="360" cy="1995480"/>
            </a:xfrm>
            <a:prstGeom prst="straightConnector1">
              <a:avLst/>
            </a:prstGeom>
            <a:ln w="19050">
              <a:solidFill>
                <a:srgbClr val="9fafa4"/>
              </a:solidFill>
              <a:round/>
            </a:ln>
          </p:spPr>
        </p:cxnSp>
        <p:sp>
          <p:nvSpPr>
            <p:cNvPr id="478" name="Rectangle 1"/>
            <p:cNvSpPr/>
            <p:nvPr/>
          </p:nvSpPr>
          <p:spPr>
            <a:xfrm>
              <a:off x="8541000" y="2369880"/>
              <a:ext cx="2878560" cy="2285280"/>
            </a:xfrm>
            <a:prstGeom prst="rect">
              <a:avLst/>
            </a:prstGeom>
            <a:noFill/>
            <a:ln w="9525">
              <a:noFill/>
            </a:ln>
          </p:spPr>
          <p:style>
            <a:lnRef idx="0"/>
            <a:fillRef idx="0"/>
            <a:effectRef idx="0"/>
            <a:fontRef idx="minor"/>
          </p:style>
          <p:txBody>
            <a:bodyPr numCol="1" spcCol="0" lIns="0" anchor="ctr">
              <a:spAutoFit/>
            </a:bodyPr>
            <a:p>
              <a:pPr defTabSz="914400">
                <a:lnSpc>
                  <a:spcPct val="150000"/>
                </a:lnSpc>
              </a:pPr>
              <a:r>
                <a:rPr b="0" lang="pt-BR" sz="1200" spc="-1" strike="noStrike">
                  <a:solidFill>
                    <a:schemeClr val="dk1"/>
                  </a:solidFill>
                  <a:latin typeface="Albert Sans"/>
                  <a:ea typeface="Akatab"/>
                </a:rPr>
                <a:t>2 Reservas Particulares do</a:t>
              </a:r>
              <a:br>
                <a:rPr sz="1200"/>
              </a:br>
              <a:r>
                <a:rPr b="0" lang="pt-BR" sz="1200" spc="-1" strike="noStrike">
                  <a:solidFill>
                    <a:schemeClr val="dk1"/>
                  </a:solidFill>
                  <a:latin typeface="Albert Sans"/>
                  <a:ea typeface="Akatab"/>
                </a:rPr>
                <a:t>    Patrimônio Natural – RPPN</a:t>
              </a:r>
              <a:endParaRPr b="0" lang="pt-BR" sz="1200" spc="-1" strike="noStrike">
                <a:solidFill>
                  <a:srgbClr val="000000"/>
                </a:solidFill>
                <a:latin typeface="Arial"/>
              </a:endParaRPr>
            </a:p>
            <a:p>
              <a:pPr defTabSz="914400">
                <a:lnSpc>
                  <a:spcPct val="150000"/>
                </a:lnSpc>
              </a:pPr>
              <a:br>
                <a:rPr sz="1200"/>
              </a:br>
              <a:r>
                <a:rPr b="0" lang="pt-BR" sz="1200" spc="-1" strike="noStrike">
                  <a:solidFill>
                    <a:schemeClr val="dk1"/>
                  </a:solidFill>
                  <a:latin typeface="Albert Sans"/>
                  <a:ea typeface="Akatab"/>
                </a:rPr>
                <a:t>Consolidação territorial em 4 Ucs:</a:t>
              </a:r>
              <a:endParaRPr b="0" lang="pt-BR" sz="1200" spc="-1" strike="noStrike">
                <a:solidFill>
                  <a:srgbClr val="000000"/>
                </a:solidFill>
                <a:latin typeface="Arial"/>
              </a:endParaRPr>
            </a:p>
            <a:p>
              <a:pPr marL="264960" indent="88920" defTabSz="914400">
                <a:lnSpc>
                  <a:spcPct val="150000"/>
                </a:lnSpc>
                <a:buClr>
                  <a:srgbClr val="000000"/>
                </a:buClr>
                <a:buFont typeface="Arial"/>
                <a:buChar char="•"/>
              </a:pPr>
              <a:r>
                <a:rPr b="0" lang="pt-BR" sz="1200" spc="-1" strike="noStrike">
                  <a:solidFill>
                    <a:schemeClr val="dk1"/>
                  </a:solidFill>
                  <a:latin typeface="Albert Sans"/>
                  <a:ea typeface="Akatab"/>
                </a:rPr>
                <a:t>17.000 ha em novas áreas protegidas;</a:t>
              </a:r>
              <a:endParaRPr b="0" lang="pt-BR" sz="1200" spc="-1" strike="noStrike">
                <a:solidFill>
                  <a:srgbClr val="000000"/>
                </a:solidFill>
                <a:latin typeface="Arial"/>
              </a:endParaRPr>
            </a:p>
            <a:p>
              <a:pPr marL="264960" indent="88920" defTabSz="914400">
                <a:lnSpc>
                  <a:spcPct val="150000"/>
                </a:lnSpc>
                <a:buClr>
                  <a:srgbClr val="000000"/>
                </a:buClr>
                <a:buFont typeface="Arial"/>
                <a:buChar char="•"/>
              </a:pPr>
              <a:r>
                <a:rPr b="0" lang="pt-BR" sz="1200" spc="-1" strike="noStrike">
                  <a:solidFill>
                    <a:schemeClr val="dk1"/>
                  </a:solidFill>
                  <a:latin typeface="Albert Sans"/>
                  <a:ea typeface="Akatab"/>
                </a:rPr>
                <a:t>≅ </a:t>
              </a:r>
              <a:r>
                <a:rPr b="0" lang="pt-BR" sz="1200" spc="-1" strike="noStrike">
                  <a:solidFill>
                    <a:schemeClr val="dk1"/>
                  </a:solidFill>
                  <a:latin typeface="Albert Sans"/>
                  <a:ea typeface="Akatab"/>
                </a:rPr>
                <a:t>600 cavernas contempladas em UCs.</a:t>
              </a:r>
              <a:endParaRPr b="0" lang="pt-BR" sz="1200" spc="-1" strike="noStrike">
                <a:solidFill>
                  <a:srgbClr val="000000"/>
                </a:solidFill>
                <a:latin typeface="Arial"/>
              </a:endParaRPr>
            </a:p>
          </p:txBody>
        </p:sp>
        <p:sp>
          <p:nvSpPr>
            <p:cNvPr id="479" name="CaixaDeTexto 34"/>
            <p:cNvSpPr/>
            <p:nvPr/>
          </p:nvSpPr>
          <p:spPr>
            <a:xfrm>
              <a:off x="8431560" y="2373480"/>
              <a:ext cx="2130840" cy="45540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r>
                <a:rPr b="1" lang="pt-BR" sz="1200" spc="-1" strike="noStrike">
                  <a:solidFill>
                    <a:schemeClr val="dk1"/>
                  </a:solidFill>
                  <a:latin typeface="Albert Sans"/>
                  <a:ea typeface="Akatab"/>
                </a:rPr>
                <a:t>UCs em processo de criação</a:t>
              </a:r>
              <a:endParaRPr b="0" lang="pt-BR" sz="1200" spc="-1" strike="noStrike">
                <a:solidFill>
                  <a:srgbClr val="000000"/>
                </a:solidFill>
                <a:latin typeface="Arial"/>
              </a:endParaRPr>
            </a:p>
          </p:txBody>
        </p:sp>
      </p:grpSp>
      <p:pic>
        <p:nvPicPr>
          <p:cNvPr id="480" name="Imagem 5" descr="Logotipo&#10;&#10;O conteúdo gerado por IA pode estar incorreto."/>
          <p:cNvPicPr/>
          <p:nvPr/>
        </p:nvPicPr>
        <p:blipFill>
          <a:blip r:embed="rId2">
            <a:lum bright="70000" contrast="-70000"/>
          </a:blip>
          <a:stretch/>
        </p:blipFill>
        <p:spPr>
          <a:xfrm>
            <a:off x="11683440" y="6355440"/>
            <a:ext cx="330480" cy="442800"/>
          </a:xfrm>
          <a:prstGeom prst="rect">
            <a:avLst/>
          </a:prstGeom>
          <a:ln w="0">
            <a:noFill/>
          </a:ln>
        </p:spPr>
      </p:pic>
    </p:spTree>
  </p:cSld>
  <p:transition spd="slow">
    <p:wipe dir="r"/>
  </p:transition>
</p:sld>
</file>

<file path=ppt/slides/slide2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grpSp>
        <p:nvGrpSpPr>
          <p:cNvPr id="481" name="Agrupar 3"/>
          <p:cNvGrpSpPr/>
          <p:nvPr/>
        </p:nvGrpSpPr>
        <p:grpSpPr>
          <a:xfrm>
            <a:off x="926280" y="1663200"/>
            <a:ext cx="5617800" cy="2195280"/>
            <a:chOff x="926280" y="1663200"/>
            <a:chExt cx="5617800" cy="2195280"/>
          </a:xfrm>
        </p:grpSpPr>
        <p:sp>
          <p:nvSpPr>
            <p:cNvPr id="482" name="Rectangle 1"/>
            <p:cNvSpPr/>
            <p:nvPr/>
          </p:nvSpPr>
          <p:spPr>
            <a:xfrm>
              <a:off x="926280" y="1663200"/>
              <a:ext cx="5397480" cy="610200"/>
            </a:xfrm>
            <a:prstGeom prst="rect">
              <a:avLst/>
            </a:prstGeom>
            <a:noFill/>
            <a:ln w="0">
              <a:noFill/>
            </a:ln>
          </p:spPr>
          <p:style>
            <a:lnRef idx="0"/>
            <a:fillRef idx="0"/>
            <a:effectRef idx="0"/>
            <a:fontRef idx="minor"/>
          </p:style>
          <p:txBody>
            <a:bodyPr lIns="0" rIns="0" tIns="0" bIns="0" anchor="t">
              <a:spAutoFit/>
            </a:bodyPr>
            <a:p>
              <a:pPr marL="457200" algn="just" defTabSz="914400">
                <a:lnSpc>
                  <a:spcPts val="2001"/>
                </a:lnSpc>
                <a:spcAft>
                  <a:spcPts val="799"/>
                </a:spcAft>
              </a:pPr>
              <a:r>
                <a:rPr b="0" lang="pt-BR" sz="1340" spc="-1" strike="noStrike">
                  <a:solidFill>
                    <a:schemeClr val="dk1"/>
                  </a:solidFill>
                  <a:latin typeface="Albert Sans"/>
                  <a:ea typeface="Akatab"/>
                </a:rPr>
                <a:t>200 projetos apoiados, 100 em execução</a:t>
              </a:r>
              <a:endParaRPr b="0" lang="pt-BR" sz="1340" spc="-1" strike="noStrike">
                <a:solidFill>
                  <a:srgbClr val="000000"/>
                </a:solidFill>
                <a:latin typeface="Arial"/>
              </a:endParaRPr>
            </a:p>
            <a:p>
              <a:pPr algn="just" defTabSz="914400">
                <a:lnSpc>
                  <a:spcPts val="2001"/>
                </a:lnSpc>
                <a:spcAft>
                  <a:spcPts val="799"/>
                </a:spcAft>
              </a:pPr>
              <a:r>
                <a:rPr b="0" lang="pt-BR" sz="1340" spc="-1" strike="noStrike">
                  <a:solidFill>
                    <a:schemeClr val="dk1"/>
                  </a:solidFill>
                  <a:latin typeface="Albert Sans"/>
                  <a:ea typeface="Akatab"/>
                </a:rPr>
                <a:t>Distribuídos em 16 UF, comtemplando:</a:t>
              </a:r>
              <a:endParaRPr b="0" lang="pt-BR" sz="1340" spc="-1" strike="noStrike">
                <a:solidFill>
                  <a:srgbClr val="000000"/>
                </a:solidFill>
                <a:latin typeface="Arial"/>
              </a:endParaRPr>
            </a:p>
          </p:txBody>
        </p:sp>
        <p:sp>
          <p:nvSpPr>
            <p:cNvPr id="483" name="Rectangle 1"/>
            <p:cNvSpPr/>
            <p:nvPr/>
          </p:nvSpPr>
          <p:spPr>
            <a:xfrm>
              <a:off x="1146600" y="2333520"/>
              <a:ext cx="5397480" cy="1524960"/>
            </a:xfrm>
            <a:prstGeom prst="rect">
              <a:avLst/>
            </a:prstGeom>
            <a:noFill/>
            <a:ln w="0">
              <a:noFill/>
            </a:ln>
          </p:spPr>
          <p:style>
            <a:lnRef idx="0"/>
            <a:fillRef idx="0"/>
            <a:effectRef idx="0"/>
            <a:fontRef idx="minor"/>
          </p:style>
          <p:txBody>
            <a:bodyPr lIns="0" rIns="0" tIns="0" bIns="0" anchor="t">
              <a:spAutoFit/>
            </a:bodyPr>
            <a:p>
              <a:pPr algn="just" defTabSz="914400">
                <a:lnSpc>
                  <a:spcPts val="2001"/>
                </a:lnSpc>
                <a:spcAft>
                  <a:spcPts val="799"/>
                </a:spcAft>
              </a:pPr>
              <a:r>
                <a:rPr b="0" lang="pt-BR" sz="1340" spc="-1" strike="noStrike">
                  <a:solidFill>
                    <a:schemeClr val="dk1"/>
                  </a:solidFill>
                  <a:latin typeface="Albert Sans"/>
                  <a:ea typeface="Akatab"/>
                </a:rPr>
                <a:t>53 Iniciação Científica, 46 Mestrados, 12 Doutorados e 6 Pós Doc;</a:t>
              </a:r>
              <a:endParaRPr b="0" lang="pt-BR" sz="1340" spc="-1" strike="noStrike">
                <a:solidFill>
                  <a:srgbClr val="000000"/>
                </a:solidFill>
                <a:latin typeface="Arial"/>
              </a:endParaRPr>
            </a:p>
            <a:p>
              <a:pPr defTabSz="914400">
                <a:lnSpc>
                  <a:spcPts val="2001"/>
                </a:lnSpc>
                <a:spcAft>
                  <a:spcPts val="400"/>
                </a:spcAft>
              </a:pPr>
              <a:r>
                <a:rPr b="0" lang="pt-BR" sz="1340" spc="-1" strike="noStrike">
                  <a:solidFill>
                    <a:schemeClr val="dk1"/>
                  </a:solidFill>
                  <a:latin typeface="Albert Sans"/>
                  <a:ea typeface="Akatab"/>
                </a:rPr>
                <a:t>Mais de 270 publicações técnicas e científicas, entre elas:</a:t>
              </a:r>
              <a:endParaRPr b="0" lang="pt-BR" sz="1340" spc="-1" strike="noStrike">
                <a:solidFill>
                  <a:srgbClr val="000000"/>
                </a:solidFill>
                <a:latin typeface="Arial"/>
              </a:endParaRPr>
            </a:p>
            <a:p>
              <a:pPr marL="182520" defTabSz="914400">
                <a:lnSpc>
                  <a:spcPts val="2001"/>
                </a:lnSpc>
                <a:spcAft>
                  <a:spcPts val="799"/>
                </a:spcAft>
              </a:pPr>
              <a:r>
                <a:rPr b="0" lang="pt-BR" sz="1340" spc="-1" strike="noStrike">
                  <a:solidFill>
                    <a:schemeClr val="dk1"/>
                  </a:solidFill>
                  <a:latin typeface="Albert Sans"/>
                  <a:ea typeface="Akatab"/>
                </a:rPr>
                <a:t>10 livro, 94 artigos científicos e 90 resumos em anais de eventos, 17 TCCs, 37 Dissertações e 16 teses;</a:t>
              </a:r>
              <a:endParaRPr b="0" lang="pt-BR" sz="1340" spc="-1" strike="noStrike">
                <a:solidFill>
                  <a:srgbClr val="000000"/>
                </a:solidFill>
                <a:latin typeface="Arial"/>
              </a:endParaRPr>
            </a:p>
            <a:p>
              <a:pPr algn="just" defTabSz="914400">
                <a:lnSpc>
                  <a:spcPts val="2001"/>
                </a:lnSpc>
                <a:spcAft>
                  <a:spcPts val="799"/>
                </a:spcAft>
              </a:pPr>
              <a:r>
                <a:rPr b="0" lang="pt-BR" sz="1340" spc="-1" strike="noStrike">
                  <a:solidFill>
                    <a:schemeClr val="dk1"/>
                  </a:solidFill>
                  <a:latin typeface="Albert Sans"/>
                  <a:ea typeface="Akatab"/>
                </a:rPr>
                <a:t>70 Instituições parceiras (25 Universidades, 16 Gov. e 29 Não Gov.)</a:t>
              </a:r>
              <a:endParaRPr b="0" lang="pt-BR" sz="1340" spc="-1" strike="noStrike">
                <a:solidFill>
                  <a:srgbClr val="000000"/>
                </a:solidFill>
                <a:latin typeface="Arial"/>
              </a:endParaRPr>
            </a:p>
          </p:txBody>
        </p:sp>
      </p:grpSp>
      <p:sp>
        <p:nvSpPr>
          <p:cNvPr id="484" name="CaixaDeTexto 8"/>
          <p:cNvSpPr/>
          <p:nvPr/>
        </p:nvSpPr>
        <p:spPr>
          <a:xfrm>
            <a:off x="738720" y="1097280"/>
            <a:ext cx="5805360" cy="374040"/>
          </a:xfrm>
          <a:prstGeom prst="rect">
            <a:avLst/>
          </a:prstGeom>
          <a:noFill/>
          <a:ln w="0">
            <a:noFill/>
          </a:ln>
        </p:spPr>
        <p:style>
          <a:lnRef idx="0"/>
          <a:fillRef idx="0"/>
          <a:effectRef idx="0"/>
          <a:fontRef idx="minor"/>
        </p:style>
        <p:txBody>
          <a:bodyPr lIns="90000" rIns="90000" tIns="45000" bIns="45000" anchor="t">
            <a:spAutoFit/>
          </a:bodyPr>
          <a:p>
            <a:pPr defTabSz="1218960">
              <a:lnSpc>
                <a:spcPct val="100000"/>
              </a:lnSpc>
            </a:pPr>
            <a:r>
              <a:rPr b="0" lang="pt-BR" sz="1870" spc="-1" strike="noStrike">
                <a:solidFill>
                  <a:schemeClr val="dk1"/>
                </a:solidFill>
                <a:latin typeface="Albert Sans"/>
                <a:ea typeface="Source Sans Pro"/>
              </a:rPr>
              <a:t>Outras Formas de Compensação Espeleológica</a:t>
            </a:r>
            <a:endParaRPr b="0" lang="pt-BR" sz="1870" spc="-1" strike="noStrike">
              <a:solidFill>
                <a:srgbClr val="000000"/>
              </a:solidFill>
              <a:latin typeface="Arial"/>
            </a:endParaRPr>
          </a:p>
        </p:txBody>
      </p:sp>
      <p:pic>
        <p:nvPicPr>
          <p:cNvPr id="485" name="Imagem 10" descr="Mapa&#10;&#10;O conteúdo gerado por IA pode estar incorreto."/>
          <p:cNvPicPr/>
          <p:nvPr/>
        </p:nvPicPr>
        <p:blipFill>
          <a:blip r:embed="rId1"/>
          <a:stretch/>
        </p:blipFill>
        <p:spPr>
          <a:xfrm>
            <a:off x="7281720" y="1166760"/>
            <a:ext cx="4910040" cy="4555440"/>
          </a:xfrm>
          <a:prstGeom prst="rect">
            <a:avLst/>
          </a:prstGeom>
          <a:ln w="0">
            <a:noFill/>
          </a:ln>
        </p:spPr>
      </p:pic>
      <p:sp>
        <p:nvSpPr>
          <p:cNvPr id="486" name="Título 1"/>
          <p:cNvSpPr/>
          <p:nvPr/>
        </p:nvSpPr>
        <p:spPr>
          <a:xfrm>
            <a:off x="140400" y="115200"/>
            <a:ext cx="7231680" cy="582120"/>
          </a:xfrm>
          <a:prstGeom prst="rect">
            <a:avLst/>
          </a:prstGeom>
          <a:noFill/>
          <a:ln w="0">
            <a:noFill/>
          </a:ln>
        </p:spPr>
        <p:style>
          <a:lnRef idx="0"/>
          <a:fillRef idx="0"/>
          <a:effectRef idx="0"/>
          <a:fontRef idx="minor"/>
        </p:style>
        <p:txBody>
          <a:bodyPr lIns="90000" rIns="90000" tIns="45000" bIns="45000" anchor="t">
            <a:noAutofit/>
          </a:bodyPr>
          <a:p>
            <a:pPr defTabSz="457200">
              <a:lnSpc>
                <a:spcPct val="100000"/>
              </a:lnSpc>
            </a:pPr>
            <a:r>
              <a:rPr b="1" lang="pt-BR" sz="2300" spc="-1" strike="noStrike">
                <a:solidFill>
                  <a:schemeClr val="dk1"/>
                </a:solidFill>
                <a:latin typeface="Candara"/>
                <a:ea typeface="ＭＳ Ｐゴシック"/>
              </a:rPr>
              <a:t>Centro Nacional de Pesquisa e Conservação de Cavernas</a:t>
            </a:r>
            <a:endParaRPr b="0" lang="pt-BR" sz="2300" spc="-1" strike="noStrike">
              <a:solidFill>
                <a:srgbClr val="000000"/>
              </a:solidFill>
              <a:latin typeface="Arial"/>
            </a:endParaRPr>
          </a:p>
        </p:txBody>
      </p:sp>
      <p:cxnSp>
        <p:nvCxnSpPr>
          <p:cNvPr id="487" name="Conector reto 7"/>
          <p:cNvCxnSpPr/>
          <p:nvPr/>
        </p:nvCxnSpPr>
        <p:spPr>
          <a:xfrm>
            <a:off x="-9360" y="583920"/>
            <a:ext cx="7535160" cy="360"/>
          </a:xfrm>
          <a:prstGeom prst="straightConnector1">
            <a:avLst/>
          </a:prstGeom>
          <a:ln w="22860">
            <a:solidFill>
              <a:srgbClr val="00b050"/>
            </a:solidFill>
            <a:round/>
          </a:ln>
        </p:spPr>
      </p:cxnSp>
      <p:graphicFrame>
        <p:nvGraphicFramePr>
          <p:cNvPr id="488" name="Gráfico 2"/>
          <p:cNvGraphicFramePr/>
          <p:nvPr/>
        </p:nvGraphicFramePr>
        <p:xfrm>
          <a:off x="516600" y="4026240"/>
          <a:ext cx="6479640" cy="2112840"/>
        </p:xfrm>
        <a:graphic>
          <a:graphicData uri="http://schemas.openxmlformats.org/drawingml/2006/chart">
            <c:chart xmlns:c="http://schemas.openxmlformats.org/drawingml/2006/chart" xmlns:r="http://schemas.openxmlformats.org/officeDocument/2006/relationships" r:id="rId2"/>
          </a:graphicData>
        </a:graphic>
      </p:graphicFrame>
      <p:pic>
        <p:nvPicPr>
          <p:cNvPr id="489" name="Imagem 6" descr="Logotipo&#10;&#10;O conteúdo gerado por IA pode estar incorreto."/>
          <p:cNvPicPr/>
          <p:nvPr/>
        </p:nvPicPr>
        <p:blipFill>
          <a:blip r:embed="rId3">
            <a:lum bright="70000" contrast="-70000"/>
          </a:blip>
          <a:stretch/>
        </p:blipFill>
        <p:spPr>
          <a:xfrm>
            <a:off x="11683440" y="6355440"/>
            <a:ext cx="330480" cy="442800"/>
          </a:xfrm>
          <a:prstGeom prst="rect">
            <a:avLst/>
          </a:prstGeom>
          <a:ln w="0">
            <a:noFill/>
          </a:ln>
        </p:spPr>
      </p:pic>
    </p:spTree>
  </p:cSld>
  <p:transition spd="slow">
    <p:wipe dir="r"/>
  </p:transition>
</p:sld>
</file>

<file path=ppt/slides/slide2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490" name="Imagem 7" descr=""/>
          <p:cNvPicPr/>
          <p:nvPr/>
        </p:nvPicPr>
        <p:blipFill>
          <a:blip r:embed="rId1"/>
          <a:stretch/>
        </p:blipFill>
        <p:spPr>
          <a:xfrm>
            <a:off x="614880" y="1564560"/>
            <a:ext cx="5294520" cy="4208760"/>
          </a:xfrm>
          <a:prstGeom prst="rect">
            <a:avLst/>
          </a:prstGeom>
          <a:ln w="0">
            <a:noFill/>
          </a:ln>
        </p:spPr>
      </p:pic>
      <p:pic>
        <p:nvPicPr>
          <p:cNvPr id="491" name="Imagem 3" descr="Uma imagem contendo Calendário&#10;&#10;O conteúdo gerado por IA pode estar incorreto."/>
          <p:cNvPicPr/>
          <p:nvPr/>
        </p:nvPicPr>
        <p:blipFill>
          <a:blip r:embed="rId2"/>
          <a:stretch/>
        </p:blipFill>
        <p:spPr>
          <a:xfrm>
            <a:off x="6324480" y="1255680"/>
            <a:ext cx="5294520" cy="4518000"/>
          </a:xfrm>
          <a:prstGeom prst="rect">
            <a:avLst/>
          </a:prstGeom>
          <a:ln w="0">
            <a:noFill/>
          </a:ln>
        </p:spPr>
      </p:pic>
      <p:sp>
        <p:nvSpPr>
          <p:cNvPr id="492" name="Google Shape;390;p41"/>
          <p:cNvSpPr/>
          <p:nvPr/>
        </p:nvSpPr>
        <p:spPr>
          <a:xfrm>
            <a:off x="252000" y="666000"/>
            <a:ext cx="5795640" cy="235800"/>
          </a:xfrm>
          <a:prstGeom prst="rect">
            <a:avLst/>
          </a:prstGeom>
          <a:noFill/>
          <a:ln w="0">
            <a:noFill/>
          </a:ln>
        </p:spPr>
        <p:style>
          <a:lnRef idx="0"/>
          <a:fillRef idx="0"/>
          <a:effectRef idx="0"/>
          <a:fontRef idx="minor"/>
        </p:style>
        <p:txBody>
          <a:bodyPr lIns="0" rIns="0" tIns="0" bIns="0" anchor="t">
            <a:noAutofit/>
          </a:bodyPr>
          <a:p>
            <a:pPr defTabSz="914400">
              <a:lnSpc>
                <a:spcPct val="100000"/>
              </a:lnSpc>
            </a:pPr>
            <a:r>
              <a:rPr b="1" lang="pt-BR" sz="1600" spc="-1" strike="noStrike">
                <a:solidFill>
                  <a:schemeClr val="dk1"/>
                </a:solidFill>
                <a:latin typeface="Albert Sans"/>
                <a:ea typeface="Noto Serif Ethiopic"/>
              </a:rPr>
              <a:t>Participação do ICMBio no Licenciamento Ambiental do PE</a:t>
            </a:r>
            <a:endParaRPr b="0" lang="pt-BR" sz="1600" spc="-1" strike="noStrike">
              <a:solidFill>
                <a:srgbClr val="000000"/>
              </a:solidFill>
              <a:latin typeface="Arial"/>
            </a:endParaRPr>
          </a:p>
        </p:txBody>
      </p:sp>
      <p:sp>
        <p:nvSpPr>
          <p:cNvPr id="493" name="Título 1"/>
          <p:cNvSpPr/>
          <p:nvPr/>
        </p:nvSpPr>
        <p:spPr>
          <a:xfrm>
            <a:off x="140400" y="115200"/>
            <a:ext cx="7231680" cy="582120"/>
          </a:xfrm>
          <a:prstGeom prst="rect">
            <a:avLst/>
          </a:prstGeom>
          <a:noFill/>
          <a:ln w="0">
            <a:noFill/>
          </a:ln>
        </p:spPr>
        <p:style>
          <a:lnRef idx="0"/>
          <a:fillRef idx="0"/>
          <a:effectRef idx="0"/>
          <a:fontRef idx="minor"/>
        </p:style>
        <p:txBody>
          <a:bodyPr lIns="90000" rIns="90000" tIns="45000" bIns="45000" anchor="t">
            <a:noAutofit/>
          </a:bodyPr>
          <a:p>
            <a:pPr defTabSz="457200">
              <a:lnSpc>
                <a:spcPct val="100000"/>
              </a:lnSpc>
            </a:pPr>
            <a:r>
              <a:rPr b="1" lang="pt-BR" sz="2300" spc="-1" strike="noStrike">
                <a:solidFill>
                  <a:schemeClr val="dk1"/>
                </a:solidFill>
                <a:latin typeface="Candara"/>
                <a:ea typeface="ＭＳ Ｐゴシック"/>
              </a:rPr>
              <a:t>Centro Nacional de Pesquisa e Conservação de Cavernas</a:t>
            </a:r>
            <a:endParaRPr b="0" lang="pt-BR" sz="2300" spc="-1" strike="noStrike">
              <a:solidFill>
                <a:srgbClr val="000000"/>
              </a:solidFill>
              <a:latin typeface="Arial"/>
            </a:endParaRPr>
          </a:p>
        </p:txBody>
      </p:sp>
      <p:cxnSp>
        <p:nvCxnSpPr>
          <p:cNvPr id="494" name="Conector reto 6"/>
          <p:cNvCxnSpPr/>
          <p:nvPr/>
        </p:nvCxnSpPr>
        <p:spPr>
          <a:xfrm>
            <a:off x="-9360" y="583920"/>
            <a:ext cx="7535160" cy="360"/>
          </a:xfrm>
          <a:prstGeom prst="straightConnector1">
            <a:avLst/>
          </a:prstGeom>
          <a:ln w="22860">
            <a:solidFill>
              <a:srgbClr val="00b050"/>
            </a:solidFill>
            <a:round/>
          </a:ln>
        </p:spPr>
      </p:cxnSp>
    </p:spTree>
  </p:cSld>
  <p:transition spd="slow">
    <p:wipe dir="r"/>
  </p:transition>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48" name="CaixaDeTexto 28"/>
          <p:cNvSpPr/>
          <p:nvPr/>
        </p:nvSpPr>
        <p:spPr>
          <a:xfrm>
            <a:off x="4623120" y="1208160"/>
            <a:ext cx="6934320" cy="1529640"/>
          </a:xfrm>
          <a:prstGeom prst="rect">
            <a:avLst/>
          </a:prstGeom>
          <a:noFill/>
          <a:ln w="0">
            <a:noFill/>
          </a:ln>
        </p:spPr>
        <p:style>
          <a:lnRef idx="0"/>
          <a:fillRef idx="0"/>
          <a:effectRef idx="0"/>
          <a:fontRef idx="minor"/>
        </p:style>
        <p:txBody>
          <a:bodyPr lIns="90000" rIns="90000" tIns="45000" bIns="45000" anchor="t">
            <a:spAutoFit/>
          </a:bodyPr>
          <a:p>
            <a:pPr algn="just" defTabSz="914400">
              <a:lnSpc>
                <a:spcPts val="2268"/>
              </a:lnSpc>
              <a:spcAft>
                <a:spcPts val="799"/>
              </a:spcAft>
            </a:pPr>
            <a:r>
              <a:rPr b="0" lang="pt-BR" sz="1400" spc="-1" strike="noStrike">
                <a:solidFill>
                  <a:schemeClr val="dk1"/>
                </a:solidFill>
                <a:latin typeface="Calibri"/>
                <a:ea typeface="Times New Roman"/>
              </a:rPr>
              <a:t>A </a:t>
            </a:r>
            <a:r>
              <a:rPr b="0" i="1" lang="pt-BR" sz="1400" spc="-1" strike="noStrike">
                <a:solidFill>
                  <a:schemeClr val="dk1"/>
                </a:solidFill>
                <a:latin typeface="Calibri"/>
                <a:ea typeface="Times New Roman"/>
              </a:rPr>
              <a:t>Act on the Protection of Caves </a:t>
            </a:r>
            <a:r>
              <a:rPr b="0" lang="pt-BR" sz="1400" spc="-1" strike="noStrike">
                <a:solidFill>
                  <a:schemeClr val="dk1"/>
                </a:solidFill>
                <a:latin typeface="Calibri"/>
                <a:ea typeface="Times New Roman"/>
              </a:rPr>
              <a:t>(Croácia, </a:t>
            </a:r>
            <a:r>
              <a:rPr b="1" lang="pt-BR" sz="1400" spc="-1" strike="noStrike">
                <a:solidFill>
                  <a:schemeClr val="dk1"/>
                </a:solidFill>
                <a:latin typeface="Calibri"/>
                <a:ea typeface="Times New Roman"/>
              </a:rPr>
              <a:t>1900</a:t>
            </a:r>
            <a:r>
              <a:rPr b="0" lang="pt-BR" sz="1400" spc="-1" strike="noStrike">
                <a:solidFill>
                  <a:schemeClr val="dk1"/>
                </a:solidFill>
                <a:latin typeface="Calibri"/>
                <a:ea typeface="Times New Roman"/>
              </a:rPr>
              <a:t>) é considerada uma das primeiras legislações específicas voltadas à proteção de cavernas no mundo, constituindo marco pioneiro da conservação espeleológica. Estabeleceu medidas para evitar a degradação desses ambientes, incluindo restrições à coleta de formações e à alteração de seus atributos naturais, reconhecendo seu valor como patrimônio a ser preservado </a:t>
            </a:r>
            <a:r>
              <a:rPr b="0" lang="da-DK" sz="1400" spc="-1" strike="noStrike">
                <a:solidFill>
                  <a:schemeClr val="dk1"/>
                </a:solidFill>
                <a:latin typeface="Calibri"/>
                <a:ea typeface="Times New Roman"/>
              </a:rPr>
              <a:t>(IUCN, 2007; OPAČIĆ et al., 2010)</a:t>
            </a:r>
            <a:r>
              <a:rPr b="0" lang="pt-BR" sz="1400" spc="-1" strike="noStrike">
                <a:solidFill>
                  <a:schemeClr val="dk1"/>
                </a:solidFill>
                <a:latin typeface="Calibri"/>
                <a:ea typeface="Times New Roman"/>
              </a:rPr>
              <a:t>.</a:t>
            </a:r>
            <a:endParaRPr b="0" lang="pt-BR" sz="1400" spc="-1" strike="noStrike">
              <a:solidFill>
                <a:srgbClr val="000000"/>
              </a:solidFill>
              <a:latin typeface="Arial"/>
            </a:endParaRPr>
          </a:p>
        </p:txBody>
      </p:sp>
      <p:pic>
        <p:nvPicPr>
          <p:cNvPr id="149" name="Imagem 7" descr=""/>
          <p:cNvPicPr/>
          <p:nvPr/>
        </p:nvPicPr>
        <p:blipFill>
          <a:blip r:embed="rId1"/>
          <a:stretch/>
        </p:blipFill>
        <p:spPr>
          <a:xfrm>
            <a:off x="445320" y="1042920"/>
            <a:ext cx="3870720" cy="2580120"/>
          </a:xfrm>
          <a:prstGeom prst="rect">
            <a:avLst/>
          </a:prstGeom>
          <a:ln w="0">
            <a:noFill/>
          </a:ln>
        </p:spPr>
      </p:pic>
      <p:sp>
        <p:nvSpPr>
          <p:cNvPr id="150" name="Título 1"/>
          <p:cNvSpPr/>
          <p:nvPr/>
        </p:nvSpPr>
        <p:spPr>
          <a:xfrm>
            <a:off x="275760" y="268560"/>
            <a:ext cx="6900120" cy="465840"/>
          </a:xfrm>
          <a:prstGeom prst="rect">
            <a:avLst/>
          </a:prstGeom>
          <a:noFill/>
          <a:ln w="0">
            <a:noFill/>
          </a:ln>
        </p:spPr>
        <p:style>
          <a:lnRef idx="0"/>
          <a:fillRef idx="0"/>
          <a:effectRef idx="0"/>
          <a:fontRef idx="minor"/>
        </p:style>
        <p:txBody>
          <a:bodyPr lIns="90000" rIns="90000" tIns="45000" bIns="45000" anchor="t">
            <a:noAutofit/>
          </a:bodyPr>
          <a:p>
            <a:pPr defTabSz="457200">
              <a:lnSpc>
                <a:spcPct val="100000"/>
              </a:lnSpc>
            </a:pPr>
            <a:r>
              <a:rPr b="1" lang="pt-BR" sz="2300" spc="-1" strike="noStrike">
                <a:solidFill>
                  <a:srgbClr val="0f4e22"/>
                </a:solidFill>
                <a:latin typeface="Candara"/>
                <a:ea typeface="ＭＳ Ｐゴシック"/>
              </a:rPr>
              <a:t>Histórico</a:t>
            </a:r>
            <a:endParaRPr b="0" lang="pt-BR" sz="2300" spc="-1" strike="noStrike">
              <a:solidFill>
                <a:srgbClr val="000000"/>
              </a:solidFill>
              <a:latin typeface="Arial"/>
            </a:endParaRPr>
          </a:p>
        </p:txBody>
      </p:sp>
      <p:cxnSp>
        <p:nvCxnSpPr>
          <p:cNvPr id="151" name="Conector reto 2"/>
          <p:cNvCxnSpPr/>
          <p:nvPr/>
        </p:nvCxnSpPr>
        <p:spPr>
          <a:xfrm>
            <a:off x="-9360" y="736560"/>
            <a:ext cx="1838520" cy="360"/>
          </a:xfrm>
          <a:prstGeom prst="straightConnector1">
            <a:avLst/>
          </a:prstGeom>
          <a:ln w="22860">
            <a:solidFill>
              <a:srgbClr val="00b050"/>
            </a:solidFill>
            <a:round/>
          </a:ln>
        </p:spPr>
      </p:cxnSp>
      <p:pic>
        <p:nvPicPr>
          <p:cNvPr id="152" name="Imagem 6" descr="Logotipo&#10;&#10;O conteúdo gerado por IA pode estar incorreto."/>
          <p:cNvPicPr/>
          <p:nvPr/>
        </p:nvPicPr>
        <p:blipFill>
          <a:blip r:embed="rId2">
            <a:lum bright="70000" contrast="-70000"/>
          </a:blip>
          <a:stretch/>
        </p:blipFill>
        <p:spPr>
          <a:xfrm>
            <a:off x="11683440" y="6355440"/>
            <a:ext cx="330480" cy="442800"/>
          </a:xfrm>
          <a:prstGeom prst="rect">
            <a:avLst/>
          </a:prstGeom>
          <a:ln w="0">
            <a:noFill/>
          </a:ln>
        </p:spPr>
      </p:pic>
      <p:sp>
        <p:nvSpPr>
          <p:cNvPr id="153" name="CaixaDeTexto 8"/>
          <p:cNvSpPr/>
          <p:nvPr/>
        </p:nvSpPr>
        <p:spPr>
          <a:xfrm>
            <a:off x="405360" y="3833280"/>
            <a:ext cx="5848560" cy="2207160"/>
          </a:xfrm>
          <a:prstGeom prst="rect">
            <a:avLst/>
          </a:prstGeom>
          <a:noFill/>
          <a:ln w="0">
            <a:noFill/>
          </a:ln>
        </p:spPr>
        <p:style>
          <a:lnRef idx="0"/>
          <a:fillRef idx="0"/>
          <a:effectRef idx="0"/>
          <a:fontRef idx="minor"/>
        </p:style>
        <p:txBody>
          <a:bodyPr lIns="90000" rIns="90000" tIns="45000" bIns="45000" anchor="t">
            <a:spAutoFit/>
          </a:bodyPr>
          <a:p>
            <a:pPr algn="just" defTabSz="914400">
              <a:lnSpc>
                <a:spcPts val="2268"/>
              </a:lnSpc>
              <a:spcAft>
                <a:spcPts val="799"/>
              </a:spcAft>
            </a:pPr>
            <a:r>
              <a:rPr b="0" lang="pt-BR" sz="1340" spc="-1" strike="noStrike">
                <a:solidFill>
                  <a:schemeClr val="dk1"/>
                </a:solidFill>
                <a:latin typeface="Albert Sans"/>
                <a:ea typeface="Times New Roman"/>
              </a:rPr>
              <a:t>Os primeiros registros documentados sobre cavernas no Brasil remontam a </a:t>
            </a:r>
            <a:r>
              <a:rPr b="1" lang="pt-BR" sz="1340" spc="-1" strike="noStrike">
                <a:solidFill>
                  <a:schemeClr val="dk1"/>
                </a:solidFill>
                <a:latin typeface="Albert Sans"/>
                <a:ea typeface="Times New Roman"/>
              </a:rPr>
              <a:t>1717</a:t>
            </a:r>
            <a:r>
              <a:rPr b="0" lang="pt-BR" sz="1340" spc="-1" strike="noStrike">
                <a:solidFill>
                  <a:schemeClr val="dk1"/>
                </a:solidFill>
                <a:latin typeface="Albert Sans"/>
                <a:ea typeface="Times New Roman"/>
              </a:rPr>
              <a:t>. A citação consta na carta escrita ao rei de Portugal, escrita em 1717, por Francisco de Mendonça Mar, onde este menciona que residia há 26 anos (desde 1691) na Lapa do Bom Jesus </a:t>
            </a:r>
            <a:endParaRPr b="0" lang="pt-BR" sz="1340" spc="-1" strike="noStrike">
              <a:solidFill>
                <a:srgbClr val="000000"/>
              </a:solidFill>
              <a:latin typeface="Arial"/>
            </a:endParaRPr>
          </a:p>
          <a:p>
            <a:pPr algn="just" defTabSz="914400">
              <a:lnSpc>
                <a:spcPts val="2268"/>
              </a:lnSpc>
              <a:spcAft>
                <a:spcPts val="799"/>
              </a:spcAft>
            </a:pPr>
            <a:r>
              <a:rPr b="0" lang="pt-BR" sz="1340" spc="-1" strike="noStrike">
                <a:solidFill>
                  <a:schemeClr val="dk1"/>
                </a:solidFill>
                <a:latin typeface="Albert Sans"/>
                <a:ea typeface="Times New Roman"/>
              </a:rPr>
              <a:t>Em </a:t>
            </a:r>
            <a:r>
              <a:rPr b="1" lang="pt-BR" sz="1340" spc="-1" strike="noStrike">
                <a:solidFill>
                  <a:schemeClr val="dk1"/>
                </a:solidFill>
                <a:latin typeface="Albert Sans"/>
                <a:ea typeface="Times New Roman"/>
              </a:rPr>
              <a:t>1790</a:t>
            </a:r>
            <a:r>
              <a:rPr b="0" lang="pt-BR" sz="1340" spc="-1" strike="noStrike">
                <a:solidFill>
                  <a:schemeClr val="dk1"/>
                </a:solidFill>
                <a:latin typeface="Albert Sans"/>
                <a:ea typeface="Times New Roman"/>
              </a:rPr>
              <a:t>, o naturalista baiano Alexandre Rodrigues Ferreira realizou uma descrição sistemática da Gruta das Onças, Vale de São Domingos/MT. Primeiro mapa de caverna do Brasil. </a:t>
            </a:r>
            <a:endParaRPr b="0" lang="pt-BR" sz="1340" spc="-1" strike="noStrike">
              <a:solidFill>
                <a:srgbClr val="000000"/>
              </a:solidFill>
              <a:latin typeface="Arial"/>
            </a:endParaRPr>
          </a:p>
        </p:txBody>
      </p:sp>
      <p:graphicFrame>
        <p:nvGraphicFramePr>
          <p:cNvPr id="154" name="Objeto 8"/>
          <p:cNvGraphicFramePr/>
          <p:nvPr/>
        </p:nvGraphicFramePr>
        <p:xfrm>
          <a:off x="6558480" y="3833280"/>
          <a:ext cx="5238000" cy="2120400"/>
        </p:xfrm>
        <a:graphic>
          <a:graphicData uri="http://schemas.openxmlformats.org/presentationml/2006/ole">
            <p:oleObj progId="CorelPHOTOPAINT.Image.17" r:id="rId3" spid="">
              <p:embed/>
              <p:pic>
                <p:nvPicPr>
                  <p:cNvPr id="155" name="Objeto 8" descr=""/>
                  <p:cNvPicPr/>
                  <p:nvPr/>
                </p:nvPicPr>
                <p:blipFill>
                  <a:blip r:embed="rId4"/>
                  <a:stretch/>
                </p:blipFill>
                <p:spPr>
                  <a:xfrm>
                    <a:off x="6558480" y="3833280"/>
                    <a:ext cx="5238000" cy="2120400"/>
                  </a:xfrm>
                  <a:prstGeom prst="rect">
                    <a:avLst/>
                  </a:prstGeom>
                  <a:ln w="0">
                    <a:noFill/>
                  </a:ln>
                </p:spPr>
              </p:pic>
            </p:oleObj>
          </a:graphicData>
        </a:graphic>
      </p:graphicFrame>
      <p:sp>
        <p:nvSpPr>
          <p:cNvPr id="156" name="CaixaDeTexto 13"/>
          <p:cNvSpPr/>
          <p:nvPr/>
        </p:nvSpPr>
        <p:spPr>
          <a:xfrm>
            <a:off x="9487800" y="3929400"/>
            <a:ext cx="2069280" cy="374760"/>
          </a:xfrm>
          <a:prstGeom prst="rect">
            <a:avLst/>
          </a:prstGeom>
          <a:noFill/>
          <a:ln w="0">
            <a:noFill/>
          </a:ln>
        </p:spPr>
        <p:style>
          <a:lnRef idx="0"/>
          <a:fillRef idx="0"/>
          <a:effectRef idx="0"/>
          <a:fontRef idx="minor"/>
        </p:style>
        <p:txBody>
          <a:bodyPr lIns="90000" rIns="90000" tIns="45000" bIns="45000" anchor="t">
            <a:spAutoFit/>
          </a:bodyPr>
          <a:p>
            <a:pPr algn="r" defTabSz="914400">
              <a:lnSpc>
                <a:spcPct val="100000"/>
              </a:lnSpc>
            </a:pPr>
            <a:r>
              <a:rPr b="0" lang="pt-BR" sz="939" spc="-1" strike="noStrike">
                <a:solidFill>
                  <a:srgbClr val="000000"/>
                </a:solidFill>
                <a:latin typeface="Albert Sans"/>
                <a:ea typeface="Times New Roman"/>
              </a:rPr>
              <a:t>Planta Gruta das Onças </a:t>
            </a:r>
            <a:endParaRPr b="0" lang="pt-BR" sz="939" spc="-1" strike="noStrike">
              <a:solidFill>
                <a:srgbClr val="000000"/>
              </a:solidFill>
              <a:latin typeface="Arial"/>
            </a:endParaRPr>
          </a:p>
          <a:p>
            <a:pPr algn="r" defTabSz="914400">
              <a:lnSpc>
                <a:spcPct val="100000"/>
              </a:lnSpc>
            </a:pPr>
            <a:r>
              <a:rPr b="0" lang="pt-BR" sz="939" spc="-1" strike="noStrike">
                <a:solidFill>
                  <a:srgbClr val="000000"/>
                </a:solidFill>
                <a:latin typeface="Albert Sans"/>
                <a:ea typeface="Times New Roman"/>
              </a:rPr>
              <a:t>Acervo Museu Bocage, Portugal</a:t>
            </a:r>
            <a:endParaRPr b="0" lang="pt-BR" sz="939"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3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95" name="CaixaDeTexto 22"/>
          <p:cNvSpPr/>
          <p:nvPr/>
        </p:nvSpPr>
        <p:spPr>
          <a:xfrm>
            <a:off x="1638360" y="885960"/>
            <a:ext cx="8915040" cy="658440"/>
          </a:xfrm>
          <a:prstGeom prst="rect">
            <a:avLst/>
          </a:prstGeom>
          <a:noFill/>
          <a:ln w="0">
            <a:noFill/>
          </a:ln>
        </p:spPr>
        <p:style>
          <a:lnRef idx="0"/>
          <a:fillRef idx="0"/>
          <a:effectRef idx="0"/>
          <a:fontRef idx="minor"/>
        </p:style>
        <p:txBody>
          <a:bodyPr lIns="90000" rIns="90000" tIns="45000" bIns="45000" anchor="t">
            <a:spAutoFit/>
          </a:bodyPr>
          <a:p>
            <a:pPr defTabSz="1218960">
              <a:lnSpc>
                <a:spcPct val="100000"/>
              </a:lnSpc>
            </a:pPr>
            <a:r>
              <a:rPr b="1" lang="pt-BR" sz="1870" spc="-1" strike="noStrike">
                <a:solidFill>
                  <a:schemeClr val="dk1"/>
                </a:solidFill>
                <a:latin typeface="Albert Sans"/>
                <a:ea typeface="Source Sans Pro"/>
              </a:rPr>
              <a:t>https://www.gov.br/icmbio/pt-br/assuntos/centros-de-pesquisa/cavernas</a:t>
            </a:r>
            <a:endParaRPr b="0" lang="pt-BR" sz="1870" spc="-1" strike="noStrike">
              <a:solidFill>
                <a:srgbClr val="000000"/>
              </a:solidFill>
              <a:latin typeface="Arial"/>
            </a:endParaRPr>
          </a:p>
        </p:txBody>
      </p:sp>
      <p:grpSp>
        <p:nvGrpSpPr>
          <p:cNvPr id="496" name="Agrupar 40"/>
          <p:cNvGrpSpPr/>
          <p:nvPr/>
        </p:nvGrpSpPr>
        <p:grpSpPr>
          <a:xfrm>
            <a:off x="469800" y="1642680"/>
            <a:ext cx="11251800" cy="3958920"/>
            <a:chOff x="469800" y="1642680"/>
            <a:chExt cx="11251800" cy="3958920"/>
          </a:xfrm>
        </p:grpSpPr>
        <p:grpSp>
          <p:nvGrpSpPr>
            <p:cNvPr id="497" name="Agrupar 5"/>
            <p:cNvGrpSpPr/>
            <p:nvPr/>
          </p:nvGrpSpPr>
          <p:grpSpPr>
            <a:xfrm>
              <a:off x="6489360" y="1642680"/>
              <a:ext cx="5232240" cy="3958920"/>
              <a:chOff x="6489360" y="1642680"/>
              <a:chExt cx="5232240" cy="3958920"/>
            </a:xfrm>
          </p:grpSpPr>
          <p:sp>
            <p:nvSpPr>
              <p:cNvPr id="498" name="Google Shape;623;p62"/>
              <p:cNvSpPr/>
              <p:nvPr/>
            </p:nvSpPr>
            <p:spPr>
              <a:xfrm>
                <a:off x="6489360" y="1642680"/>
                <a:ext cx="5232240" cy="3364200"/>
              </a:xfrm>
              <a:prstGeom prst="rect">
                <a:avLst/>
              </a:prstGeom>
              <a:solidFill>
                <a:srgbClr val="10504d"/>
              </a:solidFill>
              <a:ln w="0">
                <a:noFill/>
              </a:ln>
            </p:spPr>
            <p:style>
              <a:lnRef idx="0"/>
              <a:fillRef idx="0"/>
              <a:effectRef idx="0"/>
              <a:fontRef idx="minor"/>
            </p:style>
            <p:txBody>
              <a:bodyPr lIns="122040" rIns="122040" tIns="122040" bIns="122040" anchor="ctr">
                <a:noAutofit/>
              </a:bodyPr>
              <a:p>
                <a:pPr defTabSz="914400">
                  <a:lnSpc>
                    <a:spcPct val="100000"/>
                  </a:lnSpc>
                </a:pPr>
                <a:endParaRPr b="0" lang="pt-BR" sz="2400" spc="-1" strike="noStrike">
                  <a:solidFill>
                    <a:schemeClr val="dk1"/>
                  </a:solidFill>
                  <a:latin typeface="Calibri"/>
                </a:endParaRPr>
              </a:p>
            </p:txBody>
          </p:sp>
          <p:sp>
            <p:nvSpPr>
              <p:cNvPr id="499" name="Google Shape;624;p62"/>
              <p:cNvSpPr/>
              <p:nvPr/>
            </p:nvSpPr>
            <p:spPr>
              <a:xfrm>
                <a:off x="8600760" y="5119200"/>
                <a:ext cx="1009440" cy="346320"/>
              </a:xfrm>
              <a:prstGeom prst="trapezoid">
                <a:avLst>
                  <a:gd name="adj" fmla="val 25000"/>
                </a:avLst>
              </a:prstGeom>
              <a:solidFill>
                <a:srgbClr val="10504d"/>
              </a:solidFill>
              <a:ln w="0">
                <a:noFill/>
              </a:ln>
            </p:spPr>
            <p:style>
              <a:lnRef idx="0"/>
              <a:fillRef idx="0"/>
              <a:effectRef idx="0"/>
              <a:fontRef idx="minor"/>
            </p:style>
            <p:txBody>
              <a:bodyPr lIns="122040" rIns="122040" tIns="122040" bIns="122040" anchor="ctr">
                <a:noAutofit/>
              </a:bodyPr>
              <a:p>
                <a:pPr defTabSz="914400">
                  <a:lnSpc>
                    <a:spcPct val="100000"/>
                  </a:lnSpc>
                </a:pPr>
                <a:endParaRPr b="0" lang="pt-BR" sz="2400" spc="-1" strike="noStrike">
                  <a:solidFill>
                    <a:schemeClr val="dk1"/>
                  </a:solidFill>
                  <a:latin typeface="Calibri"/>
                </a:endParaRPr>
              </a:p>
            </p:txBody>
          </p:sp>
          <p:sp>
            <p:nvSpPr>
              <p:cNvPr id="500" name="Google Shape;625;p62"/>
              <p:cNvSpPr/>
              <p:nvPr/>
            </p:nvSpPr>
            <p:spPr>
              <a:xfrm>
                <a:off x="8274600" y="5465880"/>
                <a:ext cx="1662120" cy="135720"/>
              </a:xfrm>
              <a:prstGeom prst="rect">
                <a:avLst/>
              </a:prstGeom>
              <a:solidFill>
                <a:srgbClr val="10504d"/>
              </a:solidFill>
              <a:ln w="0">
                <a:noFill/>
              </a:ln>
            </p:spPr>
            <p:style>
              <a:lnRef idx="0"/>
              <a:fillRef idx="0"/>
              <a:effectRef idx="0"/>
              <a:fontRef idx="minor"/>
            </p:style>
            <p:txBody>
              <a:bodyPr lIns="122040" rIns="122040" tIns="68040" bIns="68040" anchor="ctr">
                <a:noAutofit/>
              </a:bodyPr>
              <a:p>
                <a:pPr defTabSz="914400">
                  <a:lnSpc>
                    <a:spcPct val="100000"/>
                  </a:lnSpc>
                </a:pPr>
                <a:endParaRPr b="0" lang="pt-BR" sz="2400" spc="-1" strike="noStrike">
                  <a:solidFill>
                    <a:schemeClr val="dk1"/>
                  </a:solidFill>
                  <a:latin typeface="Calibri"/>
                </a:endParaRPr>
              </a:p>
            </p:txBody>
          </p:sp>
          <p:sp>
            <p:nvSpPr>
              <p:cNvPr id="501" name="Google Shape;626;p62"/>
              <p:cNvSpPr/>
              <p:nvPr/>
            </p:nvSpPr>
            <p:spPr>
              <a:xfrm>
                <a:off x="6489360" y="4983120"/>
                <a:ext cx="5232240" cy="135720"/>
              </a:xfrm>
              <a:prstGeom prst="rect">
                <a:avLst/>
              </a:prstGeom>
              <a:solidFill>
                <a:schemeClr val="lt2"/>
              </a:solidFill>
              <a:ln w="0">
                <a:noFill/>
              </a:ln>
            </p:spPr>
            <p:style>
              <a:lnRef idx="0"/>
              <a:fillRef idx="0"/>
              <a:effectRef idx="0"/>
              <a:fontRef idx="minor"/>
            </p:style>
            <p:txBody>
              <a:bodyPr lIns="122040" rIns="122040" tIns="68040" bIns="68040" anchor="ctr">
                <a:noAutofit/>
              </a:bodyPr>
              <a:p>
                <a:pPr defTabSz="914400">
                  <a:lnSpc>
                    <a:spcPct val="100000"/>
                  </a:lnSpc>
                </a:pPr>
                <a:endParaRPr b="0" lang="pt-BR" sz="2400" spc="-1" strike="noStrike">
                  <a:solidFill>
                    <a:schemeClr val="dk1"/>
                  </a:solidFill>
                  <a:latin typeface="Calibri"/>
                </a:endParaRPr>
              </a:p>
            </p:txBody>
          </p:sp>
          <p:pic>
            <p:nvPicPr>
              <p:cNvPr id="502" name="Google Shape;627;p62" descr=""/>
              <p:cNvPicPr/>
              <p:nvPr/>
            </p:nvPicPr>
            <p:blipFill>
              <a:blip r:embed="rId1"/>
              <a:stretch/>
            </p:blipFill>
            <p:spPr>
              <a:xfrm>
                <a:off x="6595200" y="1785240"/>
                <a:ext cx="5021280" cy="3085560"/>
              </a:xfrm>
              <a:prstGeom prst="rect">
                <a:avLst/>
              </a:prstGeom>
              <a:ln w="0">
                <a:noFill/>
              </a:ln>
            </p:spPr>
          </p:pic>
          <p:pic>
            <p:nvPicPr>
              <p:cNvPr id="503" name="Picture 2" descr=""/>
              <p:cNvPicPr/>
              <p:nvPr/>
            </p:nvPicPr>
            <p:blipFill>
              <a:blip r:embed="rId2"/>
              <a:stretch/>
            </p:blipFill>
            <p:spPr>
              <a:xfrm>
                <a:off x="6701040" y="1855800"/>
                <a:ext cx="4800600" cy="2940120"/>
              </a:xfrm>
              <a:prstGeom prst="rect">
                <a:avLst/>
              </a:prstGeom>
              <a:ln w="0">
                <a:solidFill>
                  <a:srgbClr val="64818c"/>
                </a:solidFill>
              </a:ln>
            </p:spPr>
          </p:pic>
        </p:grpSp>
        <p:grpSp>
          <p:nvGrpSpPr>
            <p:cNvPr id="504" name="Agrupar 32"/>
            <p:cNvGrpSpPr/>
            <p:nvPr/>
          </p:nvGrpSpPr>
          <p:grpSpPr>
            <a:xfrm>
              <a:off x="469800" y="1642680"/>
              <a:ext cx="5693040" cy="3958920"/>
              <a:chOff x="469800" y="1642680"/>
              <a:chExt cx="5693040" cy="3958920"/>
            </a:xfrm>
          </p:grpSpPr>
          <p:grpSp>
            <p:nvGrpSpPr>
              <p:cNvPr id="505" name="Google Shape;622;p62"/>
              <p:cNvGrpSpPr/>
              <p:nvPr/>
            </p:nvGrpSpPr>
            <p:grpSpPr>
              <a:xfrm>
                <a:off x="469800" y="1642680"/>
                <a:ext cx="5693040" cy="3958920"/>
                <a:chOff x="469800" y="1642680"/>
                <a:chExt cx="5693040" cy="3958920"/>
              </a:xfrm>
            </p:grpSpPr>
            <p:sp>
              <p:nvSpPr>
                <p:cNvPr id="506" name="Google Shape;623;p62"/>
                <p:cNvSpPr/>
                <p:nvPr/>
              </p:nvSpPr>
              <p:spPr>
                <a:xfrm>
                  <a:off x="469800" y="1642680"/>
                  <a:ext cx="5693040" cy="3462120"/>
                </a:xfrm>
                <a:prstGeom prst="rect">
                  <a:avLst/>
                </a:prstGeom>
                <a:solidFill>
                  <a:srgbClr val="10504d"/>
                </a:solidFill>
                <a:ln w="0">
                  <a:noFill/>
                </a:ln>
              </p:spPr>
              <p:style>
                <a:lnRef idx="0"/>
                <a:fillRef idx="0"/>
                <a:effectRef idx="0"/>
                <a:fontRef idx="minor"/>
              </p:style>
              <p:txBody>
                <a:bodyPr lIns="122040" rIns="122040" tIns="122040" bIns="122040" anchor="ctr">
                  <a:noAutofit/>
                </a:bodyPr>
                <a:p>
                  <a:pPr defTabSz="914400">
                    <a:lnSpc>
                      <a:spcPct val="100000"/>
                    </a:lnSpc>
                  </a:pPr>
                  <a:endParaRPr b="0" lang="pt-BR" sz="2400" spc="-1" strike="noStrike">
                    <a:solidFill>
                      <a:schemeClr val="dk1"/>
                    </a:solidFill>
                    <a:latin typeface="Calibri"/>
                  </a:endParaRPr>
                </a:p>
              </p:txBody>
            </p:sp>
            <p:sp>
              <p:nvSpPr>
                <p:cNvPr id="507" name="Google Shape;624;p62"/>
                <p:cNvSpPr/>
                <p:nvPr/>
              </p:nvSpPr>
              <p:spPr>
                <a:xfrm>
                  <a:off x="2767320" y="5105160"/>
                  <a:ext cx="1098360" cy="356400"/>
                </a:xfrm>
                <a:prstGeom prst="trapezoid">
                  <a:avLst>
                    <a:gd name="adj" fmla="val 25000"/>
                  </a:avLst>
                </a:prstGeom>
                <a:solidFill>
                  <a:srgbClr val="10504d"/>
                </a:solidFill>
                <a:ln w="0">
                  <a:noFill/>
                </a:ln>
              </p:spPr>
              <p:style>
                <a:lnRef idx="0"/>
                <a:fillRef idx="0"/>
                <a:effectRef idx="0"/>
                <a:fontRef idx="minor"/>
              </p:style>
              <p:txBody>
                <a:bodyPr lIns="122040" rIns="122040" tIns="122040" bIns="122040" anchor="ctr">
                  <a:noAutofit/>
                </a:bodyPr>
                <a:p>
                  <a:pPr defTabSz="914400">
                    <a:lnSpc>
                      <a:spcPct val="100000"/>
                    </a:lnSpc>
                  </a:pPr>
                  <a:endParaRPr b="0" lang="pt-BR" sz="2400" spc="-1" strike="noStrike">
                    <a:solidFill>
                      <a:schemeClr val="dk1"/>
                    </a:solidFill>
                    <a:latin typeface="Calibri"/>
                  </a:endParaRPr>
                </a:p>
              </p:txBody>
            </p:sp>
            <p:sp>
              <p:nvSpPr>
                <p:cNvPr id="508" name="Google Shape;625;p62"/>
                <p:cNvSpPr/>
                <p:nvPr/>
              </p:nvSpPr>
              <p:spPr>
                <a:xfrm>
                  <a:off x="2412360" y="5461920"/>
                  <a:ext cx="1808280" cy="139680"/>
                </a:xfrm>
                <a:prstGeom prst="rect">
                  <a:avLst/>
                </a:prstGeom>
                <a:solidFill>
                  <a:srgbClr val="10504d"/>
                </a:solidFill>
                <a:ln w="0">
                  <a:noFill/>
                </a:ln>
              </p:spPr>
              <p:style>
                <a:lnRef idx="0"/>
                <a:fillRef idx="0"/>
                <a:effectRef idx="0"/>
                <a:fontRef idx="minor"/>
              </p:style>
              <p:txBody>
                <a:bodyPr lIns="122040" rIns="122040" tIns="69840" bIns="69840" anchor="ctr">
                  <a:noAutofit/>
                </a:bodyPr>
                <a:p>
                  <a:pPr defTabSz="914400">
                    <a:lnSpc>
                      <a:spcPct val="100000"/>
                    </a:lnSpc>
                  </a:pPr>
                  <a:endParaRPr b="0" lang="pt-BR" sz="2400" spc="-1" strike="noStrike">
                    <a:solidFill>
                      <a:schemeClr val="dk1"/>
                    </a:solidFill>
                    <a:latin typeface="Calibri"/>
                  </a:endParaRPr>
                </a:p>
              </p:txBody>
            </p:sp>
            <p:sp>
              <p:nvSpPr>
                <p:cNvPr id="509" name="Google Shape;626;p62"/>
                <p:cNvSpPr/>
                <p:nvPr/>
              </p:nvSpPr>
              <p:spPr>
                <a:xfrm>
                  <a:off x="469800" y="4965480"/>
                  <a:ext cx="5693040" cy="139680"/>
                </a:xfrm>
                <a:prstGeom prst="rect">
                  <a:avLst/>
                </a:prstGeom>
                <a:solidFill>
                  <a:schemeClr val="lt2"/>
                </a:solidFill>
                <a:ln w="0">
                  <a:noFill/>
                </a:ln>
              </p:spPr>
              <p:style>
                <a:lnRef idx="0"/>
                <a:fillRef idx="0"/>
                <a:effectRef idx="0"/>
                <a:fontRef idx="minor"/>
              </p:style>
              <p:txBody>
                <a:bodyPr lIns="122040" rIns="122040" tIns="69840" bIns="69840" anchor="ctr">
                  <a:noAutofit/>
                </a:bodyPr>
                <a:p>
                  <a:pPr defTabSz="914400">
                    <a:lnSpc>
                      <a:spcPct val="100000"/>
                    </a:lnSpc>
                  </a:pPr>
                  <a:endParaRPr b="0" lang="pt-BR" sz="2400" spc="-1" strike="noStrike">
                    <a:solidFill>
                      <a:schemeClr val="dk1"/>
                    </a:solidFill>
                    <a:latin typeface="Calibri"/>
                  </a:endParaRPr>
                </a:p>
              </p:txBody>
            </p:sp>
          </p:grpSp>
          <p:pic>
            <p:nvPicPr>
              <p:cNvPr id="510" name="Google Shape;627;p62" descr=""/>
              <p:cNvPicPr/>
              <p:nvPr/>
            </p:nvPicPr>
            <p:blipFill>
              <a:blip r:embed="rId3"/>
              <a:stretch/>
            </p:blipFill>
            <p:spPr>
              <a:xfrm>
                <a:off x="584640" y="1789560"/>
                <a:ext cx="5463720" cy="3073320"/>
              </a:xfrm>
              <a:prstGeom prst="rect">
                <a:avLst/>
              </a:prstGeom>
              <a:ln w="0">
                <a:noFill/>
              </a:ln>
            </p:spPr>
          </p:pic>
          <p:pic>
            <p:nvPicPr>
              <p:cNvPr id="511" name="Imagem 35" descr=""/>
              <p:cNvPicPr/>
              <p:nvPr/>
            </p:nvPicPr>
            <p:blipFill>
              <a:blip r:embed="rId4"/>
              <a:stretch/>
            </p:blipFill>
            <p:spPr>
              <a:xfrm>
                <a:off x="682560" y="1851480"/>
                <a:ext cx="5287320" cy="2924640"/>
              </a:xfrm>
              <a:prstGeom prst="rect">
                <a:avLst/>
              </a:prstGeom>
              <a:ln w="0">
                <a:noFill/>
              </a:ln>
            </p:spPr>
          </p:pic>
        </p:grpSp>
      </p:grpSp>
      <p:pic>
        <p:nvPicPr>
          <p:cNvPr id="512" name="Imagem 1" descr="Logotipo&#10;&#10;O conteúdo gerado por IA pode estar incorreto."/>
          <p:cNvPicPr/>
          <p:nvPr/>
        </p:nvPicPr>
        <p:blipFill>
          <a:blip r:embed="rId5">
            <a:lum bright="70000" contrast="-70000"/>
          </a:blip>
          <a:stretch/>
        </p:blipFill>
        <p:spPr>
          <a:xfrm>
            <a:off x="11683440" y="6355440"/>
            <a:ext cx="330480" cy="442800"/>
          </a:xfrm>
          <a:prstGeom prst="rect">
            <a:avLst/>
          </a:prstGeom>
          <a:ln w="0">
            <a:noFill/>
          </a:ln>
        </p:spPr>
      </p:pic>
      <p:sp>
        <p:nvSpPr>
          <p:cNvPr id="513" name="Título 1"/>
          <p:cNvSpPr/>
          <p:nvPr/>
        </p:nvSpPr>
        <p:spPr>
          <a:xfrm>
            <a:off x="140400" y="115200"/>
            <a:ext cx="7231680" cy="582120"/>
          </a:xfrm>
          <a:prstGeom prst="rect">
            <a:avLst/>
          </a:prstGeom>
          <a:noFill/>
          <a:ln w="0">
            <a:noFill/>
          </a:ln>
        </p:spPr>
        <p:style>
          <a:lnRef idx="0"/>
          <a:fillRef idx="0"/>
          <a:effectRef idx="0"/>
          <a:fontRef idx="minor"/>
        </p:style>
        <p:txBody>
          <a:bodyPr lIns="90000" rIns="90000" tIns="45000" bIns="45000" anchor="t">
            <a:noAutofit/>
          </a:bodyPr>
          <a:p>
            <a:pPr defTabSz="457200">
              <a:lnSpc>
                <a:spcPct val="100000"/>
              </a:lnSpc>
            </a:pPr>
            <a:r>
              <a:rPr b="1" lang="pt-BR" sz="2300" spc="-1" strike="noStrike">
                <a:solidFill>
                  <a:schemeClr val="dk1"/>
                </a:solidFill>
                <a:latin typeface="Candara"/>
                <a:ea typeface="ＭＳ Ｐゴシック"/>
              </a:rPr>
              <a:t>Centro Nacional de Pesquisa e Conservação de Cavernas</a:t>
            </a:r>
            <a:endParaRPr b="0" lang="pt-BR" sz="2300" spc="-1" strike="noStrike">
              <a:solidFill>
                <a:srgbClr val="000000"/>
              </a:solidFill>
              <a:latin typeface="Arial"/>
            </a:endParaRPr>
          </a:p>
        </p:txBody>
      </p:sp>
      <p:cxnSp>
        <p:nvCxnSpPr>
          <p:cNvPr id="514" name="Conector reto 3"/>
          <p:cNvCxnSpPr/>
          <p:nvPr/>
        </p:nvCxnSpPr>
        <p:spPr>
          <a:xfrm>
            <a:off x="-9360" y="583920"/>
            <a:ext cx="7382160" cy="360"/>
          </a:xfrm>
          <a:prstGeom prst="straightConnector1">
            <a:avLst/>
          </a:prstGeom>
          <a:ln w="22860">
            <a:solidFill>
              <a:srgbClr val="00b050"/>
            </a:solidFill>
            <a:round/>
          </a:ln>
        </p:spPr>
      </p:cxnSp>
      <p:pic>
        <p:nvPicPr>
          <p:cNvPr id="515" name="Imagem 13" descr="Código QR&#10;&#10;O conteúdo gerado por IA pode estar incorreto."/>
          <p:cNvPicPr/>
          <p:nvPr/>
        </p:nvPicPr>
        <p:blipFill>
          <a:blip r:embed="rId6"/>
          <a:srcRect l="32908" t="33472" r="27995" b="39030"/>
          <a:stretch/>
        </p:blipFill>
        <p:spPr>
          <a:xfrm>
            <a:off x="9937080" y="391320"/>
            <a:ext cx="993600" cy="988560"/>
          </a:xfrm>
          <a:prstGeom prst="rect">
            <a:avLst/>
          </a:prstGeom>
          <a:ln w="0">
            <a:noFill/>
          </a:ln>
        </p:spPr>
      </p:pic>
    </p:spTree>
  </p:cSld>
  <p:transition spd="slow">
    <p:wipe dir="r"/>
  </p:transition>
</p:sld>
</file>

<file path=ppt/slides/slide3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516" name="Imagem 32" descr="Forma&#10;&#10;O conteúdo gerado por IA pode estar incorreto."/>
          <p:cNvPicPr/>
          <p:nvPr/>
        </p:nvPicPr>
        <p:blipFill>
          <a:blip r:embed="rId1"/>
          <a:stretch/>
        </p:blipFill>
        <p:spPr>
          <a:xfrm>
            <a:off x="0" y="0"/>
            <a:ext cx="12191760" cy="6857640"/>
          </a:xfrm>
          <a:prstGeom prst="rect">
            <a:avLst/>
          </a:prstGeom>
          <a:ln w="0">
            <a:noFill/>
          </a:ln>
        </p:spPr>
      </p:pic>
      <p:sp>
        <p:nvSpPr>
          <p:cNvPr id="517" name="Retângulo 35"/>
          <p:cNvSpPr/>
          <p:nvPr/>
        </p:nvSpPr>
        <p:spPr>
          <a:xfrm>
            <a:off x="0" y="1512720"/>
            <a:ext cx="6768360" cy="801720"/>
          </a:xfrm>
          <a:prstGeom prst="rect">
            <a:avLst/>
          </a:prstGeom>
          <a:solidFill>
            <a:srgbClr val="10504d"/>
          </a:solidFill>
          <a:ln>
            <a:noFill/>
          </a:ln>
          <a:effectLst>
            <a:outerShdw algn="tl" blurRad="50760" dir="2700000" dist="37674" rotWithShape="0">
              <a:srgbClr val="000000">
                <a:alpha val="40000"/>
              </a:srgbClr>
            </a:outerShdw>
          </a:effectLst>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pPr>
            <a:endParaRPr b="0" lang="pt-BR" sz="1800" spc="-1" strike="noStrike">
              <a:solidFill>
                <a:schemeClr val="lt1"/>
              </a:solidFill>
              <a:latin typeface="Calibri"/>
            </a:endParaRPr>
          </a:p>
        </p:txBody>
      </p:sp>
      <p:sp>
        <p:nvSpPr>
          <p:cNvPr id="518" name="CaixaDeTexto 37"/>
          <p:cNvSpPr/>
          <p:nvPr/>
        </p:nvSpPr>
        <p:spPr>
          <a:xfrm>
            <a:off x="2070000" y="1667520"/>
            <a:ext cx="2234880" cy="1065240"/>
          </a:xfrm>
          <a:prstGeom prst="rect">
            <a:avLst/>
          </a:prstGeom>
          <a:noFill/>
          <a:ln w="0">
            <a:noFill/>
          </a:ln>
        </p:spPr>
        <p:style>
          <a:lnRef idx="0"/>
          <a:fillRef idx="0"/>
          <a:effectRef idx="0"/>
          <a:fontRef idx="minor"/>
        </p:style>
        <p:txBody>
          <a:bodyPr lIns="90000" rIns="90000" tIns="45000" bIns="45000" anchor="t">
            <a:spAutoFit/>
          </a:bodyPr>
          <a:p>
            <a:pPr algn="ctr" defTabSz="914400">
              <a:lnSpc>
                <a:spcPct val="100000"/>
              </a:lnSpc>
            </a:pPr>
            <a:r>
              <a:rPr b="0" lang="pt-BR" sz="3200" spc="199" strike="noStrike">
                <a:solidFill>
                  <a:schemeClr val="lt1"/>
                </a:solidFill>
                <a:latin typeface="Fjalla One"/>
              </a:rPr>
              <a:t>OBRIGADO</a:t>
            </a:r>
            <a:endParaRPr b="0" lang="pt-BR" sz="3200" spc="-1" strike="noStrike">
              <a:solidFill>
                <a:srgbClr val="000000"/>
              </a:solidFill>
              <a:latin typeface="Arial"/>
            </a:endParaRPr>
          </a:p>
        </p:txBody>
      </p:sp>
      <p:grpSp>
        <p:nvGrpSpPr>
          <p:cNvPr id="519" name="Google Shape;496;p50"/>
          <p:cNvGrpSpPr/>
          <p:nvPr/>
        </p:nvGrpSpPr>
        <p:grpSpPr>
          <a:xfrm>
            <a:off x="6271920" y="1167120"/>
            <a:ext cx="5274360" cy="4124520"/>
            <a:chOff x="6271920" y="1167120"/>
            <a:chExt cx="5274360" cy="4124520"/>
          </a:xfrm>
        </p:grpSpPr>
        <p:sp>
          <p:nvSpPr>
            <p:cNvPr id="520" name="Google Shape;497;p50"/>
            <p:cNvSpPr/>
            <p:nvPr/>
          </p:nvSpPr>
          <p:spPr>
            <a:xfrm>
              <a:off x="8107200" y="4628160"/>
              <a:ext cx="1603080" cy="663480"/>
            </a:xfrm>
            <a:custGeom>
              <a:avLst/>
              <a:gdLst>
                <a:gd name="textAreaLeft" fmla="*/ 0 w 1603080"/>
                <a:gd name="textAreaRight" fmla="*/ 1603440 w 1603080"/>
                <a:gd name="textAreaTop" fmla="*/ 0 h 663480"/>
                <a:gd name="textAreaBottom" fmla="*/ 663840 h 663480"/>
              </a:gdLst>
              <a:ahLst/>
              <a:rect l="textAreaLeft" t="textAreaTop" r="textAreaRight" b="textAreaBottom"/>
              <a:pathLst>
                <a:path w="19155" h="7814">
                  <a:moveTo>
                    <a:pt x="19036" y="7013"/>
                  </a:moveTo>
                  <a:cubicBezTo>
                    <a:pt x="19036" y="7013"/>
                    <a:pt x="18221" y="6168"/>
                    <a:pt x="17198" y="5248"/>
                  </a:cubicBezTo>
                  <a:cubicBezTo>
                    <a:pt x="16175" y="4329"/>
                    <a:pt x="16323" y="3662"/>
                    <a:pt x="16323" y="3662"/>
                  </a:cubicBezTo>
                  <a:lnTo>
                    <a:pt x="16041" y="0"/>
                  </a:lnTo>
                  <a:lnTo>
                    <a:pt x="9741" y="0"/>
                  </a:lnTo>
                  <a:lnTo>
                    <a:pt x="9429" y="0"/>
                  </a:lnTo>
                  <a:lnTo>
                    <a:pt x="3114" y="0"/>
                  </a:lnTo>
                  <a:lnTo>
                    <a:pt x="2847" y="3662"/>
                  </a:lnTo>
                  <a:cubicBezTo>
                    <a:pt x="2847" y="3662"/>
                    <a:pt x="2995" y="4329"/>
                    <a:pt x="1958" y="5248"/>
                  </a:cubicBezTo>
                  <a:cubicBezTo>
                    <a:pt x="935" y="6168"/>
                    <a:pt x="119" y="7013"/>
                    <a:pt x="119" y="7013"/>
                  </a:cubicBezTo>
                  <a:cubicBezTo>
                    <a:pt x="119" y="7013"/>
                    <a:pt x="1" y="7220"/>
                    <a:pt x="1" y="7502"/>
                  </a:cubicBezTo>
                  <a:cubicBezTo>
                    <a:pt x="1" y="7798"/>
                    <a:pt x="179" y="7813"/>
                    <a:pt x="890" y="7813"/>
                  </a:cubicBezTo>
                  <a:lnTo>
                    <a:pt x="9429" y="7813"/>
                  </a:lnTo>
                  <a:lnTo>
                    <a:pt x="9741" y="7813"/>
                  </a:lnTo>
                  <a:lnTo>
                    <a:pt x="18280" y="7813"/>
                  </a:lnTo>
                  <a:cubicBezTo>
                    <a:pt x="18991" y="7813"/>
                    <a:pt x="19155" y="7798"/>
                    <a:pt x="19155" y="7502"/>
                  </a:cubicBezTo>
                  <a:cubicBezTo>
                    <a:pt x="19155" y="7220"/>
                    <a:pt x="19036" y="7013"/>
                    <a:pt x="19036" y="7013"/>
                  </a:cubicBezTo>
                  <a:close/>
                </a:path>
              </a:pathLst>
            </a:custGeom>
            <a:solidFill>
              <a:srgbClr val="abacad"/>
            </a:solidFill>
            <a:ln w="0">
              <a:noFill/>
            </a:ln>
            <a:effectLst>
              <a:outerShdw algn="bl" blurRad="142920" dir="3477951" dist="76014" rotWithShape="0">
                <a:srgbClr val="000000">
                  <a:alpha val="25000"/>
                </a:srgbClr>
              </a:outerShdw>
            </a:effectLst>
          </p:spPr>
          <p:style>
            <a:lnRef idx="0"/>
            <a:fillRef idx="0"/>
            <a:effectRef idx="0"/>
            <a:fontRef idx="minor"/>
          </p:style>
          <p:txBody>
            <a:bodyPr lIns="122040" rIns="122040" tIns="122040" bIns="122040" anchor="ctr">
              <a:noAutofit/>
            </a:bodyPr>
            <a:p>
              <a:pPr defTabSz="914400">
                <a:lnSpc>
                  <a:spcPct val="100000"/>
                </a:lnSpc>
              </a:pPr>
              <a:endParaRPr b="0" lang="pt-BR" sz="2400" spc="-1" strike="noStrike">
                <a:solidFill>
                  <a:schemeClr val="dk1"/>
                </a:solidFill>
                <a:latin typeface="Calibri"/>
              </a:endParaRPr>
            </a:p>
          </p:txBody>
        </p:sp>
        <p:sp>
          <p:nvSpPr>
            <p:cNvPr id="521" name="Google Shape;498;p50"/>
            <p:cNvSpPr/>
            <p:nvPr/>
          </p:nvSpPr>
          <p:spPr>
            <a:xfrm>
              <a:off x="6271920" y="1167120"/>
              <a:ext cx="5274360" cy="3520080"/>
            </a:xfrm>
            <a:custGeom>
              <a:avLst/>
              <a:gdLst>
                <a:gd name="textAreaLeft" fmla="*/ 0 w 5274360"/>
                <a:gd name="textAreaRight" fmla="*/ 5274720 w 5274360"/>
                <a:gd name="textAreaTop" fmla="*/ 0 h 3520080"/>
                <a:gd name="textAreaBottom" fmla="*/ 3520440 h 3520080"/>
              </a:gdLst>
              <a:ahLst/>
              <a:rect l="textAreaLeft" t="textAreaTop" r="textAreaRight" b="textAreaBottom"/>
              <a:pathLst>
                <a:path w="63007" h="41437">
                  <a:moveTo>
                    <a:pt x="3188" y="1"/>
                  </a:moveTo>
                  <a:cubicBezTo>
                    <a:pt x="1439" y="1"/>
                    <a:pt x="1" y="1424"/>
                    <a:pt x="1" y="3188"/>
                  </a:cubicBezTo>
                  <a:lnTo>
                    <a:pt x="1" y="38249"/>
                  </a:lnTo>
                  <a:cubicBezTo>
                    <a:pt x="1" y="39998"/>
                    <a:pt x="1439" y="41436"/>
                    <a:pt x="3188" y="41436"/>
                  </a:cubicBezTo>
                  <a:lnTo>
                    <a:pt x="59819" y="41436"/>
                  </a:lnTo>
                  <a:cubicBezTo>
                    <a:pt x="61583" y="41436"/>
                    <a:pt x="63007" y="39998"/>
                    <a:pt x="63007" y="38249"/>
                  </a:cubicBezTo>
                  <a:lnTo>
                    <a:pt x="63007" y="3188"/>
                  </a:lnTo>
                  <a:cubicBezTo>
                    <a:pt x="63007" y="1424"/>
                    <a:pt x="61583" y="1"/>
                    <a:pt x="59819" y="1"/>
                  </a:cubicBezTo>
                  <a:close/>
                </a:path>
              </a:pathLst>
            </a:custGeom>
            <a:solidFill>
              <a:srgbClr val="d1d3d4"/>
            </a:solidFill>
            <a:ln w="0">
              <a:noFill/>
            </a:ln>
            <a:effectLst>
              <a:outerShdw algn="bl" blurRad="142920" dir="3477951" dist="76014" rotWithShape="0">
                <a:srgbClr val="000000">
                  <a:alpha val="25000"/>
                </a:srgbClr>
              </a:outerShdw>
            </a:effectLst>
          </p:spPr>
          <p:style>
            <a:lnRef idx="0"/>
            <a:fillRef idx="0"/>
            <a:effectRef idx="0"/>
            <a:fontRef idx="minor"/>
          </p:style>
          <p:txBody>
            <a:bodyPr lIns="122040" rIns="122040" tIns="122040" bIns="122040" anchor="ctr">
              <a:noAutofit/>
            </a:bodyPr>
            <a:p>
              <a:pPr defTabSz="914400">
                <a:lnSpc>
                  <a:spcPct val="100000"/>
                </a:lnSpc>
              </a:pPr>
              <a:endParaRPr b="0" lang="pt-BR" sz="2400" spc="-1" strike="noStrike">
                <a:solidFill>
                  <a:schemeClr val="dk1"/>
                </a:solidFill>
                <a:latin typeface="Calibri"/>
              </a:endParaRPr>
            </a:p>
          </p:txBody>
        </p:sp>
        <p:sp>
          <p:nvSpPr>
            <p:cNvPr id="522" name="Google Shape;499;p50"/>
            <p:cNvSpPr/>
            <p:nvPr/>
          </p:nvSpPr>
          <p:spPr>
            <a:xfrm>
              <a:off x="6271920" y="1167120"/>
              <a:ext cx="5274360" cy="3167280"/>
            </a:xfrm>
            <a:custGeom>
              <a:avLst/>
              <a:gdLst>
                <a:gd name="textAreaLeft" fmla="*/ 0 w 5274360"/>
                <a:gd name="textAreaRight" fmla="*/ 5274720 w 5274360"/>
                <a:gd name="textAreaTop" fmla="*/ 0 h 3167280"/>
                <a:gd name="textAreaBottom" fmla="*/ 3167640 h 3167280"/>
              </a:gdLst>
              <a:ahLst/>
              <a:rect l="textAreaLeft" t="textAreaTop" r="textAreaRight" b="textAreaBottom"/>
              <a:pathLst>
                <a:path w="63007" h="37286">
                  <a:moveTo>
                    <a:pt x="3188" y="1"/>
                  </a:moveTo>
                  <a:cubicBezTo>
                    <a:pt x="1439" y="1"/>
                    <a:pt x="1" y="1424"/>
                    <a:pt x="1" y="3188"/>
                  </a:cubicBezTo>
                  <a:lnTo>
                    <a:pt x="1" y="37285"/>
                  </a:lnTo>
                  <a:lnTo>
                    <a:pt x="63007" y="37285"/>
                  </a:lnTo>
                  <a:lnTo>
                    <a:pt x="63007" y="3188"/>
                  </a:lnTo>
                  <a:cubicBezTo>
                    <a:pt x="63007" y="1424"/>
                    <a:pt x="61583" y="1"/>
                    <a:pt x="59819" y="1"/>
                  </a:cubicBezTo>
                  <a:close/>
                </a:path>
              </a:pathLst>
            </a:custGeom>
            <a:solidFill>
              <a:srgbClr val="10504d"/>
            </a:solidFill>
            <a:ln w="0">
              <a:noFill/>
            </a:ln>
          </p:spPr>
          <p:style>
            <a:lnRef idx="0"/>
            <a:fillRef idx="0"/>
            <a:effectRef idx="0"/>
            <a:fontRef idx="minor"/>
          </p:style>
          <p:txBody>
            <a:bodyPr lIns="122040" rIns="122040" tIns="122040" bIns="122040" anchor="ctr">
              <a:noAutofit/>
            </a:bodyPr>
            <a:p>
              <a:pPr defTabSz="914400">
                <a:lnSpc>
                  <a:spcPct val="100000"/>
                </a:lnSpc>
              </a:pPr>
              <a:endParaRPr b="0" lang="pt-BR" sz="2400" spc="-1" strike="noStrike">
                <a:solidFill>
                  <a:schemeClr val="dk1"/>
                </a:solidFill>
                <a:latin typeface="Calibri"/>
              </a:endParaRPr>
            </a:p>
          </p:txBody>
        </p:sp>
        <p:sp>
          <p:nvSpPr>
            <p:cNvPr id="523" name="Google Shape;500;p50"/>
            <p:cNvSpPr/>
            <p:nvPr/>
          </p:nvSpPr>
          <p:spPr>
            <a:xfrm>
              <a:off x="8821080" y="4419360"/>
              <a:ext cx="177120" cy="180000"/>
            </a:xfrm>
            <a:custGeom>
              <a:avLst/>
              <a:gdLst>
                <a:gd name="textAreaLeft" fmla="*/ 0 w 177120"/>
                <a:gd name="textAreaRight" fmla="*/ 177480 w 177120"/>
                <a:gd name="textAreaTop" fmla="*/ 0 h 180000"/>
                <a:gd name="textAreaBottom" fmla="*/ 180360 h 180000"/>
              </a:gdLst>
              <a:ahLst/>
              <a:rect l="textAreaLeft" t="textAreaTop" r="textAreaRight" b="textAreaBottom"/>
              <a:pathLst>
                <a:path w="2121" h="2121">
                  <a:moveTo>
                    <a:pt x="1053" y="1"/>
                  </a:moveTo>
                  <a:cubicBezTo>
                    <a:pt x="474" y="1"/>
                    <a:pt x="0" y="475"/>
                    <a:pt x="0" y="1068"/>
                  </a:cubicBezTo>
                  <a:cubicBezTo>
                    <a:pt x="0" y="1646"/>
                    <a:pt x="474" y="2121"/>
                    <a:pt x="1053" y="2121"/>
                  </a:cubicBezTo>
                  <a:cubicBezTo>
                    <a:pt x="1646" y="2121"/>
                    <a:pt x="2120" y="1646"/>
                    <a:pt x="2120" y="1068"/>
                  </a:cubicBezTo>
                  <a:cubicBezTo>
                    <a:pt x="2120" y="475"/>
                    <a:pt x="1646" y="1"/>
                    <a:pt x="1053" y="1"/>
                  </a:cubicBezTo>
                  <a:close/>
                </a:path>
              </a:pathLst>
            </a:custGeom>
            <a:solidFill>
              <a:srgbClr val="1d1d1d"/>
            </a:solidFill>
            <a:ln w="0">
              <a:noFill/>
            </a:ln>
          </p:spPr>
          <p:style>
            <a:lnRef idx="0"/>
            <a:fillRef idx="0"/>
            <a:effectRef idx="0"/>
            <a:fontRef idx="minor"/>
          </p:style>
          <p:txBody>
            <a:bodyPr lIns="122040" rIns="122040" tIns="90000" bIns="90000" anchor="ctr">
              <a:noAutofit/>
            </a:bodyPr>
            <a:p>
              <a:pPr defTabSz="914400">
                <a:lnSpc>
                  <a:spcPct val="100000"/>
                </a:lnSpc>
              </a:pPr>
              <a:endParaRPr b="0" lang="pt-BR" sz="2400" spc="-1" strike="noStrike">
                <a:solidFill>
                  <a:schemeClr val="dk1"/>
                </a:solidFill>
                <a:latin typeface="Calibri"/>
              </a:endParaRPr>
            </a:p>
          </p:txBody>
        </p:sp>
      </p:grpSp>
      <p:sp>
        <p:nvSpPr>
          <p:cNvPr id="524" name="Rectangle 1"/>
          <p:cNvSpPr/>
          <p:nvPr/>
        </p:nvSpPr>
        <p:spPr>
          <a:xfrm>
            <a:off x="486360" y="2579760"/>
            <a:ext cx="5261400" cy="1038240"/>
          </a:xfrm>
          <a:prstGeom prst="rect">
            <a:avLst/>
          </a:prstGeom>
          <a:noFill/>
          <a:ln w="0">
            <a:noFill/>
          </a:ln>
        </p:spPr>
        <p:style>
          <a:lnRef idx="0"/>
          <a:fillRef idx="0"/>
          <a:effectRef idx="0"/>
          <a:fontRef idx="minor"/>
        </p:style>
        <p:txBody>
          <a:bodyPr lIns="90000" rIns="90000" tIns="45000" bIns="45000" anchor="ctr">
            <a:spAutoFit/>
          </a:bodyPr>
          <a:p>
            <a:pPr algn="just" defTabSz="914400">
              <a:lnSpc>
                <a:spcPts val="1868"/>
              </a:lnSpc>
            </a:pPr>
            <a:r>
              <a:rPr b="0" lang="pt-BR" sz="1200" spc="-1" strike="noStrike">
                <a:solidFill>
                  <a:schemeClr val="dk1"/>
                </a:solidFill>
                <a:latin typeface="Albert Sans"/>
              </a:rPr>
              <a:t>Ministério do Meio Ambiente</a:t>
            </a:r>
            <a:endParaRPr b="0" lang="pt-BR" sz="1200" spc="-1" strike="noStrike">
              <a:solidFill>
                <a:srgbClr val="000000"/>
              </a:solidFill>
              <a:latin typeface="Arial"/>
            </a:endParaRPr>
          </a:p>
          <a:p>
            <a:pPr algn="just" defTabSz="914400">
              <a:lnSpc>
                <a:spcPts val="1868"/>
              </a:lnSpc>
            </a:pPr>
            <a:r>
              <a:rPr b="0" lang="pt-BR" sz="1200" spc="-1" strike="noStrike">
                <a:solidFill>
                  <a:schemeClr val="dk1"/>
                </a:solidFill>
                <a:latin typeface="Albert Sans"/>
              </a:rPr>
              <a:t>Instituto Chico Mendes de Conservação da Biodiversidade</a:t>
            </a:r>
            <a:endParaRPr b="0" lang="pt-BR" sz="1200" spc="-1" strike="noStrike">
              <a:solidFill>
                <a:srgbClr val="000000"/>
              </a:solidFill>
              <a:latin typeface="Arial"/>
            </a:endParaRPr>
          </a:p>
          <a:p>
            <a:pPr algn="just" defTabSz="914400">
              <a:lnSpc>
                <a:spcPts val="1868"/>
              </a:lnSpc>
            </a:pPr>
            <a:r>
              <a:rPr b="0" lang="pt-BR" sz="1200" spc="-1" strike="noStrike">
                <a:solidFill>
                  <a:schemeClr val="dk1"/>
                </a:solidFill>
                <a:latin typeface="Albert Sans"/>
              </a:rPr>
              <a:t>Diretoria de Pesquisa, Avaliação e Monitoramento da Biodiversidade</a:t>
            </a:r>
            <a:endParaRPr b="0" lang="pt-BR" sz="1200" spc="-1" strike="noStrike">
              <a:solidFill>
                <a:srgbClr val="000000"/>
              </a:solidFill>
              <a:latin typeface="Arial"/>
            </a:endParaRPr>
          </a:p>
          <a:p>
            <a:pPr algn="just" defTabSz="914400">
              <a:lnSpc>
                <a:spcPts val="1868"/>
              </a:lnSpc>
            </a:pPr>
            <a:r>
              <a:rPr b="0" lang="pt-BR" sz="1200" spc="-1" strike="noStrike">
                <a:solidFill>
                  <a:schemeClr val="dk1"/>
                </a:solidFill>
                <a:latin typeface="Albert Sans"/>
              </a:rPr>
              <a:t>Centro Nacional de Pesquisa e Conservação de Cavernas – CECAV</a:t>
            </a:r>
            <a:endParaRPr b="0" lang="pt-BR" sz="1200" spc="-1" strike="noStrike">
              <a:solidFill>
                <a:srgbClr val="000000"/>
              </a:solidFill>
              <a:latin typeface="Arial"/>
            </a:endParaRPr>
          </a:p>
        </p:txBody>
      </p:sp>
      <p:grpSp>
        <p:nvGrpSpPr>
          <p:cNvPr id="525" name="Google Shape;16398;p72"/>
          <p:cNvGrpSpPr/>
          <p:nvPr/>
        </p:nvGrpSpPr>
        <p:grpSpPr>
          <a:xfrm>
            <a:off x="1355760" y="4894920"/>
            <a:ext cx="258840" cy="277920"/>
            <a:chOff x="1355760" y="4894920"/>
            <a:chExt cx="258840" cy="277920"/>
          </a:xfrm>
        </p:grpSpPr>
        <p:sp>
          <p:nvSpPr>
            <p:cNvPr id="526" name="Google Shape;16399;p72"/>
            <p:cNvSpPr/>
            <p:nvPr/>
          </p:nvSpPr>
          <p:spPr>
            <a:xfrm>
              <a:off x="1355760" y="4894920"/>
              <a:ext cx="240840" cy="277560"/>
            </a:xfrm>
            <a:custGeom>
              <a:avLst/>
              <a:gdLst>
                <a:gd name="textAreaLeft" fmla="*/ 0 w 240840"/>
                <a:gd name="textAreaRight" fmla="*/ 241200 w 240840"/>
                <a:gd name="textAreaTop" fmla="*/ 0 h 277560"/>
                <a:gd name="textAreaBottom" fmla="*/ 277920 h 277560"/>
              </a:gdLst>
              <a:ahLst/>
              <a:rect l="textAreaLeft" t="textAreaTop" r="textAreaRight" b="textAreaBottom"/>
              <a:pathLst>
                <a:path w="7645" h="8814">
                  <a:moveTo>
                    <a:pt x="4192" y="301"/>
                  </a:moveTo>
                  <a:lnTo>
                    <a:pt x="5228" y="1337"/>
                  </a:lnTo>
                  <a:lnTo>
                    <a:pt x="3144" y="1337"/>
                  </a:lnTo>
                  <a:lnTo>
                    <a:pt x="4192" y="301"/>
                  </a:lnTo>
                  <a:close/>
                  <a:moveTo>
                    <a:pt x="4190" y="0"/>
                  </a:moveTo>
                  <a:cubicBezTo>
                    <a:pt x="4156" y="0"/>
                    <a:pt x="4120" y="9"/>
                    <a:pt x="4097" y="27"/>
                  </a:cubicBezTo>
                  <a:lnTo>
                    <a:pt x="2787" y="1337"/>
                  </a:lnTo>
                  <a:lnTo>
                    <a:pt x="703" y="1337"/>
                  </a:lnTo>
                  <a:cubicBezTo>
                    <a:pt x="632" y="1337"/>
                    <a:pt x="572" y="1396"/>
                    <a:pt x="572" y="1480"/>
                  </a:cubicBezTo>
                  <a:lnTo>
                    <a:pt x="572" y="3623"/>
                  </a:lnTo>
                  <a:lnTo>
                    <a:pt x="144" y="3623"/>
                  </a:lnTo>
                  <a:cubicBezTo>
                    <a:pt x="60" y="3623"/>
                    <a:pt x="1" y="3682"/>
                    <a:pt x="1" y="3754"/>
                  </a:cubicBezTo>
                  <a:lnTo>
                    <a:pt x="1" y="8683"/>
                  </a:lnTo>
                  <a:cubicBezTo>
                    <a:pt x="1" y="8754"/>
                    <a:pt x="60" y="8814"/>
                    <a:pt x="144" y="8814"/>
                  </a:cubicBezTo>
                  <a:lnTo>
                    <a:pt x="1489" y="8814"/>
                  </a:lnTo>
                  <a:cubicBezTo>
                    <a:pt x="1572" y="8814"/>
                    <a:pt x="1632" y="8754"/>
                    <a:pt x="1632" y="8683"/>
                  </a:cubicBezTo>
                  <a:cubicBezTo>
                    <a:pt x="1632" y="8599"/>
                    <a:pt x="1572" y="8540"/>
                    <a:pt x="1489" y="8540"/>
                  </a:cubicBezTo>
                  <a:lnTo>
                    <a:pt x="275" y="8540"/>
                  </a:lnTo>
                  <a:lnTo>
                    <a:pt x="275" y="4004"/>
                  </a:lnTo>
                  <a:lnTo>
                    <a:pt x="882" y="4456"/>
                  </a:lnTo>
                  <a:cubicBezTo>
                    <a:pt x="904" y="4469"/>
                    <a:pt x="928" y="4476"/>
                    <a:pt x="952" y="4476"/>
                  </a:cubicBezTo>
                  <a:cubicBezTo>
                    <a:pt x="992" y="4476"/>
                    <a:pt x="1031" y="4458"/>
                    <a:pt x="1061" y="4420"/>
                  </a:cubicBezTo>
                  <a:cubicBezTo>
                    <a:pt x="1108" y="4361"/>
                    <a:pt x="1096" y="4289"/>
                    <a:pt x="1037" y="4242"/>
                  </a:cubicBezTo>
                  <a:lnTo>
                    <a:pt x="834" y="4087"/>
                  </a:lnTo>
                  <a:lnTo>
                    <a:pt x="834" y="3766"/>
                  </a:lnTo>
                  <a:lnTo>
                    <a:pt x="834" y="3754"/>
                  </a:lnTo>
                  <a:lnTo>
                    <a:pt x="834" y="3730"/>
                  </a:lnTo>
                  <a:lnTo>
                    <a:pt x="834" y="1610"/>
                  </a:lnTo>
                  <a:lnTo>
                    <a:pt x="7371" y="1610"/>
                  </a:lnTo>
                  <a:lnTo>
                    <a:pt x="7371" y="2099"/>
                  </a:lnTo>
                  <a:cubicBezTo>
                    <a:pt x="7371" y="2170"/>
                    <a:pt x="7430" y="2230"/>
                    <a:pt x="7502" y="2230"/>
                  </a:cubicBezTo>
                  <a:cubicBezTo>
                    <a:pt x="7585" y="2230"/>
                    <a:pt x="7645" y="2170"/>
                    <a:pt x="7645" y="2099"/>
                  </a:cubicBezTo>
                  <a:lnTo>
                    <a:pt x="7645" y="1468"/>
                  </a:lnTo>
                  <a:cubicBezTo>
                    <a:pt x="7633" y="1396"/>
                    <a:pt x="7573" y="1337"/>
                    <a:pt x="7490" y="1337"/>
                  </a:cubicBezTo>
                  <a:lnTo>
                    <a:pt x="5585" y="1337"/>
                  </a:lnTo>
                  <a:lnTo>
                    <a:pt x="4275" y="27"/>
                  </a:lnTo>
                  <a:cubicBezTo>
                    <a:pt x="4257" y="9"/>
                    <a:pt x="4225" y="0"/>
                    <a:pt x="4190" y="0"/>
                  </a:cubicBezTo>
                  <a:close/>
                </a:path>
              </a:pathLst>
            </a:custGeom>
            <a:solidFill>
              <a:schemeClr val="tx1"/>
            </a:solidFill>
            <a:ln w="0">
              <a:noFill/>
            </a:ln>
          </p:spPr>
          <p:style>
            <a:lnRef idx="0"/>
            <a:fillRef idx="0"/>
            <a:effectRef idx="0"/>
            <a:fontRef idx="minor"/>
          </p:style>
          <p:txBody>
            <a:bodyPr lIns="122040" rIns="122040" tIns="122040" bIns="122040" anchor="ctr">
              <a:noAutofit/>
            </a:bodyPr>
            <a:p>
              <a:pPr defTabSz="914400">
                <a:lnSpc>
                  <a:spcPct val="100000"/>
                </a:lnSpc>
              </a:pPr>
              <a:endParaRPr b="0" lang="pt-BR" sz="2400" spc="-1" strike="noStrike">
                <a:solidFill>
                  <a:schemeClr val="dk1"/>
                </a:solidFill>
                <a:latin typeface="Calibri"/>
              </a:endParaRPr>
            </a:p>
          </p:txBody>
        </p:sp>
        <p:sp>
          <p:nvSpPr>
            <p:cNvPr id="527" name="Google Shape;16400;p72"/>
            <p:cNvSpPr/>
            <p:nvPr/>
          </p:nvSpPr>
          <p:spPr>
            <a:xfrm>
              <a:off x="1402200" y="4966920"/>
              <a:ext cx="33480" cy="33480"/>
            </a:xfrm>
            <a:custGeom>
              <a:avLst/>
              <a:gdLst>
                <a:gd name="textAreaLeft" fmla="*/ 0 w 33480"/>
                <a:gd name="textAreaRight" fmla="*/ 33840 w 33480"/>
                <a:gd name="textAreaTop" fmla="*/ 0 h 33480"/>
                <a:gd name="textAreaBottom" fmla="*/ 33840 h 33480"/>
              </a:gdLst>
              <a:ahLst/>
              <a:rect l="textAreaLeft" t="textAreaTop" r="textAreaRight" b="textAreaBottom"/>
              <a:pathLst>
                <a:path w="1072" h="1072">
                  <a:moveTo>
                    <a:pt x="810" y="262"/>
                  </a:moveTo>
                  <a:lnTo>
                    <a:pt x="810" y="810"/>
                  </a:lnTo>
                  <a:lnTo>
                    <a:pt x="274" y="810"/>
                  </a:lnTo>
                  <a:lnTo>
                    <a:pt x="274" y="262"/>
                  </a:lnTo>
                  <a:close/>
                  <a:moveTo>
                    <a:pt x="143" y="0"/>
                  </a:moveTo>
                  <a:cubicBezTo>
                    <a:pt x="60" y="0"/>
                    <a:pt x="0" y="60"/>
                    <a:pt x="0" y="131"/>
                  </a:cubicBezTo>
                  <a:lnTo>
                    <a:pt x="0" y="941"/>
                  </a:lnTo>
                  <a:cubicBezTo>
                    <a:pt x="0" y="1012"/>
                    <a:pt x="60" y="1072"/>
                    <a:pt x="143" y="1072"/>
                  </a:cubicBezTo>
                  <a:lnTo>
                    <a:pt x="941" y="1072"/>
                  </a:lnTo>
                  <a:cubicBezTo>
                    <a:pt x="1012" y="1072"/>
                    <a:pt x="1072" y="1012"/>
                    <a:pt x="1072" y="941"/>
                  </a:cubicBezTo>
                  <a:lnTo>
                    <a:pt x="1072" y="131"/>
                  </a:lnTo>
                  <a:cubicBezTo>
                    <a:pt x="1060" y="60"/>
                    <a:pt x="1000" y="0"/>
                    <a:pt x="941" y="0"/>
                  </a:cubicBezTo>
                  <a:close/>
                </a:path>
              </a:pathLst>
            </a:custGeom>
            <a:solidFill>
              <a:schemeClr val="tx1"/>
            </a:solidFill>
            <a:ln w="0">
              <a:noFill/>
            </a:ln>
          </p:spPr>
          <p:style>
            <a:lnRef idx="0"/>
            <a:fillRef idx="0"/>
            <a:effectRef idx="0"/>
            <a:fontRef idx="minor"/>
          </p:style>
          <p:txBody>
            <a:bodyPr lIns="122040" rIns="122040" tIns="16920" bIns="16920" anchor="ctr">
              <a:noAutofit/>
            </a:bodyPr>
            <a:p>
              <a:pPr defTabSz="914400">
                <a:lnSpc>
                  <a:spcPct val="100000"/>
                </a:lnSpc>
              </a:pPr>
              <a:endParaRPr b="0" lang="pt-BR" sz="2400" spc="-1" strike="noStrike">
                <a:solidFill>
                  <a:schemeClr val="dk1"/>
                </a:solidFill>
                <a:latin typeface="Calibri"/>
              </a:endParaRPr>
            </a:p>
          </p:txBody>
        </p:sp>
        <p:sp>
          <p:nvSpPr>
            <p:cNvPr id="528" name="Google Shape;16401;p72"/>
            <p:cNvSpPr/>
            <p:nvPr/>
          </p:nvSpPr>
          <p:spPr>
            <a:xfrm>
              <a:off x="1449000" y="4966920"/>
              <a:ext cx="25560" cy="7920"/>
            </a:xfrm>
            <a:custGeom>
              <a:avLst/>
              <a:gdLst>
                <a:gd name="textAreaLeft" fmla="*/ 0 w 25560"/>
                <a:gd name="textAreaRight" fmla="*/ 25920 w 25560"/>
                <a:gd name="textAreaTop" fmla="*/ 0 h 7920"/>
                <a:gd name="textAreaBottom" fmla="*/ 8280 h 7920"/>
              </a:gdLst>
              <a:ahLst/>
              <a:rect l="textAreaLeft" t="textAreaTop" r="textAreaRight" b="textAreaBottom"/>
              <a:pathLst>
                <a:path w="823" h="263">
                  <a:moveTo>
                    <a:pt x="132" y="0"/>
                  </a:moveTo>
                  <a:cubicBezTo>
                    <a:pt x="60" y="0"/>
                    <a:pt x="1" y="60"/>
                    <a:pt x="1" y="131"/>
                  </a:cubicBezTo>
                  <a:cubicBezTo>
                    <a:pt x="1" y="215"/>
                    <a:pt x="60" y="262"/>
                    <a:pt x="132" y="262"/>
                  </a:cubicBezTo>
                  <a:lnTo>
                    <a:pt x="679" y="262"/>
                  </a:lnTo>
                  <a:cubicBezTo>
                    <a:pt x="763" y="262"/>
                    <a:pt x="822" y="215"/>
                    <a:pt x="822" y="131"/>
                  </a:cubicBezTo>
                  <a:cubicBezTo>
                    <a:pt x="822" y="60"/>
                    <a:pt x="763" y="0"/>
                    <a:pt x="679" y="0"/>
                  </a:cubicBezTo>
                  <a:close/>
                </a:path>
              </a:pathLst>
            </a:custGeom>
            <a:solidFill>
              <a:schemeClr val="tx1"/>
            </a:solidFill>
            <a:ln w="0">
              <a:noFill/>
            </a:ln>
          </p:spPr>
          <p:style>
            <a:lnRef idx="0"/>
            <a:fillRef idx="0"/>
            <a:effectRef idx="0"/>
            <a:fontRef idx="minor"/>
          </p:style>
          <p:txBody>
            <a:bodyPr lIns="122040" rIns="122040" tIns="3960" bIns="3960" anchor="ctr">
              <a:noAutofit/>
            </a:bodyPr>
            <a:p>
              <a:pPr defTabSz="914400">
                <a:lnSpc>
                  <a:spcPct val="100000"/>
                </a:lnSpc>
              </a:pPr>
              <a:endParaRPr b="0" lang="pt-BR" sz="2400" spc="-1" strike="noStrike">
                <a:solidFill>
                  <a:schemeClr val="dk1"/>
                </a:solidFill>
                <a:latin typeface="Calibri"/>
              </a:endParaRPr>
            </a:p>
          </p:txBody>
        </p:sp>
        <p:sp>
          <p:nvSpPr>
            <p:cNvPr id="529" name="Google Shape;16402;p72"/>
            <p:cNvSpPr/>
            <p:nvPr/>
          </p:nvSpPr>
          <p:spPr>
            <a:xfrm>
              <a:off x="1449360" y="4988520"/>
              <a:ext cx="84960" cy="7920"/>
            </a:xfrm>
            <a:custGeom>
              <a:avLst/>
              <a:gdLst>
                <a:gd name="textAreaLeft" fmla="*/ 0 w 84960"/>
                <a:gd name="textAreaRight" fmla="*/ 85320 w 84960"/>
                <a:gd name="textAreaTop" fmla="*/ 0 h 7920"/>
                <a:gd name="textAreaBottom" fmla="*/ 8280 h 7920"/>
              </a:gdLst>
              <a:ahLst/>
              <a:rect l="textAreaLeft" t="textAreaTop" r="textAreaRight" b="textAreaBottom"/>
              <a:pathLst>
                <a:path w="2704" h="263">
                  <a:moveTo>
                    <a:pt x="143" y="1"/>
                  </a:moveTo>
                  <a:cubicBezTo>
                    <a:pt x="60" y="1"/>
                    <a:pt x="1" y="60"/>
                    <a:pt x="1" y="132"/>
                  </a:cubicBezTo>
                  <a:cubicBezTo>
                    <a:pt x="1" y="203"/>
                    <a:pt x="60" y="263"/>
                    <a:pt x="143" y="263"/>
                  </a:cubicBezTo>
                  <a:lnTo>
                    <a:pt x="2560" y="263"/>
                  </a:lnTo>
                  <a:cubicBezTo>
                    <a:pt x="2644" y="263"/>
                    <a:pt x="2703" y="203"/>
                    <a:pt x="2703" y="132"/>
                  </a:cubicBezTo>
                  <a:cubicBezTo>
                    <a:pt x="2679" y="60"/>
                    <a:pt x="2620" y="1"/>
                    <a:pt x="2548" y="1"/>
                  </a:cubicBezTo>
                  <a:close/>
                </a:path>
              </a:pathLst>
            </a:custGeom>
            <a:solidFill>
              <a:schemeClr val="tx1"/>
            </a:solidFill>
            <a:ln w="0">
              <a:noFill/>
            </a:ln>
          </p:spPr>
          <p:style>
            <a:lnRef idx="0"/>
            <a:fillRef idx="0"/>
            <a:effectRef idx="0"/>
            <a:fontRef idx="minor"/>
          </p:style>
          <p:txBody>
            <a:bodyPr lIns="122040" rIns="122040" tIns="3960" bIns="3960" anchor="ctr">
              <a:noAutofit/>
            </a:bodyPr>
            <a:p>
              <a:pPr defTabSz="914400">
                <a:lnSpc>
                  <a:spcPct val="100000"/>
                </a:lnSpc>
              </a:pPr>
              <a:endParaRPr b="0" lang="pt-BR" sz="2400" spc="-1" strike="noStrike">
                <a:solidFill>
                  <a:schemeClr val="dk1"/>
                </a:solidFill>
                <a:latin typeface="Calibri"/>
              </a:endParaRPr>
            </a:p>
          </p:txBody>
        </p:sp>
        <p:sp>
          <p:nvSpPr>
            <p:cNvPr id="530" name="Google Shape;16403;p72"/>
            <p:cNvSpPr/>
            <p:nvPr/>
          </p:nvSpPr>
          <p:spPr>
            <a:xfrm>
              <a:off x="1412280" y="5022000"/>
              <a:ext cx="50760" cy="8280"/>
            </a:xfrm>
            <a:custGeom>
              <a:avLst/>
              <a:gdLst>
                <a:gd name="textAreaLeft" fmla="*/ 0 w 50760"/>
                <a:gd name="textAreaRight" fmla="*/ 51120 w 50760"/>
                <a:gd name="textAreaTop" fmla="*/ 0 h 8280"/>
                <a:gd name="textAreaBottom" fmla="*/ 8640 h 8280"/>
              </a:gdLst>
              <a:ahLst/>
              <a:rect l="textAreaLeft" t="textAreaTop" r="textAreaRight" b="textAreaBottom"/>
              <a:pathLst>
                <a:path w="1620" h="275">
                  <a:moveTo>
                    <a:pt x="132" y="0"/>
                  </a:moveTo>
                  <a:cubicBezTo>
                    <a:pt x="60" y="0"/>
                    <a:pt x="1" y="60"/>
                    <a:pt x="1" y="143"/>
                  </a:cubicBezTo>
                  <a:cubicBezTo>
                    <a:pt x="1" y="215"/>
                    <a:pt x="60" y="274"/>
                    <a:pt x="132" y="274"/>
                  </a:cubicBezTo>
                  <a:lnTo>
                    <a:pt x="1489" y="274"/>
                  </a:lnTo>
                  <a:cubicBezTo>
                    <a:pt x="1560" y="274"/>
                    <a:pt x="1620" y="215"/>
                    <a:pt x="1620" y="143"/>
                  </a:cubicBezTo>
                  <a:cubicBezTo>
                    <a:pt x="1620" y="72"/>
                    <a:pt x="1560" y="0"/>
                    <a:pt x="1489" y="0"/>
                  </a:cubicBezTo>
                  <a:close/>
                </a:path>
              </a:pathLst>
            </a:custGeom>
            <a:solidFill>
              <a:schemeClr val="tx1"/>
            </a:solidFill>
            <a:ln w="0">
              <a:noFill/>
            </a:ln>
          </p:spPr>
          <p:style>
            <a:lnRef idx="0"/>
            <a:fillRef idx="0"/>
            <a:effectRef idx="0"/>
            <a:fontRef idx="minor"/>
          </p:style>
          <p:txBody>
            <a:bodyPr lIns="122040" rIns="122040" tIns="4320" bIns="4320" anchor="ctr">
              <a:noAutofit/>
            </a:bodyPr>
            <a:p>
              <a:pPr defTabSz="914400">
                <a:lnSpc>
                  <a:spcPct val="100000"/>
                </a:lnSpc>
              </a:pPr>
              <a:endParaRPr b="0" lang="pt-BR" sz="2400" spc="-1" strike="noStrike">
                <a:solidFill>
                  <a:schemeClr val="dk1"/>
                </a:solidFill>
                <a:latin typeface="Calibri"/>
              </a:endParaRPr>
            </a:p>
          </p:txBody>
        </p:sp>
        <p:sp>
          <p:nvSpPr>
            <p:cNvPr id="531" name="Google Shape;16404;p72"/>
            <p:cNvSpPr/>
            <p:nvPr/>
          </p:nvSpPr>
          <p:spPr>
            <a:xfrm>
              <a:off x="1381680" y="5141160"/>
              <a:ext cx="41760" cy="7920"/>
            </a:xfrm>
            <a:custGeom>
              <a:avLst/>
              <a:gdLst>
                <a:gd name="textAreaLeft" fmla="*/ 0 w 41760"/>
                <a:gd name="textAreaRight" fmla="*/ 42120 w 41760"/>
                <a:gd name="textAreaTop" fmla="*/ 0 h 7920"/>
                <a:gd name="textAreaBottom" fmla="*/ 8280 h 7920"/>
              </a:gdLst>
              <a:ahLst/>
              <a:rect l="textAreaLeft" t="textAreaTop" r="textAreaRight" b="textAreaBottom"/>
              <a:pathLst>
                <a:path w="1334" h="263">
                  <a:moveTo>
                    <a:pt x="143" y="1"/>
                  </a:moveTo>
                  <a:cubicBezTo>
                    <a:pt x="60" y="1"/>
                    <a:pt x="0" y="60"/>
                    <a:pt x="0" y="132"/>
                  </a:cubicBezTo>
                  <a:cubicBezTo>
                    <a:pt x="0" y="203"/>
                    <a:pt x="60" y="263"/>
                    <a:pt x="143" y="263"/>
                  </a:cubicBezTo>
                  <a:lnTo>
                    <a:pt x="1191" y="263"/>
                  </a:lnTo>
                  <a:cubicBezTo>
                    <a:pt x="1274" y="263"/>
                    <a:pt x="1334" y="203"/>
                    <a:pt x="1334" y="132"/>
                  </a:cubicBezTo>
                  <a:cubicBezTo>
                    <a:pt x="1310" y="60"/>
                    <a:pt x="1274" y="1"/>
                    <a:pt x="1191" y="1"/>
                  </a:cubicBezTo>
                  <a:close/>
                </a:path>
              </a:pathLst>
            </a:custGeom>
            <a:solidFill>
              <a:schemeClr val="tx1"/>
            </a:solidFill>
            <a:ln w="0">
              <a:noFill/>
            </a:ln>
          </p:spPr>
          <p:style>
            <a:lnRef idx="0"/>
            <a:fillRef idx="0"/>
            <a:effectRef idx="0"/>
            <a:fontRef idx="minor"/>
          </p:style>
          <p:txBody>
            <a:bodyPr lIns="122040" rIns="122040" tIns="3960" bIns="3960" anchor="ctr">
              <a:noAutofit/>
            </a:bodyPr>
            <a:p>
              <a:pPr defTabSz="914400">
                <a:lnSpc>
                  <a:spcPct val="100000"/>
                </a:lnSpc>
              </a:pPr>
              <a:endParaRPr b="0" lang="pt-BR" sz="2400" spc="-1" strike="noStrike">
                <a:solidFill>
                  <a:schemeClr val="dk1"/>
                </a:solidFill>
                <a:latin typeface="Calibri"/>
              </a:endParaRPr>
            </a:p>
          </p:txBody>
        </p:sp>
        <p:sp>
          <p:nvSpPr>
            <p:cNvPr id="532" name="Google Shape;16405;p72"/>
            <p:cNvSpPr/>
            <p:nvPr/>
          </p:nvSpPr>
          <p:spPr>
            <a:xfrm>
              <a:off x="1395000" y="4973760"/>
              <a:ext cx="219600" cy="199080"/>
            </a:xfrm>
            <a:custGeom>
              <a:avLst/>
              <a:gdLst>
                <a:gd name="textAreaLeft" fmla="*/ 0 w 219600"/>
                <a:gd name="textAreaRight" fmla="*/ 219960 w 219600"/>
                <a:gd name="textAreaTop" fmla="*/ 0 h 199080"/>
                <a:gd name="textAreaBottom" fmla="*/ 199440 h 199080"/>
              </a:gdLst>
              <a:ahLst/>
              <a:rect l="textAreaLeft" t="textAreaTop" r="textAreaRight" b="textAreaBottom"/>
              <a:pathLst>
                <a:path w="6978" h="6323">
                  <a:moveTo>
                    <a:pt x="4679" y="2632"/>
                  </a:moveTo>
                  <a:lnTo>
                    <a:pt x="4274" y="2929"/>
                  </a:lnTo>
                  <a:lnTo>
                    <a:pt x="1441" y="2929"/>
                  </a:lnTo>
                  <a:lnTo>
                    <a:pt x="1024" y="2632"/>
                  </a:lnTo>
                  <a:close/>
                  <a:moveTo>
                    <a:pt x="3905" y="3168"/>
                  </a:moveTo>
                  <a:lnTo>
                    <a:pt x="3500" y="3465"/>
                  </a:lnTo>
                  <a:lnTo>
                    <a:pt x="2179" y="3465"/>
                  </a:lnTo>
                  <a:lnTo>
                    <a:pt x="1774" y="3168"/>
                  </a:lnTo>
                  <a:close/>
                  <a:moveTo>
                    <a:pt x="3143" y="3727"/>
                  </a:moveTo>
                  <a:lnTo>
                    <a:pt x="2846" y="3942"/>
                  </a:lnTo>
                  <a:lnTo>
                    <a:pt x="2548" y="3727"/>
                  </a:lnTo>
                  <a:close/>
                  <a:moveTo>
                    <a:pt x="6239" y="1"/>
                  </a:moveTo>
                  <a:cubicBezTo>
                    <a:pt x="6167" y="1"/>
                    <a:pt x="6108" y="48"/>
                    <a:pt x="6108" y="132"/>
                  </a:cubicBezTo>
                  <a:lnTo>
                    <a:pt x="6108" y="1263"/>
                  </a:lnTo>
                  <a:lnTo>
                    <a:pt x="6108" y="1596"/>
                  </a:lnTo>
                  <a:lnTo>
                    <a:pt x="5036" y="2382"/>
                  </a:lnTo>
                  <a:lnTo>
                    <a:pt x="667" y="2382"/>
                  </a:lnTo>
                  <a:lnTo>
                    <a:pt x="226" y="2060"/>
                  </a:lnTo>
                  <a:cubicBezTo>
                    <a:pt x="204" y="2047"/>
                    <a:pt x="180" y="2040"/>
                    <a:pt x="156" y="2040"/>
                  </a:cubicBezTo>
                  <a:cubicBezTo>
                    <a:pt x="116" y="2040"/>
                    <a:pt x="77" y="2059"/>
                    <a:pt x="48" y="2096"/>
                  </a:cubicBezTo>
                  <a:cubicBezTo>
                    <a:pt x="0" y="2156"/>
                    <a:pt x="24" y="2227"/>
                    <a:pt x="83" y="2275"/>
                  </a:cubicBezTo>
                  <a:lnTo>
                    <a:pt x="2786" y="4203"/>
                  </a:lnTo>
                  <a:cubicBezTo>
                    <a:pt x="2810" y="4221"/>
                    <a:pt x="2837" y="4230"/>
                    <a:pt x="2863" y="4230"/>
                  </a:cubicBezTo>
                  <a:cubicBezTo>
                    <a:pt x="2890" y="4230"/>
                    <a:pt x="2917" y="4221"/>
                    <a:pt x="2941" y="4203"/>
                  </a:cubicBezTo>
                  <a:lnTo>
                    <a:pt x="6703" y="1513"/>
                  </a:lnTo>
                  <a:lnTo>
                    <a:pt x="6703" y="6049"/>
                  </a:lnTo>
                  <a:lnTo>
                    <a:pt x="786" y="6049"/>
                  </a:lnTo>
                  <a:cubicBezTo>
                    <a:pt x="702" y="6049"/>
                    <a:pt x="643" y="6108"/>
                    <a:pt x="643" y="6192"/>
                  </a:cubicBezTo>
                  <a:cubicBezTo>
                    <a:pt x="643" y="6263"/>
                    <a:pt x="702" y="6323"/>
                    <a:pt x="786" y="6323"/>
                  </a:cubicBezTo>
                  <a:lnTo>
                    <a:pt x="6834" y="6323"/>
                  </a:lnTo>
                  <a:cubicBezTo>
                    <a:pt x="6918" y="6323"/>
                    <a:pt x="6977" y="6263"/>
                    <a:pt x="6977" y="6192"/>
                  </a:cubicBezTo>
                  <a:lnTo>
                    <a:pt x="6977" y="1263"/>
                  </a:lnTo>
                  <a:cubicBezTo>
                    <a:pt x="6941" y="1263"/>
                    <a:pt x="6941" y="1239"/>
                    <a:pt x="6941" y="1239"/>
                  </a:cubicBezTo>
                  <a:cubicBezTo>
                    <a:pt x="6929" y="1191"/>
                    <a:pt x="6882" y="1132"/>
                    <a:pt x="6810" y="1132"/>
                  </a:cubicBezTo>
                  <a:lnTo>
                    <a:pt x="6370" y="1132"/>
                  </a:lnTo>
                  <a:lnTo>
                    <a:pt x="6370" y="132"/>
                  </a:lnTo>
                  <a:cubicBezTo>
                    <a:pt x="6370" y="48"/>
                    <a:pt x="6310" y="1"/>
                    <a:pt x="6239" y="1"/>
                  </a:cubicBezTo>
                  <a:close/>
                </a:path>
              </a:pathLst>
            </a:custGeom>
            <a:solidFill>
              <a:schemeClr val="tx1"/>
            </a:solidFill>
            <a:ln w="0">
              <a:noFill/>
            </a:ln>
          </p:spPr>
          <p:style>
            <a:lnRef idx="0"/>
            <a:fillRef idx="0"/>
            <a:effectRef idx="0"/>
            <a:fontRef idx="minor"/>
          </p:style>
          <p:txBody>
            <a:bodyPr lIns="122040" rIns="122040" tIns="99720" bIns="99720" anchor="ctr">
              <a:noAutofit/>
            </a:bodyPr>
            <a:p>
              <a:pPr defTabSz="914400">
                <a:lnSpc>
                  <a:spcPct val="100000"/>
                </a:lnSpc>
              </a:pPr>
              <a:endParaRPr b="0" lang="pt-BR" sz="2400" spc="-1" strike="noStrike">
                <a:solidFill>
                  <a:schemeClr val="dk1"/>
                </a:solidFill>
                <a:latin typeface="Calibri"/>
              </a:endParaRPr>
            </a:p>
          </p:txBody>
        </p:sp>
      </p:grpSp>
      <p:grpSp>
        <p:nvGrpSpPr>
          <p:cNvPr id="533" name="Google Shape;14475;p69"/>
          <p:cNvGrpSpPr/>
          <p:nvPr/>
        </p:nvGrpSpPr>
        <p:grpSpPr>
          <a:xfrm>
            <a:off x="1350720" y="4150440"/>
            <a:ext cx="269280" cy="281520"/>
            <a:chOff x="1350720" y="4150440"/>
            <a:chExt cx="269280" cy="281520"/>
          </a:xfrm>
        </p:grpSpPr>
        <p:sp>
          <p:nvSpPr>
            <p:cNvPr id="534" name="Google Shape;14476;p69"/>
            <p:cNvSpPr/>
            <p:nvPr/>
          </p:nvSpPr>
          <p:spPr>
            <a:xfrm>
              <a:off x="1458360" y="4150440"/>
              <a:ext cx="161640" cy="171000"/>
            </a:xfrm>
            <a:custGeom>
              <a:avLst/>
              <a:gdLst>
                <a:gd name="textAreaLeft" fmla="*/ 0 w 161640"/>
                <a:gd name="textAreaRight" fmla="*/ 162000 w 161640"/>
                <a:gd name="textAreaTop" fmla="*/ 0 h 171000"/>
                <a:gd name="textAreaBottom" fmla="*/ 171360 h 171000"/>
              </a:gdLst>
              <a:ahLst/>
              <a:rect l="textAreaLeft" t="textAreaTop" r="textAreaRight" b="textAreaBottom"/>
              <a:pathLst>
                <a:path w="6586" h="6969">
                  <a:moveTo>
                    <a:pt x="3322" y="0"/>
                  </a:moveTo>
                  <a:cubicBezTo>
                    <a:pt x="3113" y="0"/>
                    <a:pt x="2902" y="21"/>
                    <a:pt x="2692" y="63"/>
                  </a:cubicBezTo>
                  <a:cubicBezTo>
                    <a:pt x="1858" y="218"/>
                    <a:pt x="1144" y="694"/>
                    <a:pt x="668" y="1409"/>
                  </a:cubicBezTo>
                  <a:lnTo>
                    <a:pt x="489" y="1730"/>
                  </a:lnTo>
                  <a:cubicBezTo>
                    <a:pt x="441" y="1813"/>
                    <a:pt x="477" y="1909"/>
                    <a:pt x="560" y="1944"/>
                  </a:cubicBezTo>
                  <a:cubicBezTo>
                    <a:pt x="592" y="1960"/>
                    <a:pt x="623" y="1968"/>
                    <a:pt x="651" y="1968"/>
                  </a:cubicBezTo>
                  <a:cubicBezTo>
                    <a:pt x="707" y="1968"/>
                    <a:pt x="755" y="1936"/>
                    <a:pt x="787" y="1873"/>
                  </a:cubicBezTo>
                  <a:cubicBezTo>
                    <a:pt x="834" y="1766"/>
                    <a:pt x="894" y="1682"/>
                    <a:pt x="953" y="1587"/>
                  </a:cubicBezTo>
                  <a:cubicBezTo>
                    <a:pt x="1370" y="968"/>
                    <a:pt x="2001" y="539"/>
                    <a:pt x="2751" y="385"/>
                  </a:cubicBezTo>
                  <a:cubicBezTo>
                    <a:pt x="2936" y="349"/>
                    <a:pt x="3122" y="331"/>
                    <a:pt x="3307" y="331"/>
                  </a:cubicBezTo>
                  <a:cubicBezTo>
                    <a:pt x="3862" y="331"/>
                    <a:pt x="4409" y="492"/>
                    <a:pt x="4882" y="813"/>
                  </a:cubicBezTo>
                  <a:cubicBezTo>
                    <a:pt x="5502" y="1254"/>
                    <a:pt x="5930" y="1873"/>
                    <a:pt x="6085" y="2623"/>
                  </a:cubicBezTo>
                  <a:cubicBezTo>
                    <a:pt x="6228" y="3361"/>
                    <a:pt x="6085" y="4123"/>
                    <a:pt x="5656" y="4742"/>
                  </a:cubicBezTo>
                  <a:cubicBezTo>
                    <a:pt x="5117" y="5552"/>
                    <a:pt x="4227" y="6005"/>
                    <a:pt x="3296" y="6005"/>
                  </a:cubicBezTo>
                  <a:cubicBezTo>
                    <a:pt x="3036" y="6005"/>
                    <a:pt x="2773" y="5970"/>
                    <a:pt x="2513" y="5897"/>
                  </a:cubicBezTo>
                  <a:cubicBezTo>
                    <a:pt x="2492" y="5887"/>
                    <a:pt x="2475" y="5881"/>
                    <a:pt x="2459" y="5881"/>
                  </a:cubicBezTo>
                  <a:cubicBezTo>
                    <a:pt x="2439" y="5881"/>
                    <a:pt x="2420" y="5890"/>
                    <a:pt x="2394" y="5909"/>
                  </a:cubicBezTo>
                  <a:lnTo>
                    <a:pt x="1037" y="6552"/>
                  </a:lnTo>
                  <a:lnTo>
                    <a:pt x="1108" y="5040"/>
                  </a:lnTo>
                  <a:cubicBezTo>
                    <a:pt x="1108" y="5004"/>
                    <a:pt x="1096" y="4969"/>
                    <a:pt x="1084" y="4921"/>
                  </a:cubicBezTo>
                  <a:cubicBezTo>
                    <a:pt x="549" y="4242"/>
                    <a:pt x="334" y="3337"/>
                    <a:pt x="549" y="2480"/>
                  </a:cubicBezTo>
                  <a:cubicBezTo>
                    <a:pt x="560" y="2397"/>
                    <a:pt x="513" y="2302"/>
                    <a:pt x="430" y="2278"/>
                  </a:cubicBezTo>
                  <a:cubicBezTo>
                    <a:pt x="418" y="2276"/>
                    <a:pt x="406" y="2276"/>
                    <a:pt x="395" y="2276"/>
                  </a:cubicBezTo>
                  <a:cubicBezTo>
                    <a:pt x="314" y="2276"/>
                    <a:pt x="247" y="2313"/>
                    <a:pt x="215" y="2397"/>
                  </a:cubicBezTo>
                  <a:cubicBezTo>
                    <a:pt x="1" y="3314"/>
                    <a:pt x="203" y="4314"/>
                    <a:pt x="775" y="5076"/>
                  </a:cubicBezTo>
                  <a:lnTo>
                    <a:pt x="691" y="6790"/>
                  </a:lnTo>
                  <a:cubicBezTo>
                    <a:pt x="691" y="6850"/>
                    <a:pt x="727" y="6909"/>
                    <a:pt x="775" y="6933"/>
                  </a:cubicBezTo>
                  <a:cubicBezTo>
                    <a:pt x="799" y="6945"/>
                    <a:pt x="834" y="6969"/>
                    <a:pt x="858" y="6969"/>
                  </a:cubicBezTo>
                  <a:cubicBezTo>
                    <a:pt x="894" y="6969"/>
                    <a:pt x="906" y="6969"/>
                    <a:pt x="930" y="6945"/>
                  </a:cubicBezTo>
                  <a:lnTo>
                    <a:pt x="2477" y="6219"/>
                  </a:lnTo>
                  <a:cubicBezTo>
                    <a:pt x="2747" y="6290"/>
                    <a:pt x="3020" y="6324"/>
                    <a:pt x="3290" y="6324"/>
                  </a:cubicBezTo>
                  <a:cubicBezTo>
                    <a:pt x="3652" y="6324"/>
                    <a:pt x="4011" y="6263"/>
                    <a:pt x="4359" y="6147"/>
                  </a:cubicBezTo>
                  <a:cubicBezTo>
                    <a:pt x="5002" y="5921"/>
                    <a:pt x="5549" y="5492"/>
                    <a:pt x="5918" y="4921"/>
                  </a:cubicBezTo>
                  <a:cubicBezTo>
                    <a:pt x="6406" y="4242"/>
                    <a:pt x="6585" y="3397"/>
                    <a:pt x="6430" y="2564"/>
                  </a:cubicBezTo>
                  <a:cubicBezTo>
                    <a:pt x="6264" y="1730"/>
                    <a:pt x="5787" y="1016"/>
                    <a:pt x="5073" y="539"/>
                  </a:cubicBezTo>
                  <a:cubicBezTo>
                    <a:pt x="4548" y="183"/>
                    <a:pt x="3943" y="0"/>
                    <a:pt x="3322" y="0"/>
                  </a:cubicBezTo>
                  <a:close/>
                </a:path>
              </a:pathLst>
            </a:custGeom>
            <a:solidFill>
              <a:schemeClr val="tx1"/>
            </a:solidFill>
            <a:ln w="0">
              <a:noFill/>
            </a:ln>
          </p:spPr>
          <p:style>
            <a:lnRef idx="0"/>
            <a:fillRef idx="0"/>
            <a:effectRef idx="0"/>
            <a:fontRef idx="minor"/>
          </p:style>
          <p:txBody>
            <a:bodyPr lIns="122040" rIns="122040" tIns="85680" bIns="85680" anchor="ctr">
              <a:noAutofit/>
            </a:bodyPr>
            <a:p>
              <a:pPr defTabSz="914400">
                <a:lnSpc>
                  <a:spcPct val="100000"/>
                </a:lnSpc>
              </a:pPr>
              <a:endParaRPr b="0" lang="pt-BR" sz="2400" spc="-1" strike="noStrike">
                <a:solidFill>
                  <a:schemeClr val="dk1"/>
                </a:solidFill>
                <a:latin typeface="Calibri"/>
              </a:endParaRPr>
            </a:p>
          </p:txBody>
        </p:sp>
        <p:sp>
          <p:nvSpPr>
            <p:cNvPr id="535" name="Google Shape;14477;p69"/>
            <p:cNvSpPr/>
            <p:nvPr/>
          </p:nvSpPr>
          <p:spPr>
            <a:xfrm>
              <a:off x="1350720" y="4200480"/>
              <a:ext cx="232920" cy="231480"/>
            </a:xfrm>
            <a:custGeom>
              <a:avLst/>
              <a:gdLst>
                <a:gd name="textAreaLeft" fmla="*/ 0 w 232920"/>
                <a:gd name="textAreaRight" fmla="*/ 233280 w 232920"/>
                <a:gd name="textAreaTop" fmla="*/ 0 h 231480"/>
                <a:gd name="textAreaBottom" fmla="*/ 231840 h 231480"/>
              </a:gdLst>
              <a:ahLst/>
              <a:rect l="textAreaLeft" t="textAreaTop" r="textAreaRight" b="textAreaBottom"/>
              <a:pathLst>
                <a:path w="9490" h="9424">
                  <a:moveTo>
                    <a:pt x="2453" y="410"/>
                  </a:moveTo>
                  <a:lnTo>
                    <a:pt x="3798" y="2684"/>
                  </a:lnTo>
                  <a:lnTo>
                    <a:pt x="3072" y="3113"/>
                  </a:lnTo>
                  <a:lnTo>
                    <a:pt x="1727" y="839"/>
                  </a:lnTo>
                  <a:lnTo>
                    <a:pt x="2453" y="410"/>
                  </a:lnTo>
                  <a:close/>
                  <a:moveTo>
                    <a:pt x="2533" y="1"/>
                  </a:moveTo>
                  <a:cubicBezTo>
                    <a:pt x="2503" y="1"/>
                    <a:pt x="2475" y="9"/>
                    <a:pt x="2441" y="17"/>
                  </a:cubicBezTo>
                  <a:lnTo>
                    <a:pt x="1429" y="613"/>
                  </a:lnTo>
                  <a:cubicBezTo>
                    <a:pt x="1358" y="660"/>
                    <a:pt x="1322" y="768"/>
                    <a:pt x="1370" y="839"/>
                  </a:cubicBezTo>
                  <a:lnTo>
                    <a:pt x="1477" y="1018"/>
                  </a:lnTo>
                  <a:lnTo>
                    <a:pt x="1060" y="1244"/>
                  </a:lnTo>
                  <a:cubicBezTo>
                    <a:pt x="631" y="1458"/>
                    <a:pt x="298" y="1851"/>
                    <a:pt x="143" y="2315"/>
                  </a:cubicBezTo>
                  <a:cubicBezTo>
                    <a:pt x="0" y="2780"/>
                    <a:pt x="24" y="3268"/>
                    <a:pt x="250" y="3708"/>
                  </a:cubicBezTo>
                  <a:cubicBezTo>
                    <a:pt x="465" y="4137"/>
                    <a:pt x="1084" y="4875"/>
                    <a:pt x="1572" y="5411"/>
                  </a:cubicBezTo>
                  <a:cubicBezTo>
                    <a:pt x="1608" y="5435"/>
                    <a:pt x="1655" y="5471"/>
                    <a:pt x="1691" y="5471"/>
                  </a:cubicBezTo>
                  <a:cubicBezTo>
                    <a:pt x="1739" y="5471"/>
                    <a:pt x="1774" y="5447"/>
                    <a:pt x="1810" y="5423"/>
                  </a:cubicBezTo>
                  <a:cubicBezTo>
                    <a:pt x="1893" y="5363"/>
                    <a:pt x="1893" y="5256"/>
                    <a:pt x="1834" y="5185"/>
                  </a:cubicBezTo>
                  <a:cubicBezTo>
                    <a:pt x="1155" y="4459"/>
                    <a:pt x="715" y="3875"/>
                    <a:pt x="560" y="3577"/>
                  </a:cubicBezTo>
                  <a:cubicBezTo>
                    <a:pt x="215" y="2851"/>
                    <a:pt x="489" y="1946"/>
                    <a:pt x="1215" y="1553"/>
                  </a:cubicBezTo>
                  <a:lnTo>
                    <a:pt x="1655" y="1327"/>
                  </a:lnTo>
                  <a:lnTo>
                    <a:pt x="2584" y="2923"/>
                  </a:lnTo>
                  <a:cubicBezTo>
                    <a:pt x="2501" y="2970"/>
                    <a:pt x="2405" y="3018"/>
                    <a:pt x="2334" y="3089"/>
                  </a:cubicBezTo>
                  <a:cubicBezTo>
                    <a:pt x="1965" y="3411"/>
                    <a:pt x="1905" y="3970"/>
                    <a:pt x="2191" y="4363"/>
                  </a:cubicBezTo>
                  <a:cubicBezTo>
                    <a:pt x="2334" y="4578"/>
                    <a:pt x="4930" y="7161"/>
                    <a:pt x="5132" y="7316"/>
                  </a:cubicBezTo>
                  <a:cubicBezTo>
                    <a:pt x="5299" y="7435"/>
                    <a:pt x="5501" y="7495"/>
                    <a:pt x="5703" y="7495"/>
                  </a:cubicBezTo>
                  <a:cubicBezTo>
                    <a:pt x="5965" y="7495"/>
                    <a:pt x="6215" y="7387"/>
                    <a:pt x="6418" y="7161"/>
                  </a:cubicBezTo>
                  <a:cubicBezTo>
                    <a:pt x="6489" y="7090"/>
                    <a:pt x="6537" y="7006"/>
                    <a:pt x="6585" y="6911"/>
                  </a:cubicBezTo>
                  <a:lnTo>
                    <a:pt x="8168" y="7852"/>
                  </a:lnTo>
                  <a:lnTo>
                    <a:pt x="7954" y="8280"/>
                  </a:lnTo>
                  <a:cubicBezTo>
                    <a:pt x="7676" y="8795"/>
                    <a:pt x="7141" y="9094"/>
                    <a:pt x="6590" y="9094"/>
                  </a:cubicBezTo>
                  <a:cubicBezTo>
                    <a:pt x="6363" y="9094"/>
                    <a:pt x="6133" y="9043"/>
                    <a:pt x="5918" y="8935"/>
                  </a:cubicBezTo>
                  <a:cubicBezTo>
                    <a:pt x="5346" y="8638"/>
                    <a:pt x="3798" y="7268"/>
                    <a:pt x="2334" y="5721"/>
                  </a:cubicBezTo>
                  <a:cubicBezTo>
                    <a:pt x="2304" y="5685"/>
                    <a:pt x="2263" y="5667"/>
                    <a:pt x="2219" y="5667"/>
                  </a:cubicBezTo>
                  <a:cubicBezTo>
                    <a:pt x="2176" y="5667"/>
                    <a:pt x="2132" y="5685"/>
                    <a:pt x="2096" y="5721"/>
                  </a:cubicBezTo>
                  <a:cubicBezTo>
                    <a:pt x="2024" y="5780"/>
                    <a:pt x="2024" y="5887"/>
                    <a:pt x="2096" y="5959"/>
                  </a:cubicBezTo>
                  <a:cubicBezTo>
                    <a:pt x="3394" y="7328"/>
                    <a:pt x="5072" y="8888"/>
                    <a:pt x="5787" y="9233"/>
                  </a:cubicBezTo>
                  <a:cubicBezTo>
                    <a:pt x="6037" y="9364"/>
                    <a:pt x="6323" y="9423"/>
                    <a:pt x="6608" y="9423"/>
                  </a:cubicBezTo>
                  <a:cubicBezTo>
                    <a:pt x="6799" y="9423"/>
                    <a:pt x="6989" y="9400"/>
                    <a:pt x="7192" y="9340"/>
                  </a:cubicBezTo>
                  <a:cubicBezTo>
                    <a:pt x="7644" y="9185"/>
                    <a:pt x="8037" y="8864"/>
                    <a:pt x="8263" y="8423"/>
                  </a:cubicBezTo>
                  <a:lnTo>
                    <a:pt x="8478" y="8007"/>
                  </a:lnTo>
                  <a:lnTo>
                    <a:pt x="8656" y="8114"/>
                  </a:lnTo>
                  <a:cubicBezTo>
                    <a:pt x="8692" y="8126"/>
                    <a:pt x="8716" y="8149"/>
                    <a:pt x="8751" y="8149"/>
                  </a:cubicBezTo>
                  <a:cubicBezTo>
                    <a:pt x="8811" y="8149"/>
                    <a:pt x="8871" y="8114"/>
                    <a:pt x="8894" y="8054"/>
                  </a:cubicBezTo>
                  <a:lnTo>
                    <a:pt x="9490" y="7042"/>
                  </a:lnTo>
                  <a:cubicBezTo>
                    <a:pt x="9442" y="6983"/>
                    <a:pt x="9454" y="6947"/>
                    <a:pt x="9442" y="6899"/>
                  </a:cubicBezTo>
                  <a:cubicBezTo>
                    <a:pt x="9418" y="6852"/>
                    <a:pt x="9394" y="6828"/>
                    <a:pt x="9359" y="6792"/>
                  </a:cubicBezTo>
                  <a:lnTo>
                    <a:pt x="8251" y="6137"/>
                  </a:lnTo>
                  <a:cubicBezTo>
                    <a:pt x="8225" y="6122"/>
                    <a:pt x="8198" y="6116"/>
                    <a:pt x="8171" y="6116"/>
                  </a:cubicBezTo>
                  <a:cubicBezTo>
                    <a:pt x="8113" y="6116"/>
                    <a:pt x="8058" y="6148"/>
                    <a:pt x="8025" y="6197"/>
                  </a:cubicBezTo>
                  <a:cubicBezTo>
                    <a:pt x="7978" y="6268"/>
                    <a:pt x="8001" y="6375"/>
                    <a:pt x="8085" y="6423"/>
                  </a:cubicBezTo>
                  <a:lnTo>
                    <a:pt x="9061" y="7006"/>
                  </a:lnTo>
                  <a:lnTo>
                    <a:pt x="8632" y="7733"/>
                  </a:lnTo>
                  <a:lnTo>
                    <a:pt x="6358" y="6387"/>
                  </a:lnTo>
                  <a:lnTo>
                    <a:pt x="6787" y="5661"/>
                  </a:lnTo>
                  <a:lnTo>
                    <a:pt x="7501" y="6078"/>
                  </a:lnTo>
                  <a:cubicBezTo>
                    <a:pt x="7524" y="6093"/>
                    <a:pt x="7550" y="6099"/>
                    <a:pt x="7576" y="6099"/>
                  </a:cubicBezTo>
                  <a:cubicBezTo>
                    <a:pt x="7634" y="6099"/>
                    <a:pt x="7695" y="6067"/>
                    <a:pt x="7728" y="6018"/>
                  </a:cubicBezTo>
                  <a:cubicBezTo>
                    <a:pt x="7775" y="5947"/>
                    <a:pt x="7739" y="5840"/>
                    <a:pt x="7668" y="5792"/>
                  </a:cubicBezTo>
                  <a:lnTo>
                    <a:pt x="6823" y="5292"/>
                  </a:lnTo>
                  <a:cubicBezTo>
                    <a:pt x="6796" y="5272"/>
                    <a:pt x="6770" y="5263"/>
                    <a:pt x="6744" y="5263"/>
                  </a:cubicBezTo>
                  <a:cubicBezTo>
                    <a:pt x="6723" y="5263"/>
                    <a:pt x="6701" y="5269"/>
                    <a:pt x="6680" y="5280"/>
                  </a:cubicBezTo>
                  <a:cubicBezTo>
                    <a:pt x="6644" y="5292"/>
                    <a:pt x="6608" y="5316"/>
                    <a:pt x="6585" y="5351"/>
                  </a:cubicBezTo>
                  <a:lnTo>
                    <a:pt x="5989" y="6364"/>
                  </a:lnTo>
                  <a:cubicBezTo>
                    <a:pt x="5942" y="6435"/>
                    <a:pt x="5965" y="6542"/>
                    <a:pt x="6049" y="6578"/>
                  </a:cubicBezTo>
                  <a:lnTo>
                    <a:pt x="6263" y="6721"/>
                  </a:lnTo>
                  <a:lnTo>
                    <a:pt x="6251" y="6745"/>
                  </a:lnTo>
                  <a:cubicBezTo>
                    <a:pt x="6227" y="6804"/>
                    <a:pt x="6192" y="6864"/>
                    <a:pt x="6144" y="6923"/>
                  </a:cubicBezTo>
                  <a:cubicBezTo>
                    <a:pt x="6026" y="7062"/>
                    <a:pt x="5856" y="7136"/>
                    <a:pt x="5680" y="7136"/>
                  </a:cubicBezTo>
                  <a:cubicBezTo>
                    <a:pt x="5554" y="7136"/>
                    <a:pt x="5425" y="7098"/>
                    <a:pt x="5311" y="7018"/>
                  </a:cubicBezTo>
                  <a:cubicBezTo>
                    <a:pt x="5132" y="6887"/>
                    <a:pt x="2572" y="4328"/>
                    <a:pt x="2441" y="4149"/>
                  </a:cubicBezTo>
                  <a:cubicBezTo>
                    <a:pt x="2251" y="3887"/>
                    <a:pt x="2298" y="3530"/>
                    <a:pt x="2536" y="3316"/>
                  </a:cubicBezTo>
                  <a:cubicBezTo>
                    <a:pt x="2572" y="3268"/>
                    <a:pt x="2632" y="3232"/>
                    <a:pt x="2715" y="3208"/>
                  </a:cubicBezTo>
                  <a:lnTo>
                    <a:pt x="2739" y="3196"/>
                  </a:lnTo>
                  <a:lnTo>
                    <a:pt x="2870" y="3411"/>
                  </a:lnTo>
                  <a:cubicBezTo>
                    <a:pt x="2906" y="3470"/>
                    <a:pt x="2965" y="3506"/>
                    <a:pt x="3025" y="3506"/>
                  </a:cubicBezTo>
                  <a:cubicBezTo>
                    <a:pt x="3048" y="3506"/>
                    <a:pt x="3084" y="3494"/>
                    <a:pt x="3108" y="3470"/>
                  </a:cubicBezTo>
                  <a:lnTo>
                    <a:pt x="4120" y="2875"/>
                  </a:lnTo>
                  <a:cubicBezTo>
                    <a:pt x="4168" y="2851"/>
                    <a:pt x="4179" y="2815"/>
                    <a:pt x="4203" y="2768"/>
                  </a:cubicBezTo>
                  <a:cubicBezTo>
                    <a:pt x="4215" y="2732"/>
                    <a:pt x="4203" y="2684"/>
                    <a:pt x="4179" y="2637"/>
                  </a:cubicBezTo>
                  <a:lnTo>
                    <a:pt x="2679" y="77"/>
                  </a:lnTo>
                  <a:cubicBezTo>
                    <a:pt x="2644" y="29"/>
                    <a:pt x="2620" y="17"/>
                    <a:pt x="2572" y="6"/>
                  </a:cubicBezTo>
                  <a:cubicBezTo>
                    <a:pt x="2558" y="2"/>
                    <a:pt x="2545" y="1"/>
                    <a:pt x="2533" y="1"/>
                  </a:cubicBezTo>
                  <a:close/>
                </a:path>
              </a:pathLst>
            </a:custGeom>
            <a:solidFill>
              <a:schemeClr val="tx1"/>
            </a:solidFill>
            <a:ln w="0">
              <a:noFill/>
            </a:ln>
          </p:spPr>
          <p:style>
            <a:lnRef idx="0"/>
            <a:fillRef idx="0"/>
            <a:effectRef idx="0"/>
            <a:fontRef idx="minor"/>
          </p:style>
          <p:txBody>
            <a:bodyPr lIns="122040" rIns="122040" tIns="115920" bIns="115920" anchor="ctr">
              <a:noAutofit/>
            </a:bodyPr>
            <a:p>
              <a:pPr defTabSz="914400">
                <a:lnSpc>
                  <a:spcPct val="100000"/>
                </a:lnSpc>
              </a:pPr>
              <a:endParaRPr b="0" lang="pt-BR" sz="2400" spc="-1" strike="noStrike">
                <a:solidFill>
                  <a:schemeClr val="dk1"/>
                </a:solidFill>
                <a:latin typeface="Calibri"/>
              </a:endParaRPr>
            </a:p>
          </p:txBody>
        </p:sp>
        <p:sp>
          <p:nvSpPr>
            <p:cNvPr id="536" name="Google Shape;14478;p69"/>
            <p:cNvSpPr/>
            <p:nvPr/>
          </p:nvSpPr>
          <p:spPr>
            <a:xfrm>
              <a:off x="1492200" y="4180680"/>
              <a:ext cx="95400" cy="95760"/>
            </a:xfrm>
            <a:custGeom>
              <a:avLst/>
              <a:gdLst>
                <a:gd name="textAreaLeft" fmla="*/ 0 w 95400"/>
                <a:gd name="textAreaRight" fmla="*/ 95760 w 95400"/>
                <a:gd name="textAreaTop" fmla="*/ 0 h 95760"/>
                <a:gd name="textAreaBottom" fmla="*/ 96120 h 95760"/>
              </a:gdLst>
              <a:ahLst/>
              <a:rect l="textAreaLeft" t="textAreaTop" r="textAreaRight" b="textAreaBottom"/>
              <a:pathLst>
                <a:path w="3894" h="3906">
                  <a:moveTo>
                    <a:pt x="1941" y="345"/>
                  </a:moveTo>
                  <a:cubicBezTo>
                    <a:pt x="2834" y="345"/>
                    <a:pt x="3572" y="1072"/>
                    <a:pt x="3572" y="1965"/>
                  </a:cubicBezTo>
                  <a:cubicBezTo>
                    <a:pt x="3572" y="2060"/>
                    <a:pt x="3548" y="2143"/>
                    <a:pt x="3536" y="2238"/>
                  </a:cubicBezTo>
                  <a:lnTo>
                    <a:pt x="1203" y="524"/>
                  </a:lnTo>
                  <a:cubicBezTo>
                    <a:pt x="1429" y="405"/>
                    <a:pt x="1679" y="345"/>
                    <a:pt x="1941" y="345"/>
                  </a:cubicBezTo>
                  <a:close/>
                  <a:moveTo>
                    <a:pt x="893" y="714"/>
                  </a:moveTo>
                  <a:lnTo>
                    <a:pt x="3417" y="2560"/>
                  </a:lnTo>
                  <a:cubicBezTo>
                    <a:pt x="3346" y="2822"/>
                    <a:pt x="3179" y="3024"/>
                    <a:pt x="2989" y="3191"/>
                  </a:cubicBezTo>
                  <a:lnTo>
                    <a:pt x="441" y="1334"/>
                  </a:lnTo>
                  <a:cubicBezTo>
                    <a:pt x="548" y="1095"/>
                    <a:pt x="691" y="881"/>
                    <a:pt x="893" y="714"/>
                  </a:cubicBezTo>
                  <a:close/>
                  <a:moveTo>
                    <a:pt x="357" y="1667"/>
                  </a:moveTo>
                  <a:lnTo>
                    <a:pt x="2703" y="3381"/>
                  </a:lnTo>
                  <a:cubicBezTo>
                    <a:pt x="2465" y="3500"/>
                    <a:pt x="2215" y="3572"/>
                    <a:pt x="1941" y="3572"/>
                  </a:cubicBezTo>
                  <a:cubicBezTo>
                    <a:pt x="1048" y="3572"/>
                    <a:pt x="322" y="2846"/>
                    <a:pt x="322" y="1953"/>
                  </a:cubicBezTo>
                  <a:cubicBezTo>
                    <a:pt x="322" y="1846"/>
                    <a:pt x="333" y="1762"/>
                    <a:pt x="357" y="1667"/>
                  </a:cubicBezTo>
                  <a:close/>
                  <a:moveTo>
                    <a:pt x="1941" y="0"/>
                  </a:moveTo>
                  <a:cubicBezTo>
                    <a:pt x="869" y="0"/>
                    <a:pt x="0" y="881"/>
                    <a:pt x="0" y="1953"/>
                  </a:cubicBezTo>
                  <a:cubicBezTo>
                    <a:pt x="0" y="3024"/>
                    <a:pt x="869" y="3905"/>
                    <a:pt x="1941" y="3905"/>
                  </a:cubicBezTo>
                  <a:cubicBezTo>
                    <a:pt x="3012" y="3905"/>
                    <a:pt x="3893" y="3024"/>
                    <a:pt x="3893" y="1953"/>
                  </a:cubicBezTo>
                  <a:cubicBezTo>
                    <a:pt x="3893" y="881"/>
                    <a:pt x="3012" y="0"/>
                    <a:pt x="1941" y="0"/>
                  </a:cubicBezTo>
                  <a:close/>
                </a:path>
              </a:pathLst>
            </a:custGeom>
            <a:solidFill>
              <a:schemeClr val="tx1"/>
            </a:solidFill>
            <a:ln w="0">
              <a:noFill/>
            </a:ln>
          </p:spPr>
          <p:style>
            <a:lnRef idx="0"/>
            <a:fillRef idx="0"/>
            <a:effectRef idx="0"/>
            <a:fontRef idx="minor"/>
          </p:style>
          <p:txBody>
            <a:bodyPr lIns="122040" rIns="122040" tIns="47880" bIns="47880" anchor="ctr">
              <a:noAutofit/>
            </a:bodyPr>
            <a:p>
              <a:pPr defTabSz="914400">
                <a:lnSpc>
                  <a:spcPct val="100000"/>
                </a:lnSpc>
              </a:pPr>
              <a:endParaRPr b="0" lang="pt-BR" sz="2400" spc="-1" strike="noStrike">
                <a:solidFill>
                  <a:schemeClr val="dk1"/>
                </a:solidFill>
                <a:latin typeface="Calibri"/>
              </a:endParaRPr>
            </a:p>
          </p:txBody>
        </p:sp>
      </p:grpSp>
      <p:grpSp>
        <p:nvGrpSpPr>
          <p:cNvPr id="537" name="Google Shape;16228;p72"/>
          <p:cNvGrpSpPr/>
          <p:nvPr/>
        </p:nvGrpSpPr>
        <p:grpSpPr>
          <a:xfrm>
            <a:off x="1349280" y="5272560"/>
            <a:ext cx="272160" cy="272160"/>
            <a:chOff x="1349280" y="5272560"/>
            <a:chExt cx="272160" cy="272160"/>
          </a:xfrm>
        </p:grpSpPr>
        <p:sp>
          <p:nvSpPr>
            <p:cNvPr id="538" name="Google Shape;16229;p72"/>
            <p:cNvSpPr/>
            <p:nvPr/>
          </p:nvSpPr>
          <p:spPr>
            <a:xfrm>
              <a:off x="1349280" y="5272560"/>
              <a:ext cx="272160" cy="272160"/>
            </a:xfrm>
            <a:custGeom>
              <a:avLst/>
              <a:gdLst>
                <a:gd name="textAreaLeft" fmla="*/ 0 w 272160"/>
                <a:gd name="textAreaRight" fmla="*/ 272520 w 272160"/>
                <a:gd name="textAreaTop" fmla="*/ 0 h 272160"/>
                <a:gd name="textAreaBottom" fmla="*/ 272520 h 272160"/>
              </a:gdLst>
              <a:ahLst/>
              <a:rect l="textAreaLeft" t="textAreaTop" r="textAreaRight" b="textAreaBottom"/>
              <a:pathLst>
                <a:path w="10859" h="10860">
                  <a:moveTo>
                    <a:pt x="5429" y="334"/>
                  </a:moveTo>
                  <a:cubicBezTo>
                    <a:pt x="8239" y="334"/>
                    <a:pt x="10513" y="2608"/>
                    <a:pt x="10513" y="5430"/>
                  </a:cubicBezTo>
                  <a:cubicBezTo>
                    <a:pt x="10513" y="8240"/>
                    <a:pt x="8227" y="10514"/>
                    <a:pt x="5429" y="10514"/>
                  </a:cubicBezTo>
                  <a:cubicBezTo>
                    <a:pt x="2619" y="10514"/>
                    <a:pt x="333" y="8240"/>
                    <a:pt x="333" y="5430"/>
                  </a:cubicBezTo>
                  <a:cubicBezTo>
                    <a:pt x="333" y="2608"/>
                    <a:pt x="2619" y="334"/>
                    <a:pt x="5429" y="334"/>
                  </a:cubicBezTo>
                  <a:close/>
                  <a:moveTo>
                    <a:pt x="5429" y="1"/>
                  </a:moveTo>
                  <a:cubicBezTo>
                    <a:pt x="3989" y="1"/>
                    <a:pt x="2619" y="560"/>
                    <a:pt x="1584" y="1584"/>
                  </a:cubicBezTo>
                  <a:cubicBezTo>
                    <a:pt x="560" y="2620"/>
                    <a:pt x="0" y="3989"/>
                    <a:pt x="0" y="5430"/>
                  </a:cubicBezTo>
                  <a:cubicBezTo>
                    <a:pt x="0" y="6871"/>
                    <a:pt x="560" y="8240"/>
                    <a:pt x="1584" y="9264"/>
                  </a:cubicBezTo>
                  <a:cubicBezTo>
                    <a:pt x="2619" y="10300"/>
                    <a:pt x="3989" y="10859"/>
                    <a:pt x="5429" y="10859"/>
                  </a:cubicBezTo>
                  <a:cubicBezTo>
                    <a:pt x="6870" y="10859"/>
                    <a:pt x="8239" y="10300"/>
                    <a:pt x="9263" y="9264"/>
                  </a:cubicBezTo>
                  <a:cubicBezTo>
                    <a:pt x="10299" y="8240"/>
                    <a:pt x="10859" y="6871"/>
                    <a:pt x="10859" y="5430"/>
                  </a:cubicBezTo>
                  <a:cubicBezTo>
                    <a:pt x="10859" y="3989"/>
                    <a:pt x="10299" y="2620"/>
                    <a:pt x="9263" y="1584"/>
                  </a:cubicBezTo>
                  <a:cubicBezTo>
                    <a:pt x="8239" y="560"/>
                    <a:pt x="6870" y="1"/>
                    <a:pt x="5429" y="1"/>
                  </a:cubicBezTo>
                  <a:close/>
                </a:path>
              </a:pathLst>
            </a:custGeom>
            <a:solidFill>
              <a:schemeClr val="tx1"/>
            </a:solidFill>
            <a:ln w="0">
              <a:noFill/>
            </a:ln>
          </p:spPr>
          <p:style>
            <a:lnRef idx="0"/>
            <a:fillRef idx="0"/>
            <a:effectRef idx="0"/>
            <a:fontRef idx="minor"/>
          </p:style>
          <p:txBody>
            <a:bodyPr lIns="122040" rIns="122040" tIns="122040" bIns="122040" anchor="ctr">
              <a:noAutofit/>
            </a:bodyPr>
            <a:p>
              <a:pPr defTabSz="914400">
                <a:lnSpc>
                  <a:spcPct val="100000"/>
                </a:lnSpc>
              </a:pPr>
              <a:endParaRPr b="0" lang="pt-BR" sz="2400" spc="-1" strike="noStrike">
                <a:solidFill>
                  <a:schemeClr val="dk1"/>
                </a:solidFill>
                <a:latin typeface="Calibri"/>
              </a:endParaRPr>
            </a:p>
          </p:txBody>
        </p:sp>
        <p:sp>
          <p:nvSpPr>
            <p:cNvPr id="539" name="Google Shape;16230;p72"/>
            <p:cNvSpPr/>
            <p:nvPr/>
          </p:nvSpPr>
          <p:spPr>
            <a:xfrm>
              <a:off x="1381680" y="5329800"/>
              <a:ext cx="206640" cy="157320"/>
            </a:xfrm>
            <a:custGeom>
              <a:avLst/>
              <a:gdLst>
                <a:gd name="textAreaLeft" fmla="*/ 0 w 206640"/>
                <a:gd name="textAreaRight" fmla="*/ 207000 w 206640"/>
                <a:gd name="textAreaTop" fmla="*/ 0 h 157320"/>
                <a:gd name="textAreaBottom" fmla="*/ 157680 h 157320"/>
              </a:gdLst>
              <a:ahLst/>
              <a:rect l="textAreaLeft" t="textAreaTop" r="textAreaRight" b="textAreaBottom"/>
              <a:pathLst>
                <a:path w="8252" h="6285">
                  <a:moveTo>
                    <a:pt x="4123" y="1"/>
                  </a:moveTo>
                  <a:cubicBezTo>
                    <a:pt x="3010" y="1"/>
                    <a:pt x="1900" y="63"/>
                    <a:pt x="799" y="188"/>
                  </a:cubicBezTo>
                  <a:cubicBezTo>
                    <a:pt x="513" y="224"/>
                    <a:pt x="287" y="450"/>
                    <a:pt x="239" y="712"/>
                  </a:cubicBezTo>
                  <a:cubicBezTo>
                    <a:pt x="1" y="2319"/>
                    <a:pt x="1" y="3963"/>
                    <a:pt x="239" y="5570"/>
                  </a:cubicBezTo>
                  <a:cubicBezTo>
                    <a:pt x="287" y="5844"/>
                    <a:pt x="513" y="6058"/>
                    <a:pt x="799" y="6082"/>
                  </a:cubicBezTo>
                  <a:cubicBezTo>
                    <a:pt x="1894" y="6201"/>
                    <a:pt x="3013" y="6284"/>
                    <a:pt x="4132" y="6284"/>
                  </a:cubicBezTo>
                  <a:cubicBezTo>
                    <a:pt x="4609" y="6284"/>
                    <a:pt x="5085" y="6260"/>
                    <a:pt x="5561" y="6249"/>
                  </a:cubicBezTo>
                  <a:cubicBezTo>
                    <a:pt x="5644" y="6249"/>
                    <a:pt x="5716" y="6177"/>
                    <a:pt x="5716" y="6070"/>
                  </a:cubicBezTo>
                  <a:cubicBezTo>
                    <a:pt x="5716" y="5963"/>
                    <a:pt x="5633" y="5891"/>
                    <a:pt x="5537" y="5891"/>
                  </a:cubicBezTo>
                  <a:cubicBezTo>
                    <a:pt x="5051" y="5914"/>
                    <a:pt x="4564" y="5925"/>
                    <a:pt x="4076" y="5925"/>
                  </a:cubicBezTo>
                  <a:cubicBezTo>
                    <a:pt x="2998" y="5925"/>
                    <a:pt x="1916" y="5868"/>
                    <a:pt x="834" y="5737"/>
                  </a:cubicBezTo>
                  <a:cubicBezTo>
                    <a:pt x="715" y="5725"/>
                    <a:pt x="620" y="5641"/>
                    <a:pt x="596" y="5498"/>
                  </a:cubicBezTo>
                  <a:cubicBezTo>
                    <a:pt x="382" y="3927"/>
                    <a:pt x="382" y="2319"/>
                    <a:pt x="596" y="736"/>
                  </a:cubicBezTo>
                  <a:cubicBezTo>
                    <a:pt x="620" y="617"/>
                    <a:pt x="715" y="522"/>
                    <a:pt x="834" y="498"/>
                  </a:cubicBezTo>
                  <a:cubicBezTo>
                    <a:pt x="1942" y="379"/>
                    <a:pt x="3037" y="319"/>
                    <a:pt x="4144" y="319"/>
                  </a:cubicBezTo>
                  <a:cubicBezTo>
                    <a:pt x="5240" y="319"/>
                    <a:pt x="6347" y="379"/>
                    <a:pt x="7442" y="498"/>
                  </a:cubicBezTo>
                  <a:cubicBezTo>
                    <a:pt x="7561" y="522"/>
                    <a:pt x="7669" y="605"/>
                    <a:pt x="7680" y="736"/>
                  </a:cubicBezTo>
                  <a:cubicBezTo>
                    <a:pt x="7907" y="2319"/>
                    <a:pt x="7907" y="3927"/>
                    <a:pt x="7680" y="5498"/>
                  </a:cubicBezTo>
                  <a:cubicBezTo>
                    <a:pt x="7669" y="5617"/>
                    <a:pt x="7561" y="5725"/>
                    <a:pt x="7442" y="5737"/>
                  </a:cubicBezTo>
                  <a:cubicBezTo>
                    <a:pt x="7085" y="5784"/>
                    <a:pt x="6752" y="5820"/>
                    <a:pt x="6395" y="5844"/>
                  </a:cubicBezTo>
                  <a:cubicBezTo>
                    <a:pt x="6299" y="5844"/>
                    <a:pt x="6228" y="5927"/>
                    <a:pt x="6228" y="6010"/>
                  </a:cubicBezTo>
                  <a:cubicBezTo>
                    <a:pt x="6228" y="6110"/>
                    <a:pt x="6299" y="6178"/>
                    <a:pt x="6386" y="6178"/>
                  </a:cubicBezTo>
                  <a:cubicBezTo>
                    <a:pt x="6393" y="6178"/>
                    <a:pt x="6399" y="6178"/>
                    <a:pt x="6406" y="6177"/>
                  </a:cubicBezTo>
                  <a:cubicBezTo>
                    <a:pt x="6764" y="6141"/>
                    <a:pt x="7121" y="6118"/>
                    <a:pt x="7478" y="6070"/>
                  </a:cubicBezTo>
                  <a:cubicBezTo>
                    <a:pt x="7764" y="6034"/>
                    <a:pt x="7978" y="5820"/>
                    <a:pt x="8026" y="5546"/>
                  </a:cubicBezTo>
                  <a:cubicBezTo>
                    <a:pt x="8252" y="3963"/>
                    <a:pt x="8252" y="2319"/>
                    <a:pt x="8014" y="712"/>
                  </a:cubicBezTo>
                  <a:cubicBezTo>
                    <a:pt x="7966" y="426"/>
                    <a:pt x="7740" y="224"/>
                    <a:pt x="7466" y="188"/>
                  </a:cubicBezTo>
                  <a:cubicBezTo>
                    <a:pt x="6353" y="63"/>
                    <a:pt x="5237" y="1"/>
                    <a:pt x="4123" y="1"/>
                  </a:cubicBezTo>
                  <a:close/>
                </a:path>
              </a:pathLst>
            </a:custGeom>
            <a:solidFill>
              <a:schemeClr val="tx1"/>
            </a:solidFill>
            <a:ln w="0">
              <a:noFill/>
            </a:ln>
          </p:spPr>
          <p:style>
            <a:lnRef idx="0"/>
            <a:fillRef idx="0"/>
            <a:effectRef idx="0"/>
            <a:fontRef idx="minor"/>
          </p:style>
          <p:txBody>
            <a:bodyPr lIns="122040" rIns="122040" tIns="78840" bIns="78840" anchor="ctr">
              <a:noAutofit/>
            </a:bodyPr>
            <a:p>
              <a:pPr defTabSz="914400">
                <a:lnSpc>
                  <a:spcPct val="100000"/>
                </a:lnSpc>
              </a:pPr>
              <a:endParaRPr b="0" lang="pt-BR" sz="2400" spc="-1" strike="noStrike">
                <a:solidFill>
                  <a:schemeClr val="dk1"/>
                </a:solidFill>
                <a:latin typeface="Calibri"/>
              </a:endParaRPr>
            </a:p>
          </p:txBody>
        </p:sp>
        <p:sp>
          <p:nvSpPr>
            <p:cNvPr id="540" name="Google Shape;16231;p72"/>
            <p:cNvSpPr/>
            <p:nvPr/>
          </p:nvSpPr>
          <p:spPr>
            <a:xfrm>
              <a:off x="1452240" y="5365080"/>
              <a:ext cx="82800" cy="86760"/>
            </a:xfrm>
            <a:custGeom>
              <a:avLst/>
              <a:gdLst>
                <a:gd name="textAreaLeft" fmla="*/ 0 w 82800"/>
                <a:gd name="textAreaRight" fmla="*/ 83160 w 82800"/>
                <a:gd name="textAreaTop" fmla="*/ 0 h 86760"/>
                <a:gd name="textAreaBottom" fmla="*/ 87120 h 86760"/>
              </a:gdLst>
              <a:ahLst/>
              <a:rect l="textAreaLeft" t="textAreaTop" r="textAreaRight" b="textAreaBottom"/>
              <a:pathLst>
                <a:path w="3311" h="3472">
                  <a:moveTo>
                    <a:pt x="334" y="447"/>
                  </a:moveTo>
                  <a:lnTo>
                    <a:pt x="2763" y="1733"/>
                  </a:lnTo>
                  <a:lnTo>
                    <a:pt x="334" y="3007"/>
                  </a:lnTo>
                  <a:lnTo>
                    <a:pt x="334" y="447"/>
                  </a:lnTo>
                  <a:close/>
                  <a:moveTo>
                    <a:pt x="163" y="1"/>
                  </a:moveTo>
                  <a:cubicBezTo>
                    <a:pt x="135" y="1"/>
                    <a:pt x="108" y="7"/>
                    <a:pt x="84" y="18"/>
                  </a:cubicBezTo>
                  <a:cubicBezTo>
                    <a:pt x="36" y="54"/>
                    <a:pt x="1" y="114"/>
                    <a:pt x="1" y="173"/>
                  </a:cubicBezTo>
                  <a:lnTo>
                    <a:pt x="1" y="3293"/>
                  </a:lnTo>
                  <a:cubicBezTo>
                    <a:pt x="1" y="3352"/>
                    <a:pt x="24" y="3412"/>
                    <a:pt x="84" y="3447"/>
                  </a:cubicBezTo>
                  <a:cubicBezTo>
                    <a:pt x="120" y="3459"/>
                    <a:pt x="144" y="3471"/>
                    <a:pt x="179" y="3471"/>
                  </a:cubicBezTo>
                  <a:cubicBezTo>
                    <a:pt x="203" y="3471"/>
                    <a:pt x="239" y="3471"/>
                    <a:pt x="251" y="3459"/>
                  </a:cubicBezTo>
                  <a:lnTo>
                    <a:pt x="3227" y="1900"/>
                  </a:lnTo>
                  <a:cubicBezTo>
                    <a:pt x="3287" y="1864"/>
                    <a:pt x="3311" y="1804"/>
                    <a:pt x="3311" y="1745"/>
                  </a:cubicBezTo>
                  <a:cubicBezTo>
                    <a:pt x="3311" y="1673"/>
                    <a:pt x="3287" y="1614"/>
                    <a:pt x="3227" y="1578"/>
                  </a:cubicBezTo>
                  <a:lnTo>
                    <a:pt x="251" y="18"/>
                  </a:lnTo>
                  <a:cubicBezTo>
                    <a:pt x="221" y="7"/>
                    <a:pt x="191" y="1"/>
                    <a:pt x="163" y="1"/>
                  </a:cubicBezTo>
                  <a:close/>
                </a:path>
              </a:pathLst>
            </a:custGeom>
            <a:solidFill>
              <a:schemeClr val="tx1"/>
            </a:solidFill>
            <a:ln w="0">
              <a:noFill/>
            </a:ln>
          </p:spPr>
          <p:style>
            <a:lnRef idx="0"/>
            <a:fillRef idx="0"/>
            <a:effectRef idx="0"/>
            <a:fontRef idx="minor"/>
          </p:style>
          <p:txBody>
            <a:bodyPr lIns="122040" rIns="122040" tIns="43560" bIns="43560" anchor="ctr">
              <a:noAutofit/>
            </a:bodyPr>
            <a:p>
              <a:pPr defTabSz="914400">
                <a:lnSpc>
                  <a:spcPct val="100000"/>
                </a:lnSpc>
              </a:pPr>
              <a:endParaRPr b="0" lang="pt-BR" sz="2400" spc="-1" strike="noStrike">
                <a:solidFill>
                  <a:schemeClr val="dk1"/>
                </a:solidFill>
                <a:latin typeface="Calibri"/>
              </a:endParaRPr>
            </a:p>
          </p:txBody>
        </p:sp>
      </p:grpSp>
      <p:sp>
        <p:nvSpPr>
          <p:cNvPr id="541" name="Rectangle 1"/>
          <p:cNvSpPr/>
          <p:nvPr/>
        </p:nvSpPr>
        <p:spPr>
          <a:xfrm>
            <a:off x="1658520" y="3629880"/>
            <a:ext cx="2306880" cy="1952280"/>
          </a:xfrm>
          <a:prstGeom prst="rect">
            <a:avLst/>
          </a:prstGeom>
          <a:noFill/>
          <a:ln w="0">
            <a:noFill/>
          </a:ln>
        </p:spPr>
        <p:style>
          <a:lnRef idx="0"/>
          <a:fillRef idx="0"/>
          <a:effectRef idx="0"/>
          <a:fontRef idx="minor"/>
        </p:style>
        <p:txBody>
          <a:bodyPr lIns="90000" rIns="90000" tIns="45000" bIns="45000" anchor="ctr">
            <a:spAutoFit/>
          </a:bodyPr>
          <a:p>
            <a:pPr algn="just" defTabSz="914400">
              <a:lnSpc>
                <a:spcPts val="2934"/>
              </a:lnSpc>
            </a:pPr>
            <a:r>
              <a:rPr b="0" lang="pt-BR" sz="1200" spc="-1" strike="noStrike">
                <a:solidFill>
                  <a:schemeClr val="dk1"/>
                </a:solidFill>
                <a:latin typeface="Albert Sans"/>
              </a:rPr>
              <a:t>www.icmbio.gov.br/cecav</a:t>
            </a:r>
            <a:endParaRPr b="0" lang="pt-BR" sz="1200" spc="-1" strike="noStrike">
              <a:solidFill>
                <a:srgbClr val="000000"/>
              </a:solidFill>
              <a:latin typeface="Arial"/>
            </a:endParaRPr>
          </a:p>
          <a:p>
            <a:pPr algn="just" defTabSz="914400">
              <a:lnSpc>
                <a:spcPts val="2934"/>
              </a:lnSpc>
            </a:pPr>
            <a:r>
              <a:rPr b="0" lang="pt-BR" sz="1200" spc="-1" strike="noStrike">
                <a:solidFill>
                  <a:schemeClr val="dk1"/>
                </a:solidFill>
                <a:latin typeface="Albert Sans"/>
              </a:rPr>
              <a:t>(61) 2028-9792</a:t>
            </a:r>
            <a:endParaRPr b="0" lang="pt-BR" sz="1200" spc="-1" strike="noStrike">
              <a:solidFill>
                <a:srgbClr val="000000"/>
              </a:solidFill>
              <a:latin typeface="Arial"/>
            </a:endParaRPr>
          </a:p>
          <a:p>
            <a:pPr algn="just" defTabSz="914400">
              <a:lnSpc>
                <a:spcPts val="2934"/>
              </a:lnSpc>
            </a:pPr>
            <a:r>
              <a:rPr b="0" lang="pt-BR" sz="1200" spc="-1" strike="noStrike">
                <a:solidFill>
                  <a:schemeClr val="dk1"/>
                </a:solidFill>
                <a:latin typeface="Albert Sans"/>
              </a:rPr>
              <a:t>cecav.sede@icmbio.gov.br</a:t>
            </a:r>
            <a:endParaRPr b="0" lang="pt-BR" sz="1200" spc="-1" strike="noStrike">
              <a:solidFill>
                <a:srgbClr val="000000"/>
              </a:solidFill>
              <a:latin typeface="Arial"/>
            </a:endParaRPr>
          </a:p>
          <a:p>
            <a:pPr algn="just" defTabSz="914400">
              <a:lnSpc>
                <a:spcPts val="2934"/>
              </a:lnSpc>
            </a:pPr>
            <a:r>
              <a:rPr b="0" lang="pt-BR" sz="1200" spc="-1" strike="noStrike">
                <a:solidFill>
                  <a:schemeClr val="dk1"/>
                </a:solidFill>
                <a:latin typeface="Albert Sans"/>
              </a:rPr>
              <a:t>jocy.cruz@icmbio.gov.br</a:t>
            </a:r>
            <a:endParaRPr b="0" lang="pt-BR" sz="1200" spc="-1" strike="noStrike">
              <a:solidFill>
                <a:srgbClr val="000000"/>
              </a:solidFill>
              <a:latin typeface="Arial"/>
            </a:endParaRPr>
          </a:p>
          <a:p>
            <a:pPr algn="just" defTabSz="914400">
              <a:lnSpc>
                <a:spcPts val="2934"/>
              </a:lnSpc>
            </a:pPr>
            <a:r>
              <a:rPr b="0" lang="pt-BR" sz="1200" spc="-1" strike="noStrike">
                <a:solidFill>
                  <a:schemeClr val="dk1"/>
                </a:solidFill>
                <a:latin typeface="Albert Sans"/>
              </a:rPr>
              <a:t>http://bit.ly/cecav-youtube</a:t>
            </a:r>
            <a:endParaRPr b="0" lang="pt-BR" sz="1200" spc="-1" strike="noStrike">
              <a:solidFill>
                <a:srgbClr val="000000"/>
              </a:solidFill>
              <a:latin typeface="Arial"/>
            </a:endParaRPr>
          </a:p>
        </p:txBody>
      </p:sp>
      <p:grpSp>
        <p:nvGrpSpPr>
          <p:cNvPr id="542" name="Google Shape;16398;p72"/>
          <p:cNvGrpSpPr/>
          <p:nvPr/>
        </p:nvGrpSpPr>
        <p:grpSpPr>
          <a:xfrm>
            <a:off x="1355760" y="4534920"/>
            <a:ext cx="258840" cy="277560"/>
            <a:chOff x="1355760" y="4534920"/>
            <a:chExt cx="258840" cy="277560"/>
          </a:xfrm>
        </p:grpSpPr>
        <p:sp>
          <p:nvSpPr>
            <p:cNvPr id="543" name="Google Shape;16399;p72"/>
            <p:cNvSpPr/>
            <p:nvPr/>
          </p:nvSpPr>
          <p:spPr>
            <a:xfrm>
              <a:off x="1355760" y="4534920"/>
              <a:ext cx="240840" cy="277560"/>
            </a:xfrm>
            <a:custGeom>
              <a:avLst/>
              <a:gdLst>
                <a:gd name="textAreaLeft" fmla="*/ 0 w 240840"/>
                <a:gd name="textAreaRight" fmla="*/ 241200 w 240840"/>
                <a:gd name="textAreaTop" fmla="*/ 0 h 277560"/>
                <a:gd name="textAreaBottom" fmla="*/ 277920 h 277560"/>
              </a:gdLst>
              <a:ahLst/>
              <a:rect l="textAreaLeft" t="textAreaTop" r="textAreaRight" b="textAreaBottom"/>
              <a:pathLst>
                <a:path w="7645" h="8814">
                  <a:moveTo>
                    <a:pt x="4192" y="301"/>
                  </a:moveTo>
                  <a:lnTo>
                    <a:pt x="5228" y="1337"/>
                  </a:lnTo>
                  <a:lnTo>
                    <a:pt x="3144" y="1337"/>
                  </a:lnTo>
                  <a:lnTo>
                    <a:pt x="4192" y="301"/>
                  </a:lnTo>
                  <a:close/>
                  <a:moveTo>
                    <a:pt x="4190" y="0"/>
                  </a:moveTo>
                  <a:cubicBezTo>
                    <a:pt x="4156" y="0"/>
                    <a:pt x="4120" y="9"/>
                    <a:pt x="4097" y="27"/>
                  </a:cubicBezTo>
                  <a:lnTo>
                    <a:pt x="2787" y="1337"/>
                  </a:lnTo>
                  <a:lnTo>
                    <a:pt x="703" y="1337"/>
                  </a:lnTo>
                  <a:cubicBezTo>
                    <a:pt x="632" y="1337"/>
                    <a:pt x="572" y="1396"/>
                    <a:pt x="572" y="1480"/>
                  </a:cubicBezTo>
                  <a:lnTo>
                    <a:pt x="572" y="3623"/>
                  </a:lnTo>
                  <a:lnTo>
                    <a:pt x="144" y="3623"/>
                  </a:lnTo>
                  <a:cubicBezTo>
                    <a:pt x="60" y="3623"/>
                    <a:pt x="1" y="3682"/>
                    <a:pt x="1" y="3754"/>
                  </a:cubicBezTo>
                  <a:lnTo>
                    <a:pt x="1" y="8683"/>
                  </a:lnTo>
                  <a:cubicBezTo>
                    <a:pt x="1" y="8754"/>
                    <a:pt x="60" y="8814"/>
                    <a:pt x="144" y="8814"/>
                  </a:cubicBezTo>
                  <a:lnTo>
                    <a:pt x="1489" y="8814"/>
                  </a:lnTo>
                  <a:cubicBezTo>
                    <a:pt x="1572" y="8814"/>
                    <a:pt x="1632" y="8754"/>
                    <a:pt x="1632" y="8683"/>
                  </a:cubicBezTo>
                  <a:cubicBezTo>
                    <a:pt x="1632" y="8599"/>
                    <a:pt x="1572" y="8540"/>
                    <a:pt x="1489" y="8540"/>
                  </a:cubicBezTo>
                  <a:lnTo>
                    <a:pt x="275" y="8540"/>
                  </a:lnTo>
                  <a:lnTo>
                    <a:pt x="275" y="4004"/>
                  </a:lnTo>
                  <a:lnTo>
                    <a:pt x="882" y="4456"/>
                  </a:lnTo>
                  <a:cubicBezTo>
                    <a:pt x="904" y="4469"/>
                    <a:pt x="928" y="4476"/>
                    <a:pt x="952" y="4476"/>
                  </a:cubicBezTo>
                  <a:cubicBezTo>
                    <a:pt x="992" y="4476"/>
                    <a:pt x="1031" y="4458"/>
                    <a:pt x="1061" y="4420"/>
                  </a:cubicBezTo>
                  <a:cubicBezTo>
                    <a:pt x="1108" y="4361"/>
                    <a:pt x="1096" y="4289"/>
                    <a:pt x="1037" y="4242"/>
                  </a:cubicBezTo>
                  <a:lnTo>
                    <a:pt x="834" y="4087"/>
                  </a:lnTo>
                  <a:lnTo>
                    <a:pt x="834" y="3766"/>
                  </a:lnTo>
                  <a:lnTo>
                    <a:pt x="834" y="3754"/>
                  </a:lnTo>
                  <a:lnTo>
                    <a:pt x="834" y="3730"/>
                  </a:lnTo>
                  <a:lnTo>
                    <a:pt x="834" y="1610"/>
                  </a:lnTo>
                  <a:lnTo>
                    <a:pt x="7371" y="1610"/>
                  </a:lnTo>
                  <a:lnTo>
                    <a:pt x="7371" y="2099"/>
                  </a:lnTo>
                  <a:cubicBezTo>
                    <a:pt x="7371" y="2170"/>
                    <a:pt x="7430" y="2230"/>
                    <a:pt x="7502" y="2230"/>
                  </a:cubicBezTo>
                  <a:cubicBezTo>
                    <a:pt x="7585" y="2230"/>
                    <a:pt x="7645" y="2170"/>
                    <a:pt x="7645" y="2099"/>
                  </a:cubicBezTo>
                  <a:lnTo>
                    <a:pt x="7645" y="1468"/>
                  </a:lnTo>
                  <a:cubicBezTo>
                    <a:pt x="7633" y="1396"/>
                    <a:pt x="7573" y="1337"/>
                    <a:pt x="7490" y="1337"/>
                  </a:cubicBezTo>
                  <a:lnTo>
                    <a:pt x="5585" y="1337"/>
                  </a:lnTo>
                  <a:lnTo>
                    <a:pt x="4275" y="27"/>
                  </a:lnTo>
                  <a:cubicBezTo>
                    <a:pt x="4257" y="9"/>
                    <a:pt x="4225" y="0"/>
                    <a:pt x="4190" y="0"/>
                  </a:cubicBezTo>
                  <a:close/>
                </a:path>
              </a:pathLst>
            </a:custGeom>
            <a:solidFill>
              <a:schemeClr val="tx1"/>
            </a:solidFill>
            <a:ln w="0">
              <a:noFill/>
            </a:ln>
          </p:spPr>
          <p:style>
            <a:lnRef idx="0"/>
            <a:fillRef idx="0"/>
            <a:effectRef idx="0"/>
            <a:fontRef idx="minor"/>
          </p:style>
          <p:txBody>
            <a:bodyPr lIns="122040" rIns="122040" tIns="122040" bIns="122040" anchor="ctr">
              <a:noAutofit/>
            </a:bodyPr>
            <a:p>
              <a:pPr defTabSz="914400">
                <a:lnSpc>
                  <a:spcPct val="100000"/>
                </a:lnSpc>
              </a:pPr>
              <a:endParaRPr b="0" lang="pt-BR" sz="2400" spc="-1" strike="noStrike">
                <a:solidFill>
                  <a:schemeClr val="dk1"/>
                </a:solidFill>
                <a:latin typeface="Calibri"/>
              </a:endParaRPr>
            </a:p>
          </p:txBody>
        </p:sp>
        <p:sp>
          <p:nvSpPr>
            <p:cNvPr id="544" name="Google Shape;16400;p72"/>
            <p:cNvSpPr/>
            <p:nvPr/>
          </p:nvSpPr>
          <p:spPr>
            <a:xfrm>
              <a:off x="1402200" y="4606920"/>
              <a:ext cx="33480" cy="33480"/>
            </a:xfrm>
            <a:custGeom>
              <a:avLst/>
              <a:gdLst>
                <a:gd name="textAreaLeft" fmla="*/ 0 w 33480"/>
                <a:gd name="textAreaRight" fmla="*/ 33840 w 33480"/>
                <a:gd name="textAreaTop" fmla="*/ 0 h 33480"/>
                <a:gd name="textAreaBottom" fmla="*/ 33840 h 33480"/>
              </a:gdLst>
              <a:ahLst/>
              <a:rect l="textAreaLeft" t="textAreaTop" r="textAreaRight" b="textAreaBottom"/>
              <a:pathLst>
                <a:path w="1072" h="1072">
                  <a:moveTo>
                    <a:pt x="810" y="262"/>
                  </a:moveTo>
                  <a:lnTo>
                    <a:pt x="810" y="810"/>
                  </a:lnTo>
                  <a:lnTo>
                    <a:pt x="274" y="810"/>
                  </a:lnTo>
                  <a:lnTo>
                    <a:pt x="274" y="262"/>
                  </a:lnTo>
                  <a:close/>
                  <a:moveTo>
                    <a:pt x="143" y="0"/>
                  </a:moveTo>
                  <a:cubicBezTo>
                    <a:pt x="60" y="0"/>
                    <a:pt x="0" y="60"/>
                    <a:pt x="0" y="131"/>
                  </a:cubicBezTo>
                  <a:lnTo>
                    <a:pt x="0" y="941"/>
                  </a:lnTo>
                  <a:cubicBezTo>
                    <a:pt x="0" y="1012"/>
                    <a:pt x="60" y="1072"/>
                    <a:pt x="143" y="1072"/>
                  </a:cubicBezTo>
                  <a:lnTo>
                    <a:pt x="941" y="1072"/>
                  </a:lnTo>
                  <a:cubicBezTo>
                    <a:pt x="1012" y="1072"/>
                    <a:pt x="1072" y="1012"/>
                    <a:pt x="1072" y="941"/>
                  </a:cubicBezTo>
                  <a:lnTo>
                    <a:pt x="1072" y="131"/>
                  </a:lnTo>
                  <a:cubicBezTo>
                    <a:pt x="1060" y="60"/>
                    <a:pt x="1000" y="0"/>
                    <a:pt x="941" y="0"/>
                  </a:cubicBezTo>
                  <a:close/>
                </a:path>
              </a:pathLst>
            </a:custGeom>
            <a:solidFill>
              <a:schemeClr val="tx1"/>
            </a:solidFill>
            <a:ln w="0">
              <a:noFill/>
            </a:ln>
          </p:spPr>
          <p:style>
            <a:lnRef idx="0"/>
            <a:fillRef idx="0"/>
            <a:effectRef idx="0"/>
            <a:fontRef idx="minor"/>
          </p:style>
          <p:txBody>
            <a:bodyPr lIns="122040" rIns="122040" tIns="16920" bIns="16920" anchor="ctr">
              <a:noAutofit/>
            </a:bodyPr>
            <a:p>
              <a:pPr defTabSz="914400">
                <a:lnSpc>
                  <a:spcPct val="100000"/>
                </a:lnSpc>
              </a:pPr>
              <a:endParaRPr b="0" lang="pt-BR" sz="2400" spc="-1" strike="noStrike">
                <a:solidFill>
                  <a:schemeClr val="dk1"/>
                </a:solidFill>
                <a:latin typeface="Calibri"/>
              </a:endParaRPr>
            </a:p>
          </p:txBody>
        </p:sp>
        <p:sp>
          <p:nvSpPr>
            <p:cNvPr id="545" name="Google Shape;16401;p72"/>
            <p:cNvSpPr/>
            <p:nvPr/>
          </p:nvSpPr>
          <p:spPr>
            <a:xfrm>
              <a:off x="1449000" y="4606920"/>
              <a:ext cx="25560" cy="7920"/>
            </a:xfrm>
            <a:custGeom>
              <a:avLst/>
              <a:gdLst>
                <a:gd name="textAreaLeft" fmla="*/ 0 w 25560"/>
                <a:gd name="textAreaRight" fmla="*/ 25920 w 25560"/>
                <a:gd name="textAreaTop" fmla="*/ 0 h 7920"/>
                <a:gd name="textAreaBottom" fmla="*/ 8280 h 7920"/>
              </a:gdLst>
              <a:ahLst/>
              <a:rect l="textAreaLeft" t="textAreaTop" r="textAreaRight" b="textAreaBottom"/>
              <a:pathLst>
                <a:path w="823" h="263">
                  <a:moveTo>
                    <a:pt x="132" y="0"/>
                  </a:moveTo>
                  <a:cubicBezTo>
                    <a:pt x="60" y="0"/>
                    <a:pt x="1" y="60"/>
                    <a:pt x="1" y="131"/>
                  </a:cubicBezTo>
                  <a:cubicBezTo>
                    <a:pt x="1" y="215"/>
                    <a:pt x="60" y="262"/>
                    <a:pt x="132" y="262"/>
                  </a:cubicBezTo>
                  <a:lnTo>
                    <a:pt x="679" y="262"/>
                  </a:lnTo>
                  <a:cubicBezTo>
                    <a:pt x="763" y="262"/>
                    <a:pt x="822" y="215"/>
                    <a:pt x="822" y="131"/>
                  </a:cubicBezTo>
                  <a:cubicBezTo>
                    <a:pt x="822" y="60"/>
                    <a:pt x="763" y="0"/>
                    <a:pt x="679" y="0"/>
                  </a:cubicBezTo>
                  <a:close/>
                </a:path>
              </a:pathLst>
            </a:custGeom>
            <a:solidFill>
              <a:schemeClr val="tx1"/>
            </a:solidFill>
            <a:ln w="0">
              <a:noFill/>
            </a:ln>
          </p:spPr>
          <p:style>
            <a:lnRef idx="0"/>
            <a:fillRef idx="0"/>
            <a:effectRef idx="0"/>
            <a:fontRef idx="minor"/>
          </p:style>
          <p:txBody>
            <a:bodyPr lIns="122040" rIns="122040" tIns="3960" bIns="3960" anchor="ctr">
              <a:noAutofit/>
            </a:bodyPr>
            <a:p>
              <a:pPr defTabSz="914400">
                <a:lnSpc>
                  <a:spcPct val="100000"/>
                </a:lnSpc>
              </a:pPr>
              <a:endParaRPr b="0" lang="pt-BR" sz="2400" spc="-1" strike="noStrike">
                <a:solidFill>
                  <a:schemeClr val="dk1"/>
                </a:solidFill>
                <a:latin typeface="Calibri"/>
              </a:endParaRPr>
            </a:p>
          </p:txBody>
        </p:sp>
        <p:sp>
          <p:nvSpPr>
            <p:cNvPr id="546" name="Google Shape;16402;p72"/>
            <p:cNvSpPr/>
            <p:nvPr/>
          </p:nvSpPr>
          <p:spPr>
            <a:xfrm>
              <a:off x="1449360" y="4628520"/>
              <a:ext cx="84960" cy="7920"/>
            </a:xfrm>
            <a:custGeom>
              <a:avLst/>
              <a:gdLst>
                <a:gd name="textAreaLeft" fmla="*/ 0 w 84960"/>
                <a:gd name="textAreaRight" fmla="*/ 85320 w 84960"/>
                <a:gd name="textAreaTop" fmla="*/ 0 h 7920"/>
                <a:gd name="textAreaBottom" fmla="*/ 8280 h 7920"/>
              </a:gdLst>
              <a:ahLst/>
              <a:rect l="textAreaLeft" t="textAreaTop" r="textAreaRight" b="textAreaBottom"/>
              <a:pathLst>
                <a:path w="2704" h="263">
                  <a:moveTo>
                    <a:pt x="143" y="1"/>
                  </a:moveTo>
                  <a:cubicBezTo>
                    <a:pt x="60" y="1"/>
                    <a:pt x="1" y="60"/>
                    <a:pt x="1" y="132"/>
                  </a:cubicBezTo>
                  <a:cubicBezTo>
                    <a:pt x="1" y="203"/>
                    <a:pt x="60" y="263"/>
                    <a:pt x="143" y="263"/>
                  </a:cubicBezTo>
                  <a:lnTo>
                    <a:pt x="2560" y="263"/>
                  </a:lnTo>
                  <a:cubicBezTo>
                    <a:pt x="2644" y="263"/>
                    <a:pt x="2703" y="203"/>
                    <a:pt x="2703" y="132"/>
                  </a:cubicBezTo>
                  <a:cubicBezTo>
                    <a:pt x="2679" y="60"/>
                    <a:pt x="2620" y="1"/>
                    <a:pt x="2548" y="1"/>
                  </a:cubicBezTo>
                  <a:close/>
                </a:path>
              </a:pathLst>
            </a:custGeom>
            <a:solidFill>
              <a:schemeClr val="tx1"/>
            </a:solidFill>
            <a:ln w="0">
              <a:noFill/>
            </a:ln>
          </p:spPr>
          <p:style>
            <a:lnRef idx="0"/>
            <a:fillRef idx="0"/>
            <a:effectRef idx="0"/>
            <a:fontRef idx="minor"/>
          </p:style>
          <p:txBody>
            <a:bodyPr lIns="122040" rIns="122040" tIns="3960" bIns="3960" anchor="ctr">
              <a:noAutofit/>
            </a:bodyPr>
            <a:p>
              <a:pPr defTabSz="914400">
                <a:lnSpc>
                  <a:spcPct val="100000"/>
                </a:lnSpc>
              </a:pPr>
              <a:endParaRPr b="0" lang="pt-BR" sz="2400" spc="-1" strike="noStrike">
                <a:solidFill>
                  <a:schemeClr val="dk1"/>
                </a:solidFill>
                <a:latin typeface="Calibri"/>
              </a:endParaRPr>
            </a:p>
          </p:txBody>
        </p:sp>
        <p:sp>
          <p:nvSpPr>
            <p:cNvPr id="547" name="Google Shape;16403;p72"/>
            <p:cNvSpPr/>
            <p:nvPr/>
          </p:nvSpPr>
          <p:spPr>
            <a:xfrm>
              <a:off x="1412280" y="4662000"/>
              <a:ext cx="50760" cy="8280"/>
            </a:xfrm>
            <a:custGeom>
              <a:avLst/>
              <a:gdLst>
                <a:gd name="textAreaLeft" fmla="*/ 0 w 50760"/>
                <a:gd name="textAreaRight" fmla="*/ 51120 w 50760"/>
                <a:gd name="textAreaTop" fmla="*/ 0 h 8280"/>
                <a:gd name="textAreaBottom" fmla="*/ 8640 h 8280"/>
              </a:gdLst>
              <a:ahLst/>
              <a:rect l="textAreaLeft" t="textAreaTop" r="textAreaRight" b="textAreaBottom"/>
              <a:pathLst>
                <a:path w="1620" h="275">
                  <a:moveTo>
                    <a:pt x="132" y="0"/>
                  </a:moveTo>
                  <a:cubicBezTo>
                    <a:pt x="60" y="0"/>
                    <a:pt x="1" y="60"/>
                    <a:pt x="1" y="143"/>
                  </a:cubicBezTo>
                  <a:cubicBezTo>
                    <a:pt x="1" y="215"/>
                    <a:pt x="60" y="274"/>
                    <a:pt x="132" y="274"/>
                  </a:cubicBezTo>
                  <a:lnTo>
                    <a:pt x="1489" y="274"/>
                  </a:lnTo>
                  <a:cubicBezTo>
                    <a:pt x="1560" y="274"/>
                    <a:pt x="1620" y="215"/>
                    <a:pt x="1620" y="143"/>
                  </a:cubicBezTo>
                  <a:cubicBezTo>
                    <a:pt x="1620" y="72"/>
                    <a:pt x="1560" y="0"/>
                    <a:pt x="1489" y="0"/>
                  </a:cubicBezTo>
                  <a:close/>
                </a:path>
              </a:pathLst>
            </a:custGeom>
            <a:solidFill>
              <a:schemeClr val="tx1"/>
            </a:solidFill>
            <a:ln w="0">
              <a:noFill/>
            </a:ln>
          </p:spPr>
          <p:style>
            <a:lnRef idx="0"/>
            <a:fillRef idx="0"/>
            <a:effectRef idx="0"/>
            <a:fontRef idx="minor"/>
          </p:style>
          <p:txBody>
            <a:bodyPr lIns="122040" rIns="122040" tIns="4320" bIns="4320" anchor="ctr">
              <a:noAutofit/>
            </a:bodyPr>
            <a:p>
              <a:pPr defTabSz="914400">
                <a:lnSpc>
                  <a:spcPct val="100000"/>
                </a:lnSpc>
              </a:pPr>
              <a:endParaRPr b="0" lang="pt-BR" sz="2400" spc="-1" strike="noStrike">
                <a:solidFill>
                  <a:schemeClr val="dk1"/>
                </a:solidFill>
                <a:latin typeface="Calibri"/>
              </a:endParaRPr>
            </a:p>
          </p:txBody>
        </p:sp>
        <p:sp>
          <p:nvSpPr>
            <p:cNvPr id="548" name="Google Shape;16404;p72"/>
            <p:cNvSpPr/>
            <p:nvPr/>
          </p:nvSpPr>
          <p:spPr>
            <a:xfrm>
              <a:off x="1381680" y="4781160"/>
              <a:ext cx="41760" cy="7920"/>
            </a:xfrm>
            <a:custGeom>
              <a:avLst/>
              <a:gdLst>
                <a:gd name="textAreaLeft" fmla="*/ 0 w 41760"/>
                <a:gd name="textAreaRight" fmla="*/ 42120 w 41760"/>
                <a:gd name="textAreaTop" fmla="*/ 0 h 7920"/>
                <a:gd name="textAreaBottom" fmla="*/ 8280 h 7920"/>
              </a:gdLst>
              <a:ahLst/>
              <a:rect l="textAreaLeft" t="textAreaTop" r="textAreaRight" b="textAreaBottom"/>
              <a:pathLst>
                <a:path w="1334" h="263">
                  <a:moveTo>
                    <a:pt x="143" y="1"/>
                  </a:moveTo>
                  <a:cubicBezTo>
                    <a:pt x="60" y="1"/>
                    <a:pt x="0" y="60"/>
                    <a:pt x="0" y="132"/>
                  </a:cubicBezTo>
                  <a:cubicBezTo>
                    <a:pt x="0" y="203"/>
                    <a:pt x="60" y="263"/>
                    <a:pt x="143" y="263"/>
                  </a:cubicBezTo>
                  <a:lnTo>
                    <a:pt x="1191" y="263"/>
                  </a:lnTo>
                  <a:cubicBezTo>
                    <a:pt x="1274" y="263"/>
                    <a:pt x="1334" y="203"/>
                    <a:pt x="1334" y="132"/>
                  </a:cubicBezTo>
                  <a:cubicBezTo>
                    <a:pt x="1310" y="60"/>
                    <a:pt x="1274" y="1"/>
                    <a:pt x="1191" y="1"/>
                  </a:cubicBezTo>
                  <a:close/>
                </a:path>
              </a:pathLst>
            </a:custGeom>
            <a:solidFill>
              <a:schemeClr val="tx1"/>
            </a:solidFill>
            <a:ln w="0">
              <a:noFill/>
            </a:ln>
          </p:spPr>
          <p:style>
            <a:lnRef idx="0"/>
            <a:fillRef idx="0"/>
            <a:effectRef idx="0"/>
            <a:fontRef idx="minor"/>
          </p:style>
          <p:txBody>
            <a:bodyPr lIns="122040" rIns="122040" tIns="3960" bIns="3960" anchor="ctr">
              <a:noAutofit/>
            </a:bodyPr>
            <a:p>
              <a:pPr defTabSz="914400">
                <a:lnSpc>
                  <a:spcPct val="100000"/>
                </a:lnSpc>
              </a:pPr>
              <a:endParaRPr b="0" lang="pt-BR" sz="2400" spc="-1" strike="noStrike">
                <a:solidFill>
                  <a:schemeClr val="dk1"/>
                </a:solidFill>
                <a:latin typeface="Calibri"/>
              </a:endParaRPr>
            </a:p>
          </p:txBody>
        </p:sp>
        <p:sp>
          <p:nvSpPr>
            <p:cNvPr id="549" name="Google Shape;16405;p72"/>
            <p:cNvSpPr/>
            <p:nvPr/>
          </p:nvSpPr>
          <p:spPr>
            <a:xfrm>
              <a:off x="1395000" y="4613400"/>
              <a:ext cx="219600" cy="199080"/>
            </a:xfrm>
            <a:custGeom>
              <a:avLst/>
              <a:gdLst>
                <a:gd name="textAreaLeft" fmla="*/ 0 w 219600"/>
                <a:gd name="textAreaRight" fmla="*/ 219960 w 219600"/>
                <a:gd name="textAreaTop" fmla="*/ 0 h 199080"/>
                <a:gd name="textAreaBottom" fmla="*/ 199440 h 199080"/>
              </a:gdLst>
              <a:ahLst/>
              <a:rect l="textAreaLeft" t="textAreaTop" r="textAreaRight" b="textAreaBottom"/>
              <a:pathLst>
                <a:path w="6978" h="6323">
                  <a:moveTo>
                    <a:pt x="4679" y="2632"/>
                  </a:moveTo>
                  <a:lnTo>
                    <a:pt x="4274" y="2929"/>
                  </a:lnTo>
                  <a:lnTo>
                    <a:pt x="1441" y="2929"/>
                  </a:lnTo>
                  <a:lnTo>
                    <a:pt x="1024" y="2632"/>
                  </a:lnTo>
                  <a:close/>
                  <a:moveTo>
                    <a:pt x="3905" y="3168"/>
                  </a:moveTo>
                  <a:lnTo>
                    <a:pt x="3500" y="3465"/>
                  </a:lnTo>
                  <a:lnTo>
                    <a:pt x="2179" y="3465"/>
                  </a:lnTo>
                  <a:lnTo>
                    <a:pt x="1774" y="3168"/>
                  </a:lnTo>
                  <a:close/>
                  <a:moveTo>
                    <a:pt x="3143" y="3727"/>
                  </a:moveTo>
                  <a:lnTo>
                    <a:pt x="2846" y="3942"/>
                  </a:lnTo>
                  <a:lnTo>
                    <a:pt x="2548" y="3727"/>
                  </a:lnTo>
                  <a:close/>
                  <a:moveTo>
                    <a:pt x="6239" y="1"/>
                  </a:moveTo>
                  <a:cubicBezTo>
                    <a:pt x="6167" y="1"/>
                    <a:pt x="6108" y="48"/>
                    <a:pt x="6108" y="132"/>
                  </a:cubicBezTo>
                  <a:lnTo>
                    <a:pt x="6108" y="1263"/>
                  </a:lnTo>
                  <a:lnTo>
                    <a:pt x="6108" y="1596"/>
                  </a:lnTo>
                  <a:lnTo>
                    <a:pt x="5036" y="2382"/>
                  </a:lnTo>
                  <a:lnTo>
                    <a:pt x="667" y="2382"/>
                  </a:lnTo>
                  <a:lnTo>
                    <a:pt x="226" y="2060"/>
                  </a:lnTo>
                  <a:cubicBezTo>
                    <a:pt x="204" y="2047"/>
                    <a:pt x="180" y="2040"/>
                    <a:pt x="156" y="2040"/>
                  </a:cubicBezTo>
                  <a:cubicBezTo>
                    <a:pt x="116" y="2040"/>
                    <a:pt x="77" y="2059"/>
                    <a:pt x="48" y="2096"/>
                  </a:cubicBezTo>
                  <a:cubicBezTo>
                    <a:pt x="0" y="2156"/>
                    <a:pt x="24" y="2227"/>
                    <a:pt x="83" y="2275"/>
                  </a:cubicBezTo>
                  <a:lnTo>
                    <a:pt x="2786" y="4203"/>
                  </a:lnTo>
                  <a:cubicBezTo>
                    <a:pt x="2810" y="4221"/>
                    <a:pt x="2837" y="4230"/>
                    <a:pt x="2863" y="4230"/>
                  </a:cubicBezTo>
                  <a:cubicBezTo>
                    <a:pt x="2890" y="4230"/>
                    <a:pt x="2917" y="4221"/>
                    <a:pt x="2941" y="4203"/>
                  </a:cubicBezTo>
                  <a:lnTo>
                    <a:pt x="6703" y="1513"/>
                  </a:lnTo>
                  <a:lnTo>
                    <a:pt x="6703" y="6049"/>
                  </a:lnTo>
                  <a:lnTo>
                    <a:pt x="786" y="6049"/>
                  </a:lnTo>
                  <a:cubicBezTo>
                    <a:pt x="702" y="6049"/>
                    <a:pt x="643" y="6108"/>
                    <a:pt x="643" y="6192"/>
                  </a:cubicBezTo>
                  <a:cubicBezTo>
                    <a:pt x="643" y="6263"/>
                    <a:pt x="702" y="6323"/>
                    <a:pt x="786" y="6323"/>
                  </a:cubicBezTo>
                  <a:lnTo>
                    <a:pt x="6834" y="6323"/>
                  </a:lnTo>
                  <a:cubicBezTo>
                    <a:pt x="6918" y="6323"/>
                    <a:pt x="6977" y="6263"/>
                    <a:pt x="6977" y="6192"/>
                  </a:cubicBezTo>
                  <a:lnTo>
                    <a:pt x="6977" y="1263"/>
                  </a:lnTo>
                  <a:cubicBezTo>
                    <a:pt x="6941" y="1263"/>
                    <a:pt x="6941" y="1239"/>
                    <a:pt x="6941" y="1239"/>
                  </a:cubicBezTo>
                  <a:cubicBezTo>
                    <a:pt x="6929" y="1191"/>
                    <a:pt x="6882" y="1132"/>
                    <a:pt x="6810" y="1132"/>
                  </a:cubicBezTo>
                  <a:lnTo>
                    <a:pt x="6370" y="1132"/>
                  </a:lnTo>
                  <a:lnTo>
                    <a:pt x="6370" y="132"/>
                  </a:lnTo>
                  <a:cubicBezTo>
                    <a:pt x="6370" y="48"/>
                    <a:pt x="6310" y="1"/>
                    <a:pt x="6239" y="1"/>
                  </a:cubicBezTo>
                  <a:close/>
                </a:path>
              </a:pathLst>
            </a:custGeom>
            <a:solidFill>
              <a:schemeClr val="tx1"/>
            </a:solidFill>
            <a:ln w="0">
              <a:noFill/>
            </a:ln>
          </p:spPr>
          <p:style>
            <a:lnRef idx="0"/>
            <a:fillRef idx="0"/>
            <a:effectRef idx="0"/>
            <a:fontRef idx="minor"/>
          </p:style>
          <p:txBody>
            <a:bodyPr lIns="122040" rIns="122040" tIns="99720" bIns="99720" anchor="ctr">
              <a:noAutofit/>
            </a:bodyPr>
            <a:p>
              <a:pPr defTabSz="914400">
                <a:lnSpc>
                  <a:spcPct val="100000"/>
                </a:lnSpc>
              </a:pPr>
              <a:endParaRPr b="0" lang="pt-BR" sz="2400" spc="-1" strike="noStrike">
                <a:solidFill>
                  <a:schemeClr val="dk1"/>
                </a:solidFill>
                <a:latin typeface="Calibri"/>
              </a:endParaRPr>
            </a:p>
          </p:txBody>
        </p:sp>
      </p:grpSp>
      <p:grpSp>
        <p:nvGrpSpPr>
          <p:cNvPr id="550" name="Google Shape;13836;p68"/>
          <p:cNvGrpSpPr/>
          <p:nvPr/>
        </p:nvGrpSpPr>
        <p:grpSpPr>
          <a:xfrm>
            <a:off x="1347480" y="3792240"/>
            <a:ext cx="275760" cy="275400"/>
            <a:chOff x="1347480" y="3792240"/>
            <a:chExt cx="275760" cy="275400"/>
          </a:xfrm>
        </p:grpSpPr>
        <p:sp>
          <p:nvSpPr>
            <p:cNvPr id="551" name="Google Shape;13837;p68"/>
            <p:cNvSpPr/>
            <p:nvPr/>
          </p:nvSpPr>
          <p:spPr>
            <a:xfrm>
              <a:off x="1370880" y="3868560"/>
              <a:ext cx="252360" cy="199080"/>
            </a:xfrm>
            <a:custGeom>
              <a:avLst/>
              <a:gdLst>
                <a:gd name="textAreaLeft" fmla="*/ 0 w 252360"/>
                <a:gd name="textAreaRight" fmla="*/ 252720 w 252360"/>
                <a:gd name="textAreaTop" fmla="*/ 0 h 199080"/>
                <a:gd name="textAreaBottom" fmla="*/ 199440 h 199080"/>
              </a:gdLst>
              <a:ahLst/>
              <a:rect l="textAreaLeft" t="textAreaTop" r="textAreaRight" b="textAreaBottom"/>
              <a:pathLst>
                <a:path w="10049" h="7938">
                  <a:moveTo>
                    <a:pt x="9368" y="0"/>
                  </a:moveTo>
                  <a:cubicBezTo>
                    <a:pt x="9345" y="0"/>
                    <a:pt x="9322" y="6"/>
                    <a:pt x="9299" y="20"/>
                  </a:cubicBezTo>
                  <a:cubicBezTo>
                    <a:pt x="9227" y="67"/>
                    <a:pt x="9180" y="151"/>
                    <a:pt x="9227" y="234"/>
                  </a:cubicBezTo>
                  <a:cubicBezTo>
                    <a:pt x="9561" y="925"/>
                    <a:pt x="9716" y="1675"/>
                    <a:pt x="9716" y="2449"/>
                  </a:cubicBezTo>
                  <a:cubicBezTo>
                    <a:pt x="9716" y="3830"/>
                    <a:pt x="9180" y="5127"/>
                    <a:pt x="8203" y="6104"/>
                  </a:cubicBezTo>
                  <a:cubicBezTo>
                    <a:pt x="7215" y="7092"/>
                    <a:pt x="5917" y="7628"/>
                    <a:pt x="4536" y="7628"/>
                  </a:cubicBezTo>
                  <a:cubicBezTo>
                    <a:pt x="3715" y="7628"/>
                    <a:pt x="2929" y="7449"/>
                    <a:pt x="2203" y="7080"/>
                  </a:cubicBezTo>
                  <a:cubicBezTo>
                    <a:pt x="1596" y="6759"/>
                    <a:pt x="1060" y="6342"/>
                    <a:pt x="607" y="5830"/>
                  </a:cubicBezTo>
                  <a:lnTo>
                    <a:pt x="607" y="5830"/>
                  </a:lnTo>
                  <a:lnTo>
                    <a:pt x="1250" y="6032"/>
                  </a:lnTo>
                  <a:cubicBezTo>
                    <a:pt x="1272" y="6040"/>
                    <a:pt x="1293" y="6044"/>
                    <a:pt x="1312" y="6044"/>
                  </a:cubicBezTo>
                  <a:cubicBezTo>
                    <a:pt x="1380" y="6044"/>
                    <a:pt x="1434" y="5999"/>
                    <a:pt x="1453" y="5925"/>
                  </a:cubicBezTo>
                  <a:cubicBezTo>
                    <a:pt x="1488" y="5842"/>
                    <a:pt x="1441" y="5747"/>
                    <a:pt x="1357" y="5723"/>
                  </a:cubicBezTo>
                  <a:lnTo>
                    <a:pt x="202" y="5330"/>
                  </a:lnTo>
                  <a:cubicBezTo>
                    <a:pt x="191" y="5327"/>
                    <a:pt x="179" y="5325"/>
                    <a:pt x="167" y="5325"/>
                  </a:cubicBezTo>
                  <a:cubicBezTo>
                    <a:pt x="131" y="5325"/>
                    <a:pt x="95" y="5339"/>
                    <a:pt x="60" y="5366"/>
                  </a:cubicBezTo>
                  <a:cubicBezTo>
                    <a:pt x="12" y="5389"/>
                    <a:pt x="0" y="5449"/>
                    <a:pt x="0" y="5508"/>
                  </a:cubicBezTo>
                  <a:lnTo>
                    <a:pt x="191" y="6854"/>
                  </a:lnTo>
                  <a:cubicBezTo>
                    <a:pt x="214" y="6925"/>
                    <a:pt x="274" y="6985"/>
                    <a:pt x="357" y="6985"/>
                  </a:cubicBezTo>
                  <a:lnTo>
                    <a:pt x="393" y="6985"/>
                  </a:lnTo>
                  <a:cubicBezTo>
                    <a:pt x="476" y="6973"/>
                    <a:pt x="536" y="6890"/>
                    <a:pt x="524" y="6806"/>
                  </a:cubicBezTo>
                  <a:lnTo>
                    <a:pt x="417" y="6068"/>
                  </a:lnTo>
                  <a:lnTo>
                    <a:pt x="417" y="6068"/>
                  </a:lnTo>
                  <a:cubicBezTo>
                    <a:pt x="881" y="6604"/>
                    <a:pt x="1465" y="7044"/>
                    <a:pt x="2084" y="7354"/>
                  </a:cubicBezTo>
                  <a:cubicBezTo>
                    <a:pt x="2858" y="7747"/>
                    <a:pt x="3691" y="7937"/>
                    <a:pt x="4560" y="7937"/>
                  </a:cubicBezTo>
                  <a:cubicBezTo>
                    <a:pt x="6025" y="7937"/>
                    <a:pt x="7394" y="7366"/>
                    <a:pt x="8442" y="6330"/>
                  </a:cubicBezTo>
                  <a:cubicBezTo>
                    <a:pt x="9477" y="5282"/>
                    <a:pt x="10049" y="3913"/>
                    <a:pt x="10049" y="2449"/>
                  </a:cubicBezTo>
                  <a:cubicBezTo>
                    <a:pt x="10049" y="1627"/>
                    <a:pt x="9870" y="829"/>
                    <a:pt x="9513" y="91"/>
                  </a:cubicBezTo>
                  <a:cubicBezTo>
                    <a:pt x="9479" y="40"/>
                    <a:pt x="9426" y="0"/>
                    <a:pt x="9368" y="0"/>
                  </a:cubicBezTo>
                  <a:close/>
                </a:path>
              </a:pathLst>
            </a:custGeom>
            <a:solidFill>
              <a:schemeClr val="tx1"/>
            </a:solidFill>
            <a:ln w="0">
              <a:noFill/>
            </a:ln>
          </p:spPr>
          <p:style>
            <a:lnRef idx="0"/>
            <a:fillRef idx="0"/>
            <a:effectRef idx="0"/>
            <a:fontRef idx="minor"/>
          </p:style>
          <p:txBody>
            <a:bodyPr lIns="122040" rIns="122040" tIns="99720" bIns="99720" anchor="ctr">
              <a:noAutofit/>
            </a:bodyPr>
            <a:p>
              <a:pPr defTabSz="914400">
                <a:lnSpc>
                  <a:spcPct val="100000"/>
                </a:lnSpc>
              </a:pPr>
              <a:endParaRPr b="0" lang="pt-BR" sz="2400" spc="-1" strike="noStrike">
                <a:solidFill>
                  <a:schemeClr val="dk1"/>
                </a:solidFill>
                <a:latin typeface="Calibri"/>
              </a:endParaRPr>
            </a:p>
          </p:txBody>
        </p:sp>
        <p:sp>
          <p:nvSpPr>
            <p:cNvPr id="552" name="Google Shape;13838;p68"/>
            <p:cNvSpPr/>
            <p:nvPr/>
          </p:nvSpPr>
          <p:spPr>
            <a:xfrm>
              <a:off x="1347480" y="3792240"/>
              <a:ext cx="252000" cy="199080"/>
            </a:xfrm>
            <a:custGeom>
              <a:avLst/>
              <a:gdLst>
                <a:gd name="textAreaLeft" fmla="*/ 0 w 252000"/>
                <a:gd name="textAreaRight" fmla="*/ 252360 w 252000"/>
                <a:gd name="textAreaTop" fmla="*/ 0 h 199080"/>
                <a:gd name="textAreaBottom" fmla="*/ 199440 h 199080"/>
              </a:gdLst>
              <a:ahLst/>
              <a:rect l="textAreaLeft" t="textAreaTop" r="textAreaRight" b="textAreaBottom"/>
              <a:pathLst>
                <a:path w="10038" h="7931">
                  <a:moveTo>
                    <a:pt x="5501" y="1"/>
                  </a:moveTo>
                  <a:cubicBezTo>
                    <a:pt x="4025" y="1"/>
                    <a:pt x="2656" y="560"/>
                    <a:pt x="1608" y="1608"/>
                  </a:cubicBezTo>
                  <a:cubicBezTo>
                    <a:pt x="572" y="2644"/>
                    <a:pt x="0" y="4013"/>
                    <a:pt x="0" y="5490"/>
                  </a:cubicBezTo>
                  <a:cubicBezTo>
                    <a:pt x="0" y="6311"/>
                    <a:pt x="179" y="7109"/>
                    <a:pt x="536" y="7835"/>
                  </a:cubicBezTo>
                  <a:cubicBezTo>
                    <a:pt x="572" y="7895"/>
                    <a:pt x="632" y="7930"/>
                    <a:pt x="691" y="7930"/>
                  </a:cubicBezTo>
                  <a:cubicBezTo>
                    <a:pt x="715" y="7930"/>
                    <a:pt x="739" y="7930"/>
                    <a:pt x="762" y="7918"/>
                  </a:cubicBezTo>
                  <a:cubicBezTo>
                    <a:pt x="834" y="7871"/>
                    <a:pt x="882" y="7776"/>
                    <a:pt x="834" y="7704"/>
                  </a:cubicBezTo>
                  <a:cubicBezTo>
                    <a:pt x="512" y="7002"/>
                    <a:pt x="346" y="6263"/>
                    <a:pt x="346" y="5490"/>
                  </a:cubicBezTo>
                  <a:cubicBezTo>
                    <a:pt x="346" y="4108"/>
                    <a:pt x="882" y="2811"/>
                    <a:pt x="1870" y="1822"/>
                  </a:cubicBezTo>
                  <a:cubicBezTo>
                    <a:pt x="2846" y="846"/>
                    <a:pt x="4144" y="310"/>
                    <a:pt x="5525" y="310"/>
                  </a:cubicBezTo>
                  <a:cubicBezTo>
                    <a:pt x="7049" y="310"/>
                    <a:pt x="8454" y="965"/>
                    <a:pt x="9454" y="2108"/>
                  </a:cubicBezTo>
                  <a:lnTo>
                    <a:pt x="8811" y="1906"/>
                  </a:lnTo>
                  <a:cubicBezTo>
                    <a:pt x="8792" y="1898"/>
                    <a:pt x="8772" y="1894"/>
                    <a:pt x="8753" y="1894"/>
                  </a:cubicBezTo>
                  <a:cubicBezTo>
                    <a:pt x="8688" y="1894"/>
                    <a:pt x="8627" y="1937"/>
                    <a:pt x="8609" y="2001"/>
                  </a:cubicBezTo>
                  <a:cubicBezTo>
                    <a:pt x="8573" y="2096"/>
                    <a:pt x="8621" y="2180"/>
                    <a:pt x="8716" y="2215"/>
                  </a:cubicBezTo>
                  <a:lnTo>
                    <a:pt x="9859" y="2596"/>
                  </a:lnTo>
                  <a:cubicBezTo>
                    <a:pt x="9871" y="2596"/>
                    <a:pt x="9883" y="2620"/>
                    <a:pt x="9906" y="2620"/>
                  </a:cubicBezTo>
                  <a:cubicBezTo>
                    <a:pt x="9930" y="2620"/>
                    <a:pt x="9978" y="2596"/>
                    <a:pt x="10002" y="2572"/>
                  </a:cubicBezTo>
                  <a:cubicBezTo>
                    <a:pt x="10026" y="2525"/>
                    <a:pt x="10037" y="2465"/>
                    <a:pt x="10037" y="2418"/>
                  </a:cubicBezTo>
                  <a:lnTo>
                    <a:pt x="9847" y="1084"/>
                  </a:lnTo>
                  <a:cubicBezTo>
                    <a:pt x="9827" y="1003"/>
                    <a:pt x="9772" y="948"/>
                    <a:pt x="9705" y="948"/>
                  </a:cubicBezTo>
                  <a:cubicBezTo>
                    <a:pt x="9693" y="948"/>
                    <a:pt x="9681" y="950"/>
                    <a:pt x="9668" y="953"/>
                  </a:cubicBezTo>
                  <a:cubicBezTo>
                    <a:pt x="9573" y="965"/>
                    <a:pt x="9514" y="1037"/>
                    <a:pt x="9525" y="1132"/>
                  </a:cubicBezTo>
                  <a:lnTo>
                    <a:pt x="9633" y="1870"/>
                  </a:lnTo>
                  <a:cubicBezTo>
                    <a:pt x="8597" y="667"/>
                    <a:pt x="7085" y="1"/>
                    <a:pt x="5501" y="1"/>
                  </a:cubicBezTo>
                  <a:close/>
                </a:path>
              </a:pathLst>
            </a:custGeom>
            <a:solidFill>
              <a:schemeClr val="tx1"/>
            </a:solidFill>
            <a:ln w="0">
              <a:noFill/>
            </a:ln>
          </p:spPr>
          <p:style>
            <a:lnRef idx="0"/>
            <a:fillRef idx="0"/>
            <a:effectRef idx="0"/>
            <a:fontRef idx="minor"/>
          </p:style>
          <p:txBody>
            <a:bodyPr lIns="122040" rIns="122040" tIns="99720" bIns="99720" anchor="ctr">
              <a:noAutofit/>
            </a:bodyPr>
            <a:p>
              <a:pPr defTabSz="914400">
                <a:lnSpc>
                  <a:spcPct val="100000"/>
                </a:lnSpc>
              </a:pPr>
              <a:endParaRPr b="0" lang="pt-BR" sz="2400" spc="-1" strike="noStrike">
                <a:solidFill>
                  <a:schemeClr val="dk1"/>
                </a:solidFill>
                <a:latin typeface="Calibri"/>
              </a:endParaRPr>
            </a:p>
          </p:txBody>
        </p:sp>
        <p:sp>
          <p:nvSpPr>
            <p:cNvPr id="553" name="Google Shape;13839;p68"/>
            <p:cNvSpPr/>
            <p:nvPr/>
          </p:nvSpPr>
          <p:spPr>
            <a:xfrm>
              <a:off x="1450080" y="3864960"/>
              <a:ext cx="12960" cy="21240"/>
            </a:xfrm>
            <a:custGeom>
              <a:avLst/>
              <a:gdLst>
                <a:gd name="textAreaLeft" fmla="*/ 0 w 12960"/>
                <a:gd name="textAreaRight" fmla="*/ 13320 w 12960"/>
                <a:gd name="textAreaTop" fmla="*/ 0 h 21240"/>
                <a:gd name="textAreaBottom" fmla="*/ 21600 h 21240"/>
              </a:gdLst>
              <a:ahLst/>
              <a:rect l="textAreaLeft" t="textAreaTop" r="textAreaRight" b="textAreaBottom"/>
              <a:pathLst>
                <a:path w="525" h="859">
                  <a:moveTo>
                    <a:pt x="358" y="1"/>
                  </a:moveTo>
                  <a:cubicBezTo>
                    <a:pt x="262" y="1"/>
                    <a:pt x="191" y="84"/>
                    <a:pt x="191" y="168"/>
                  </a:cubicBezTo>
                  <a:lnTo>
                    <a:pt x="191" y="465"/>
                  </a:lnTo>
                  <a:lnTo>
                    <a:pt x="72" y="584"/>
                  </a:lnTo>
                  <a:cubicBezTo>
                    <a:pt x="12" y="644"/>
                    <a:pt x="0" y="751"/>
                    <a:pt x="72" y="811"/>
                  </a:cubicBezTo>
                  <a:cubicBezTo>
                    <a:pt x="96" y="834"/>
                    <a:pt x="143" y="858"/>
                    <a:pt x="191" y="858"/>
                  </a:cubicBezTo>
                  <a:cubicBezTo>
                    <a:pt x="238" y="858"/>
                    <a:pt x="262" y="834"/>
                    <a:pt x="298" y="811"/>
                  </a:cubicBezTo>
                  <a:lnTo>
                    <a:pt x="453" y="644"/>
                  </a:lnTo>
                  <a:cubicBezTo>
                    <a:pt x="488" y="620"/>
                    <a:pt x="500" y="572"/>
                    <a:pt x="500" y="525"/>
                  </a:cubicBezTo>
                  <a:lnTo>
                    <a:pt x="524" y="168"/>
                  </a:lnTo>
                  <a:cubicBezTo>
                    <a:pt x="524" y="84"/>
                    <a:pt x="441" y="1"/>
                    <a:pt x="358" y="1"/>
                  </a:cubicBezTo>
                  <a:close/>
                </a:path>
              </a:pathLst>
            </a:custGeom>
            <a:solidFill>
              <a:schemeClr val="tx1"/>
            </a:solidFill>
            <a:ln w="0">
              <a:noFill/>
            </a:ln>
          </p:spPr>
          <p:style>
            <a:lnRef idx="0"/>
            <a:fillRef idx="0"/>
            <a:effectRef idx="0"/>
            <a:fontRef idx="minor"/>
          </p:style>
          <p:txBody>
            <a:bodyPr lIns="122040" rIns="122040" tIns="10800" bIns="10800" anchor="ctr">
              <a:noAutofit/>
            </a:bodyPr>
            <a:p>
              <a:pPr defTabSz="914400">
                <a:lnSpc>
                  <a:spcPct val="100000"/>
                </a:lnSpc>
              </a:pPr>
              <a:endParaRPr b="0" lang="pt-BR" sz="2400" spc="-1" strike="noStrike">
                <a:solidFill>
                  <a:schemeClr val="dk1"/>
                </a:solidFill>
                <a:latin typeface="Calibri"/>
              </a:endParaRPr>
            </a:p>
          </p:txBody>
        </p:sp>
        <p:sp>
          <p:nvSpPr>
            <p:cNvPr id="554" name="Google Shape;13840;p68"/>
            <p:cNvSpPr/>
            <p:nvPr/>
          </p:nvSpPr>
          <p:spPr>
            <a:xfrm>
              <a:off x="1379880" y="3827880"/>
              <a:ext cx="209520" cy="206280"/>
            </a:xfrm>
            <a:custGeom>
              <a:avLst/>
              <a:gdLst>
                <a:gd name="textAreaLeft" fmla="*/ 0 w 209520"/>
                <a:gd name="textAreaRight" fmla="*/ 209880 w 209520"/>
                <a:gd name="textAreaTop" fmla="*/ 0 h 206280"/>
                <a:gd name="textAreaBottom" fmla="*/ 206640 h 206280"/>
              </a:gdLst>
              <a:ahLst/>
              <a:rect l="textAreaLeft" t="textAreaTop" r="textAreaRight" b="textAreaBottom"/>
              <a:pathLst>
                <a:path w="8347" h="8229">
                  <a:moveTo>
                    <a:pt x="2751" y="3109"/>
                  </a:moveTo>
                  <a:lnTo>
                    <a:pt x="2977" y="3133"/>
                  </a:lnTo>
                  <a:lnTo>
                    <a:pt x="3084" y="3133"/>
                  </a:lnTo>
                  <a:lnTo>
                    <a:pt x="2917" y="3502"/>
                  </a:lnTo>
                  <a:lnTo>
                    <a:pt x="2643" y="3431"/>
                  </a:lnTo>
                  <a:lnTo>
                    <a:pt x="2751" y="3109"/>
                  </a:lnTo>
                  <a:close/>
                  <a:moveTo>
                    <a:pt x="3834" y="3026"/>
                  </a:moveTo>
                  <a:lnTo>
                    <a:pt x="4156" y="3419"/>
                  </a:lnTo>
                  <a:lnTo>
                    <a:pt x="4120" y="3526"/>
                  </a:lnTo>
                  <a:cubicBezTo>
                    <a:pt x="4096" y="3609"/>
                    <a:pt x="4144" y="3704"/>
                    <a:pt x="4227" y="3728"/>
                  </a:cubicBezTo>
                  <a:cubicBezTo>
                    <a:pt x="4239" y="3728"/>
                    <a:pt x="4263" y="3740"/>
                    <a:pt x="4275" y="3740"/>
                  </a:cubicBezTo>
                  <a:cubicBezTo>
                    <a:pt x="4346" y="3740"/>
                    <a:pt x="4406" y="3704"/>
                    <a:pt x="4417" y="3645"/>
                  </a:cubicBezTo>
                  <a:lnTo>
                    <a:pt x="4465" y="3526"/>
                  </a:lnTo>
                  <a:cubicBezTo>
                    <a:pt x="4501" y="3419"/>
                    <a:pt x="4477" y="3312"/>
                    <a:pt x="4417" y="3240"/>
                  </a:cubicBezTo>
                  <a:lnTo>
                    <a:pt x="4334" y="3133"/>
                  </a:lnTo>
                  <a:lnTo>
                    <a:pt x="4608" y="3359"/>
                  </a:lnTo>
                  <a:cubicBezTo>
                    <a:pt x="4638" y="3374"/>
                    <a:pt x="4673" y="3389"/>
                    <a:pt x="4710" y="3389"/>
                  </a:cubicBezTo>
                  <a:cubicBezTo>
                    <a:pt x="4731" y="3389"/>
                    <a:pt x="4753" y="3384"/>
                    <a:pt x="4775" y="3371"/>
                  </a:cubicBezTo>
                  <a:lnTo>
                    <a:pt x="4989" y="3288"/>
                  </a:lnTo>
                  <a:lnTo>
                    <a:pt x="5108" y="3419"/>
                  </a:lnTo>
                  <a:cubicBezTo>
                    <a:pt x="5132" y="3466"/>
                    <a:pt x="5191" y="3478"/>
                    <a:pt x="5239" y="3478"/>
                  </a:cubicBezTo>
                  <a:lnTo>
                    <a:pt x="5644" y="3442"/>
                  </a:lnTo>
                  <a:lnTo>
                    <a:pt x="5656" y="3526"/>
                  </a:lnTo>
                  <a:cubicBezTo>
                    <a:pt x="5668" y="3562"/>
                    <a:pt x="5644" y="3597"/>
                    <a:pt x="5644" y="3609"/>
                  </a:cubicBezTo>
                  <a:cubicBezTo>
                    <a:pt x="5620" y="3621"/>
                    <a:pt x="5608" y="3657"/>
                    <a:pt x="5560" y="3657"/>
                  </a:cubicBezTo>
                  <a:lnTo>
                    <a:pt x="4882" y="3716"/>
                  </a:lnTo>
                  <a:cubicBezTo>
                    <a:pt x="4787" y="3716"/>
                    <a:pt x="4715" y="3764"/>
                    <a:pt x="4668" y="3835"/>
                  </a:cubicBezTo>
                  <a:cubicBezTo>
                    <a:pt x="4644" y="3895"/>
                    <a:pt x="4608" y="3954"/>
                    <a:pt x="4632" y="4014"/>
                  </a:cubicBezTo>
                  <a:lnTo>
                    <a:pt x="4167" y="3859"/>
                  </a:lnTo>
                  <a:cubicBezTo>
                    <a:pt x="4156" y="3859"/>
                    <a:pt x="4156" y="3847"/>
                    <a:pt x="4156" y="3835"/>
                  </a:cubicBezTo>
                  <a:cubicBezTo>
                    <a:pt x="4120" y="3657"/>
                    <a:pt x="3977" y="3538"/>
                    <a:pt x="3798" y="3538"/>
                  </a:cubicBezTo>
                  <a:lnTo>
                    <a:pt x="3775" y="3538"/>
                  </a:lnTo>
                  <a:lnTo>
                    <a:pt x="3286" y="3550"/>
                  </a:lnTo>
                  <a:lnTo>
                    <a:pt x="3405" y="3204"/>
                  </a:lnTo>
                  <a:cubicBezTo>
                    <a:pt x="3429" y="3181"/>
                    <a:pt x="3453" y="3169"/>
                    <a:pt x="3489" y="3145"/>
                  </a:cubicBezTo>
                  <a:lnTo>
                    <a:pt x="3834" y="3026"/>
                  </a:lnTo>
                  <a:close/>
                  <a:moveTo>
                    <a:pt x="7561" y="3562"/>
                  </a:moveTo>
                  <a:cubicBezTo>
                    <a:pt x="7573" y="3562"/>
                    <a:pt x="7620" y="3562"/>
                    <a:pt x="7656" y="3597"/>
                  </a:cubicBezTo>
                  <a:lnTo>
                    <a:pt x="7977" y="3907"/>
                  </a:lnTo>
                  <a:cubicBezTo>
                    <a:pt x="7989" y="4026"/>
                    <a:pt x="7989" y="4133"/>
                    <a:pt x="7977" y="4216"/>
                  </a:cubicBezTo>
                  <a:cubicBezTo>
                    <a:pt x="7930" y="5169"/>
                    <a:pt x="7549" y="6086"/>
                    <a:pt x="6858" y="6752"/>
                  </a:cubicBezTo>
                  <a:cubicBezTo>
                    <a:pt x="6763" y="6860"/>
                    <a:pt x="6656" y="6943"/>
                    <a:pt x="6537" y="7050"/>
                  </a:cubicBezTo>
                  <a:cubicBezTo>
                    <a:pt x="6596" y="6955"/>
                    <a:pt x="6644" y="6871"/>
                    <a:pt x="6680" y="6776"/>
                  </a:cubicBezTo>
                  <a:lnTo>
                    <a:pt x="7430" y="5074"/>
                  </a:lnTo>
                  <a:cubicBezTo>
                    <a:pt x="7454" y="5026"/>
                    <a:pt x="7442" y="4966"/>
                    <a:pt x="7418" y="4907"/>
                  </a:cubicBezTo>
                  <a:cubicBezTo>
                    <a:pt x="7382" y="4859"/>
                    <a:pt x="7323" y="4836"/>
                    <a:pt x="7263" y="4836"/>
                  </a:cubicBezTo>
                  <a:lnTo>
                    <a:pt x="7192" y="4836"/>
                  </a:lnTo>
                  <a:lnTo>
                    <a:pt x="7596" y="4026"/>
                  </a:lnTo>
                  <a:cubicBezTo>
                    <a:pt x="7656" y="3895"/>
                    <a:pt x="7620" y="3728"/>
                    <a:pt x="7501" y="3657"/>
                  </a:cubicBezTo>
                  <a:lnTo>
                    <a:pt x="7477" y="3621"/>
                  </a:lnTo>
                  <a:lnTo>
                    <a:pt x="7489" y="3609"/>
                  </a:lnTo>
                  <a:cubicBezTo>
                    <a:pt x="7513" y="3562"/>
                    <a:pt x="7549" y="3562"/>
                    <a:pt x="7561" y="3562"/>
                  </a:cubicBezTo>
                  <a:close/>
                  <a:moveTo>
                    <a:pt x="4088" y="0"/>
                  </a:moveTo>
                  <a:cubicBezTo>
                    <a:pt x="4055" y="0"/>
                    <a:pt x="4022" y="1"/>
                    <a:pt x="3989" y="2"/>
                  </a:cubicBezTo>
                  <a:cubicBezTo>
                    <a:pt x="2953" y="49"/>
                    <a:pt x="1977" y="478"/>
                    <a:pt x="1250" y="1216"/>
                  </a:cubicBezTo>
                  <a:cubicBezTo>
                    <a:pt x="524" y="1942"/>
                    <a:pt x="96" y="2919"/>
                    <a:pt x="48" y="3954"/>
                  </a:cubicBezTo>
                  <a:cubicBezTo>
                    <a:pt x="0" y="4978"/>
                    <a:pt x="346" y="5979"/>
                    <a:pt x="1012" y="6764"/>
                  </a:cubicBezTo>
                  <a:cubicBezTo>
                    <a:pt x="1048" y="6812"/>
                    <a:pt x="1084" y="6824"/>
                    <a:pt x="1131" y="6824"/>
                  </a:cubicBezTo>
                  <a:cubicBezTo>
                    <a:pt x="1167" y="6824"/>
                    <a:pt x="1203" y="6812"/>
                    <a:pt x="1239" y="6776"/>
                  </a:cubicBezTo>
                  <a:cubicBezTo>
                    <a:pt x="1310" y="6717"/>
                    <a:pt x="1310" y="6610"/>
                    <a:pt x="1250" y="6550"/>
                  </a:cubicBezTo>
                  <a:cubicBezTo>
                    <a:pt x="643" y="5824"/>
                    <a:pt x="334" y="4907"/>
                    <a:pt x="369" y="3966"/>
                  </a:cubicBezTo>
                  <a:cubicBezTo>
                    <a:pt x="417" y="3014"/>
                    <a:pt x="810" y="2109"/>
                    <a:pt x="1489" y="1430"/>
                  </a:cubicBezTo>
                  <a:cubicBezTo>
                    <a:pt x="2155" y="764"/>
                    <a:pt x="3072" y="359"/>
                    <a:pt x="4025" y="323"/>
                  </a:cubicBezTo>
                  <a:cubicBezTo>
                    <a:pt x="4087" y="316"/>
                    <a:pt x="4150" y="313"/>
                    <a:pt x="4213" y="313"/>
                  </a:cubicBezTo>
                  <a:cubicBezTo>
                    <a:pt x="4363" y="313"/>
                    <a:pt x="4512" y="330"/>
                    <a:pt x="4656" y="347"/>
                  </a:cubicBezTo>
                  <a:lnTo>
                    <a:pt x="4882" y="621"/>
                  </a:lnTo>
                  <a:lnTo>
                    <a:pt x="4798" y="823"/>
                  </a:lnTo>
                  <a:lnTo>
                    <a:pt x="4656" y="585"/>
                  </a:lnTo>
                  <a:cubicBezTo>
                    <a:pt x="4632" y="537"/>
                    <a:pt x="4572" y="502"/>
                    <a:pt x="4525" y="502"/>
                  </a:cubicBezTo>
                  <a:lnTo>
                    <a:pt x="4025" y="502"/>
                  </a:lnTo>
                  <a:cubicBezTo>
                    <a:pt x="3965" y="502"/>
                    <a:pt x="3906" y="525"/>
                    <a:pt x="3870" y="585"/>
                  </a:cubicBezTo>
                  <a:lnTo>
                    <a:pt x="3513" y="1276"/>
                  </a:lnTo>
                  <a:cubicBezTo>
                    <a:pt x="3465" y="1359"/>
                    <a:pt x="3465" y="1478"/>
                    <a:pt x="3513" y="1573"/>
                  </a:cubicBezTo>
                  <a:cubicBezTo>
                    <a:pt x="3560" y="1657"/>
                    <a:pt x="3667" y="1716"/>
                    <a:pt x="3763" y="1728"/>
                  </a:cubicBezTo>
                  <a:lnTo>
                    <a:pt x="4048" y="1764"/>
                  </a:lnTo>
                  <a:cubicBezTo>
                    <a:pt x="4108" y="1764"/>
                    <a:pt x="4167" y="1752"/>
                    <a:pt x="4203" y="1692"/>
                  </a:cubicBezTo>
                  <a:lnTo>
                    <a:pt x="4298" y="1537"/>
                  </a:lnTo>
                  <a:lnTo>
                    <a:pt x="4358" y="1609"/>
                  </a:lnTo>
                  <a:lnTo>
                    <a:pt x="4310" y="1895"/>
                  </a:lnTo>
                  <a:lnTo>
                    <a:pt x="3822" y="1966"/>
                  </a:lnTo>
                  <a:cubicBezTo>
                    <a:pt x="3798" y="1966"/>
                    <a:pt x="3775" y="1990"/>
                    <a:pt x="3751" y="2002"/>
                  </a:cubicBezTo>
                  <a:lnTo>
                    <a:pt x="3108" y="2466"/>
                  </a:lnTo>
                  <a:cubicBezTo>
                    <a:pt x="3084" y="2490"/>
                    <a:pt x="3048" y="2526"/>
                    <a:pt x="3048" y="2550"/>
                  </a:cubicBezTo>
                  <a:lnTo>
                    <a:pt x="2977" y="2847"/>
                  </a:lnTo>
                  <a:lnTo>
                    <a:pt x="2751" y="2823"/>
                  </a:lnTo>
                  <a:cubicBezTo>
                    <a:pt x="2736" y="2821"/>
                    <a:pt x="2721" y="2819"/>
                    <a:pt x="2706" y="2819"/>
                  </a:cubicBezTo>
                  <a:cubicBezTo>
                    <a:pt x="2591" y="2819"/>
                    <a:pt x="2483" y="2898"/>
                    <a:pt x="2441" y="3014"/>
                  </a:cubicBezTo>
                  <a:lnTo>
                    <a:pt x="2310" y="3371"/>
                  </a:lnTo>
                  <a:cubicBezTo>
                    <a:pt x="2274" y="3442"/>
                    <a:pt x="2274" y="3538"/>
                    <a:pt x="2322" y="3609"/>
                  </a:cubicBezTo>
                  <a:cubicBezTo>
                    <a:pt x="2370" y="3681"/>
                    <a:pt x="2429" y="3740"/>
                    <a:pt x="2501" y="3752"/>
                  </a:cubicBezTo>
                  <a:cubicBezTo>
                    <a:pt x="2346" y="3812"/>
                    <a:pt x="2251" y="3978"/>
                    <a:pt x="2251" y="4145"/>
                  </a:cubicBezTo>
                  <a:lnTo>
                    <a:pt x="2251" y="4216"/>
                  </a:lnTo>
                  <a:lnTo>
                    <a:pt x="1798" y="4740"/>
                  </a:lnTo>
                  <a:cubicBezTo>
                    <a:pt x="1727" y="4812"/>
                    <a:pt x="1703" y="4919"/>
                    <a:pt x="1703" y="5026"/>
                  </a:cubicBezTo>
                  <a:lnTo>
                    <a:pt x="1703" y="5621"/>
                  </a:lnTo>
                  <a:cubicBezTo>
                    <a:pt x="1703" y="5764"/>
                    <a:pt x="1750" y="5919"/>
                    <a:pt x="1881" y="6038"/>
                  </a:cubicBezTo>
                  <a:lnTo>
                    <a:pt x="2310" y="6455"/>
                  </a:lnTo>
                  <a:cubicBezTo>
                    <a:pt x="2393" y="6538"/>
                    <a:pt x="2524" y="6598"/>
                    <a:pt x="2643" y="6610"/>
                  </a:cubicBezTo>
                  <a:lnTo>
                    <a:pt x="3917" y="6717"/>
                  </a:lnTo>
                  <a:lnTo>
                    <a:pt x="3917" y="6764"/>
                  </a:lnTo>
                  <a:cubicBezTo>
                    <a:pt x="3894" y="6907"/>
                    <a:pt x="3965" y="7074"/>
                    <a:pt x="4096" y="7169"/>
                  </a:cubicBezTo>
                  <a:lnTo>
                    <a:pt x="4310" y="7324"/>
                  </a:lnTo>
                  <a:lnTo>
                    <a:pt x="4298" y="7372"/>
                  </a:lnTo>
                  <a:cubicBezTo>
                    <a:pt x="4251" y="7538"/>
                    <a:pt x="4298" y="7717"/>
                    <a:pt x="4429" y="7836"/>
                  </a:cubicBezTo>
                  <a:lnTo>
                    <a:pt x="4489" y="7895"/>
                  </a:lnTo>
                  <a:cubicBezTo>
                    <a:pt x="4429" y="7895"/>
                    <a:pt x="4394" y="7907"/>
                    <a:pt x="4334" y="7907"/>
                  </a:cubicBezTo>
                  <a:cubicBezTo>
                    <a:pt x="4272" y="7910"/>
                    <a:pt x="4211" y="7912"/>
                    <a:pt x="4149" y="7912"/>
                  </a:cubicBezTo>
                  <a:cubicBezTo>
                    <a:pt x="3262" y="7912"/>
                    <a:pt x="2407" y="7593"/>
                    <a:pt x="1739" y="7014"/>
                  </a:cubicBezTo>
                  <a:cubicBezTo>
                    <a:pt x="1708" y="6989"/>
                    <a:pt x="1672" y="6976"/>
                    <a:pt x="1637" y="6976"/>
                  </a:cubicBezTo>
                  <a:cubicBezTo>
                    <a:pt x="1591" y="6976"/>
                    <a:pt x="1546" y="6998"/>
                    <a:pt x="1512" y="7038"/>
                  </a:cubicBezTo>
                  <a:cubicBezTo>
                    <a:pt x="1453" y="7110"/>
                    <a:pt x="1477" y="7193"/>
                    <a:pt x="1536" y="7252"/>
                  </a:cubicBezTo>
                  <a:cubicBezTo>
                    <a:pt x="2274" y="7883"/>
                    <a:pt x="3215" y="8229"/>
                    <a:pt x="4179" y="8229"/>
                  </a:cubicBezTo>
                  <a:lnTo>
                    <a:pt x="4346" y="8229"/>
                  </a:lnTo>
                  <a:cubicBezTo>
                    <a:pt x="5382" y="8181"/>
                    <a:pt x="6358" y="7753"/>
                    <a:pt x="7084" y="7014"/>
                  </a:cubicBezTo>
                  <a:cubicBezTo>
                    <a:pt x="7811" y="6288"/>
                    <a:pt x="8239" y="5312"/>
                    <a:pt x="8287" y="4276"/>
                  </a:cubicBezTo>
                  <a:cubicBezTo>
                    <a:pt x="8347" y="3204"/>
                    <a:pt x="8001" y="2216"/>
                    <a:pt x="7335" y="1418"/>
                  </a:cubicBezTo>
                  <a:cubicBezTo>
                    <a:pt x="7303" y="1381"/>
                    <a:pt x="7259" y="1363"/>
                    <a:pt x="7216" y="1363"/>
                  </a:cubicBezTo>
                  <a:cubicBezTo>
                    <a:pt x="7176" y="1363"/>
                    <a:pt x="7137" y="1378"/>
                    <a:pt x="7108" y="1407"/>
                  </a:cubicBezTo>
                  <a:cubicBezTo>
                    <a:pt x="7037" y="1466"/>
                    <a:pt x="7037" y="1573"/>
                    <a:pt x="7096" y="1633"/>
                  </a:cubicBezTo>
                  <a:cubicBezTo>
                    <a:pt x="7525" y="2157"/>
                    <a:pt x="7823" y="2776"/>
                    <a:pt x="7930" y="3431"/>
                  </a:cubicBezTo>
                  <a:lnTo>
                    <a:pt x="7894" y="3383"/>
                  </a:lnTo>
                  <a:cubicBezTo>
                    <a:pt x="7809" y="3308"/>
                    <a:pt x="7694" y="3262"/>
                    <a:pt x="7577" y="3262"/>
                  </a:cubicBezTo>
                  <a:cubicBezTo>
                    <a:pt x="7564" y="3262"/>
                    <a:pt x="7550" y="3263"/>
                    <a:pt x="7537" y="3264"/>
                  </a:cubicBezTo>
                  <a:cubicBezTo>
                    <a:pt x="7394" y="3288"/>
                    <a:pt x="7275" y="3359"/>
                    <a:pt x="7215" y="3466"/>
                  </a:cubicBezTo>
                  <a:lnTo>
                    <a:pt x="7192" y="3502"/>
                  </a:lnTo>
                  <a:cubicBezTo>
                    <a:pt x="7108" y="3502"/>
                    <a:pt x="7037" y="3538"/>
                    <a:pt x="6977" y="3585"/>
                  </a:cubicBezTo>
                  <a:lnTo>
                    <a:pt x="6775" y="3323"/>
                  </a:lnTo>
                  <a:cubicBezTo>
                    <a:pt x="6744" y="3286"/>
                    <a:pt x="6700" y="3268"/>
                    <a:pt x="6656" y="3268"/>
                  </a:cubicBezTo>
                  <a:cubicBezTo>
                    <a:pt x="6616" y="3268"/>
                    <a:pt x="6577" y="3283"/>
                    <a:pt x="6549" y="3312"/>
                  </a:cubicBezTo>
                  <a:cubicBezTo>
                    <a:pt x="6477" y="3371"/>
                    <a:pt x="6477" y="3478"/>
                    <a:pt x="6537" y="3538"/>
                  </a:cubicBezTo>
                  <a:lnTo>
                    <a:pt x="6858" y="3919"/>
                  </a:lnTo>
                  <a:cubicBezTo>
                    <a:pt x="6894" y="3954"/>
                    <a:pt x="6942" y="3978"/>
                    <a:pt x="6977" y="3978"/>
                  </a:cubicBezTo>
                  <a:cubicBezTo>
                    <a:pt x="7025" y="3978"/>
                    <a:pt x="7073" y="3966"/>
                    <a:pt x="7096" y="3943"/>
                  </a:cubicBezTo>
                  <a:lnTo>
                    <a:pt x="7204" y="3835"/>
                  </a:lnTo>
                  <a:lnTo>
                    <a:pt x="7335" y="3919"/>
                  </a:lnTo>
                  <a:lnTo>
                    <a:pt x="6858" y="4871"/>
                  </a:lnTo>
                  <a:lnTo>
                    <a:pt x="6834" y="4871"/>
                  </a:lnTo>
                  <a:cubicBezTo>
                    <a:pt x="6799" y="4871"/>
                    <a:pt x="6763" y="4859"/>
                    <a:pt x="6739" y="4836"/>
                  </a:cubicBezTo>
                  <a:lnTo>
                    <a:pt x="6096" y="4062"/>
                  </a:lnTo>
                  <a:cubicBezTo>
                    <a:pt x="6069" y="4014"/>
                    <a:pt x="6023" y="3994"/>
                    <a:pt x="5977" y="3994"/>
                  </a:cubicBezTo>
                  <a:cubicBezTo>
                    <a:pt x="5942" y="3994"/>
                    <a:pt x="5908" y="4005"/>
                    <a:pt x="5882" y="4026"/>
                  </a:cubicBezTo>
                  <a:cubicBezTo>
                    <a:pt x="5799" y="4085"/>
                    <a:pt x="5799" y="4193"/>
                    <a:pt x="5846" y="4252"/>
                  </a:cubicBezTo>
                  <a:lnTo>
                    <a:pt x="6489" y="5026"/>
                  </a:lnTo>
                  <a:cubicBezTo>
                    <a:pt x="6584" y="5133"/>
                    <a:pt x="6715" y="5193"/>
                    <a:pt x="6858" y="5193"/>
                  </a:cubicBezTo>
                  <a:lnTo>
                    <a:pt x="7073" y="5169"/>
                  </a:lnTo>
                  <a:lnTo>
                    <a:pt x="6430" y="6645"/>
                  </a:lnTo>
                  <a:cubicBezTo>
                    <a:pt x="6382" y="6752"/>
                    <a:pt x="6322" y="6848"/>
                    <a:pt x="6251" y="6943"/>
                  </a:cubicBezTo>
                  <a:lnTo>
                    <a:pt x="5751" y="7550"/>
                  </a:lnTo>
                  <a:cubicBezTo>
                    <a:pt x="5489" y="7657"/>
                    <a:pt x="5227" y="7753"/>
                    <a:pt x="4953" y="7812"/>
                  </a:cubicBezTo>
                  <a:lnTo>
                    <a:pt x="4679" y="7562"/>
                  </a:lnTo>
                  <a:cubicBezTo>
                    <a:pt x="4644" y="7538"/>
                    <a:pt x="4632" y="7491"/>
                    <a:pt x="4644" y="7443"/>
                  </a:cubicBezTo>
                  <a:lnTo>
                    <a:pt x="4691" y="7288"/>
                  </a:lnTo>
                  <a:cubicBezTo>
                    <a:pt x="4703" y="7229"/>
                    <a:pt x="4691" y="7145"/>
                    <a:pt x="4632" y="7110"/>
                  </a:cubicBezTo>
                  <a:lnTo>
                    <a:pt x="4322" y="6871"/>
                  </a:lnTo>
                  <a:cubicBezTo>
                    <a:pt x="4287" y="6836"/>
                    <a:pt x="4275" y="6812"/>
                    <a:pt x="4275" y="6764"/>
                  </a:cubicBezTo>
                  <a:lnTo>
                    <a:pt x="4298" y="6550"/>
                  </a:lnTo>
                  <a:cubicBezTo>
                    <a:pt x="4298" y="6514"/>
                    <a:pt x="4298" y="6467"/>
                    <a:pt x="4275" y="6431"/>
                  </a:cubicBezTo>
                  <a:cubicBezTo>
                    <a:pt x="4239" y="6407"/>
                    <a:pt x="4203" y="6371"/>
                    <a:pt x="4167" y="6371"/>
                  </a:cubicBezTo>
                  <a:lnTo>
                    <a:pt x="2679" y="6264"/>
                  </a:lnTo>
                  <a:cubicBezTo>
                    <a:pt x="2620" y="6264"/>
                    <a:pt x="2572" y="6229"/>
                    <a:pt x="2536" y="6181"/>
                  </a:cubicBezTo>
                  <a:lnTo>
                    <a:pt x="2096" y="5764"/>
                  </a:lnTo>
                  <a:cubicBezTo>
                    <a:pt x="2060" y="5728"/>
                    <a:pt x="2024" y="5645"/>
                    <a:pt x="2024" y="5586"/>
                  </a:cubicBezTo>
                  <a:lnTo>
                    <a:pt x="2024" y="4990"/>
                  </a:lnTo>
                  <a:cubicBezTo>
                    <a:pt x="2024" y="4966"/>
                    <a:pt x="2036" y="4931"/>
                    <a:pt x="2060" y="4919"/>
                  </a:cubicBezTo>
                  <a:lnTo>
                    <a:pt x="2548" y="4359"/>
                  </a:lnTo>
                  <a:cubicBezTo>
                    <a:pt x="2572" y="4324"/>
                    <a:pt x="2596" y="4300"/>
                    <a:pt x="2596" y="4252"/>
                  </a:cubicBezTo>
                  <a:lnTo>
                    <a:pt x="2596" y="4121"/>
                  </a:lnTo>
                  <a:cubicBezTo>
                    <a:pt x="2596" y="4074"/>
                    <a:pt x="2620" y="4038"/>
                    <a:pt x="2655" y="4014"/>
                  </a:cubicBezTo>
                  <a:lnTo>
                    <a:pt x="3036" y="3847"/>
                  </a:lnTo>
                  <a:lnTo>
                    <a:pt x="3751" y="3835"/>
                  </a:lnTo>
                  <a:cubicBezTo>
                    <a:pt x="3763" y="3835"/>
                    <a:pt x="3786" y="3847"/>
                    <a:pt x="3786" y="3859"/>
                  </a:cubicBezTo>
                  <a:cubicBezTo>
                    <a:pt x="3798" y="3990"/>
                    <a:pt x="3906" y="4097"/>
                    <a:pt x="4025" y="4145"/>
                  </a:cubicBezTo>
                  <a:lnTo>
                    <a:pt x="4537" y="4324"/>
                  </a:lnTo>
                  <a:cubicBezTo>
                    <a:pt x="4569" y="4331"/>
                    <a:pt x="4601" y="4335"/>
                    <a:pt x="4633" y="4335"/>
                  </a:cubicBezTo>
                  <a:cubicBezTo>
                    <a:pt x="4705" y="4335"/>
                    <a:pt x="4772" y="4314"/>
                    <a:pt x="4822" y="4264"/>
                  </a:cubicBezTo>
                  <a:cubicBezTo>
                    <a:pt x="4882" y="4204"/>
                    <a:pt x="4918" y="4121"/>
                    <a:pt x="4918" y="4026"/>
                  </a:cubicBezTo>
                  <a:lnTo>
                    <a:pt x="5549" y="3978"/>
                  </a:lnTo>
                  <a:cubicBezTo>
                    <a:pt x="5668" y="3966"/>
                    <a:pt x="5787" y="3907"/>
                    <a:pt x="5870" y="3812"/>
                  </a:cubicBezTo>
                  <a:cubicBezTo>
                    <a:pt x="5941" y="3728"/>
                    <a:pt x="5965" y="3597"/>
                    <a:pt x="5941" y="3478"/>
                  </a:cubicBezTo>
                  <a:lnTo>
                    <a:pt x="5930" y="3383"/>
                  </a:lnTo>
                  <a:cubicBezTo>
                    <a:pt x="5896" y="3247"/>
                    <a:pt x="5776" y="3144"/>
                    <a:pt x="5632" y="3144"/>
                  </a:cubicBezTo>
                  <a:cubicBezTo>
                    <a:pt x="5624" y="3144"/>
                    <a:pt x="5616" y="3144"/>
                    <a:pt x="5608" y="3145"/>
                  </a:cubicBezTo>
                  <a:lnTo>
                    <a:pt x="5275" y="3181"/>
                  </a:lnTo>
                  <a:lnTo>
                    <a:pt x="5227" y="3121"/>
                  </a:lnTo>
                  <a:lnTo>
                    <a:pt x="5668" y="2669"/>
                  </a:lnTo>
                  <a:cubicBezTo>
                    <a:pt x="5727" y="2609"/>
                    <a:pt x="5727" y="2502"/>
                    <a:pt x="5668" y="2442"/>
                  </a:cubicBezTo>
                  <a:cubicBezTo>
                    <a:pt x="5638" y="2413"/>
                    <a:pt x="5599" y="2398"/>
                    <a:pt x="5560" y="2398"/>
                  </a:cubicBezTo>
                  <a:cubicBezTo>
                    <a:pt x="5522" y="2398"/>
                    <a:pt x="5483" y="2413"/>
                    <a:pt x="5453" y="2442"/>
                  </a:cubicBezTo>
                  <a:lnTo>
                    <a:pt x="4918" y="2978"/>
                  </a:lnTo>
                  <a:lnTo>
                    <a:pt x="4739" y="3061"/>
                  </a:lnTo>
                  <a:lnTo>
                    <a:pt x="4227" y="2669"/>
                  </a:lnTo>
                  <a:cubicBezTo>
                    <a:pt x="4193" y="2652"/>
                    <a:pt x="4166" y="2635"/>
                    <a:pt x="4131" y="2635"/>
                  </a:cubicBezTo>
                  <a:cubicBezTo>
                    <a:pt x="4117" y="2635"/>
                    <a:pt x="4102" y="2638"/>
                    <a:pt x="4084" y="2645"/>
                  </a:cubicBezTo>
                  <a:lnTo>
                    <a:pt x="3382" y="2859"/>
                  </a:lnTo>
                  <a:cubicBezTo>
                    <a:pt x="3370" y="2859"/>
                    <a:pt x="3334" y="2883"/>
                    <a:pt x="3322" y="2895"/>
                  </a:cubicBezTo>
                  <a:lnTo>
                    <a:pt x="3370" y="2680"/>
                  </a:lnTo>
                  <a:lnTo>
                    <a:pt x="3917" y="2288"/>
                  </a:lnTo>
                  <a:lnTo>
                    <a:pt x="4501" y="2192"/>
                  </a:lnTo>
                  <a:cubicBezTo>
                    <a:pt x="4572" y="2180"/>
                    <a:pt x="4620" y="2133"/>
                    <a:pt x="4632" y="2061"/>
                  </a:cubicBezTo>
                  <a:lnTo>
                    <a:pt x="4691" y="1597"/>
                  </a:lnTo>
                  <a:cubicBezTo>
                    <a:pt x="4691" y="1549"/>
                    <a:pt x="4691" y="1514"/>
                    <a:pt x="4656" y="1478"/>
                  </a:cubicBezTo>
                  <a:lnTo>
                    <a:pt x="4417" y="1180"/>
                  </a:lnTo>
                  <a:cubicBezTo>
                    <a:pt x="4394" y="1133"/>
                    <a:pt x="4346" y="1121"/>
                    <a:pt x="4287" y="1121"/>
                  </a:cubicBezTo>
                  <a:cubicBezTo>
                    <a:pt x="4239" y="1121"/>
                    <a:pt x="4179" y="1156"/>
                    <a:pt x="4156" y="1192"/>
                  </a:cubicBezTo>
                  <a:lnTo>
                    <a:pt x="3977" y="1454"/>
                  </a:lnTo>
                  <a:lnTo>
                    <a:pt x="3786" y="1430"/>
                  </a:lnTo>
                  <a:lnTo>
                    <a:pt x="4096" y="835"/>
                  </a:lnTo>
                  <a:lnTo>
                    <a:pt x="4417" y="835"/>
                  </a:lnTo>
                  <a:lnTo>
                    <a:pt x="4656" y="1287"/>
                  </a:lnTo>
                  <a:cubicBezTo>
                    <a:pt x="4691" y="1347"/>
                    <a:pt x="4751" y="1371"/>
                    <a:pt x="4810" y="1371"/>
                  </a:cubicBezTo>
                  <a:cubicBezTo>
                    <a:pt x="4870" y="1371"/>
                    <a:pt x="4929" y="1335"/>
                    <a:pt x="4941" y="1276"/>
                  </a:cubicBezTo>
                  <a:lnTo>
                    <a:pt x="5168" y="740"/>
                  </a:lnTo>
                  <a:cubicBezTo>
                    <a:pt x="5215" y="645"/>
                    <a:pt x="5191" y="525"/>
                    <a:pt x="5132" y="454"/>
                  </a:cubicBezTo>
                  <a:lnTo>
                    <a:pt x="5132" y="454"/>
                  </a:lnTo>
                  <a:cubicBezTo>
                    <a:pt x="5668" y="597"/>
                    <a:pt x="6168" y="859"/>
                    <a:pt x="6596" y="1216"/>
                  </a:cubicBezTo>
                  <a:cubicBezTo>
                    <a:pt x="6625" y="1240"/>
                    <a:pt x="6658" y="1250"/>
                    <a:pt x="6691" y="1250"/>
                  </a:cubicBezTo>
                  <a:cubicBezTo>
                    <a:pt x="6739" y="1250"/>
                    <a:pt x="6787" y="1228"/>
                    <a:pt x="6823" y="1192"/>
                  </a:cubicBezTo>
                  <a:cubicBezTo>
                    <a:pt x="6882" y="1121"/>
                    <a:pt x="6858" y="1037"/>
                    <a:pt x="6799" y="978"/>
                  </a:cubicBezTo>
                  <a:cubicBezTo>
                    <a:pt x="6038" y="344"/>
                    <a:pt x="5077" y="0"/>
                    <a:pt x="4088" y="0"/>
                  </a:cubicBezTo>
                  <a:close/>
                </a:path>
              </a:pathLst>
            </a:custGeom>
            <a:solidFill>
              <a:schemeClr val="tx1"/>
            </a:solidFill>
            <a:ln w="0">
              <a:noFill/>
            </a:ln>
          </p:spPr>
          <p:style>
            <a:lnRef idx="0"/>
            <a:fillRef idx="0"/>
            <a:effectRef idx="0"/>
            <a:fontRef idx="minor"/>
          </p:style>
          <p:txBody>
            <a:bodyPr lIns="122040" rIns="122040" tIns="103320" bIns="103320" anchor="ctr">
              <a:noAutofit/>
            </a:bodyPr>
            <a:p>
              <a:pPr defTabSz="914400">
                <a:lnSpc>
                  <a:spcPct val="100000"/>
                </a:lnSpc>
              </a:pPr>
              <a:endParaRPr b="0" lang="pt-BR" sz="2400" spc="-1" strike="noStrike">
                <a:solidFill>
                  <a:schemeClr val="dk1"/>
                </a:solidFill>
                <a:latin typeface="Calibri"/>
              </a:endParaRPr>
            </a:p>
          </p:txBody>
        </p:sp>
      </p:grpSp>
      <p:pic>
        <p:nvPicPr>
          <p:cNvPr id="555" name="" descr="">
            <a:hlinkClick r:id="" action="ppaction://media"/>
          </p:cNvPr>
          <p:cNvPicPr/>
          <p:nvPr>
            <a:videoFile r:link="rId2"/>
            <p:extLst>
              <p:ext uri="{DAA4B4D4-6D71-4841-9C94-3DE7FCFB9230}">
                <p14:media r:embed="rId3"/>
              </p:ext>
            </p:extLst>
          </p:nvPr>
        </p:nvPicPr>
        <p:blipFill>
          <a:blip r:embed="rId4"/>
          <a:stretch>
            <a:fillRect/>
          </a:stretch>
        </p:blipFill>
        <p:spPr>
          <a:xfrm>
            <a:off x="6443640" y="1353240"/>
            <a:ext cx="4923360" cy="2769480"/>
          </a:xfrm>
          <a:prstGeom prst="rect">
            <a:avLst/>
          </a:prstGeom>
          <a:ln w="0">
            <a:noFill/>
          </a:ln>
        </p:spPr>
      </p:pic>
      <p:grpSp>
        <p:nvGrpSpPr>
          <p:cNvPr id="556" name="Agrupar 36"/>
          <p:cNvGrpSpPr/>
          <p:nvPr/>
        </p:nvGrpSpPr>
        <p:grpSpPr>
          <a:xfrm>
            <a:off x="147600" y="1573920"/>
            <a:ext cx="512640" cy="663120"/>
            <a:chOff x="147600" y="1573920"/>
            <a:chExt cx="512640" cy="663120"/>
          </a:xfrm>
        </p:grpSpPr>
        <p:sp>
          <p:nvSpPr>
            <p:cNvPr id="557" name="Retângulo 38"/>
            <p:cNvSpPr/>
            <p:nvPr/>
          </p:nvSpPr>
          <p:spPr>
            <a:xfrm>
              <a:off x="147600" y="1573920"/>
              <a:ext cx="512640" cy="663120"/>
            </a:xfrm>
            <a:prstGeom prst="rect">
              <a:avLst/>
            </a:prstGeom>
            <a:solidFill>
              <a:schemeClr val="bg1"/>
            </a:solidFill>
            <a:ln w="6350">
              <a:solidFill>
                <a:srgbClr val="000000"/>
              </a:solidFill>
            </a:ln>
          </p:spPr>
          <p:style>
            <a:lnRef idx="2">
              <a:schemeClr val="accent1">
                <a:shade val="15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pPr>
              <a:endParaRPr b="0" lang="pt-BR" sz="1800" spc="-1" strike="noStrike">
                <a:solidFill>
                  <a:schemeClr val="lt1"/>
                </a:solidFill>
                <a:latin typeface="Calibri"/>
              </a:endParaRPr>
            </a:p>
          </p:txBody>
        </p:sp>
        <p:pic>
          <p:nvPicPr>
            <p:cNvPr id="558" name="Imagem 40" descr="Logotipo&#10;&#10;O conteúdo gerado por IA pode estar incorreto."/>
            <p:cNvPicPr/>
            <p:nvPr/>
          </p:nvPicPr>
          <p:blipFill>
            <a:blip r:embed="rId5"/>
            <a:stretch/>
          </p:blipFill>
          <p:spPr>
            <a:xfrm>
              <a:off x="187920" y="1616400"/>
              <a:ext cx="431640" cy="578520"/>
            </a:xfrm>
            <a:prstGeom prst="rect">
              <a:avLst/>
            </a:prstGeom>
            <a:ln w="0">
              <a:noFill/>
            </a:ln>
          </p:spPr>
        </p:pic>
      </p:grpSp>
    </p:spTree>
  </p:cSld>
  <mc:AlternateContent>
    <mc:Choice Requires="p14">
      <p:transition spd="slow" p14:dur="2000"/>
    </mc:Choice>
    <mc:Fallback>
      <p:transition spd="slow"/>
    </mc:Fallback>
  </mc:AlternateContent>
  <p:timing>
    <p:tnLst>
      <p:par>
        <p:cTn id="164" dur="indefinite" restart="never" nodeType="tmRoot">
          <p:childTnLst>
            <p:seq>
              <p:cTn id="165" dur="indefinite" nodeType="mainSeq">
                <p:childTnLst>
                  <p:par>
                    <p:cTn id="166" fill="hold">
                      <p:stCondLst>
                        <p:cond delay="0"/>
                      </p:stCondLst>
                      <p:childTnLst>
                        <p:par>
                          <p:cTn id="167" fill="hold">
                            <p:stCondLst>
                              <p:cond delay="0"/>
                            </p:stCondLst>
                            <p:childTnLst>
                              <p:par>
                                <p:cTn id="168" nodeType="afterEffect" fill="hold" presetClass="mediacall">
                                  <p:stCondLst>
                                    <p:cond delay="0"/>
                                  </p:stCondLst>
                                  <p:childTnLst>
                                    <p:cmd type="call" cmd="playFrom(0.0)">
                                      <p:cBhvr>
                                        <p:cTn id="169" dur="12650" fill="hold"/>
                                        <p:tgtEl>
                                          <p:spTgt spid="555"/>
                                        </p:tgtEl>
                                      </p:cBhvr>
                                    </p:cmd>
                                  </p:childTnLst>
                                </p:cTn>
                              </p:par>
                            </p:childTnLst>
                          </p:cTn>
                        </p:par>
                      </p:childTnLst>
                    </p:cTn>
                  </p:par>
                </p:childTnLst>
              </p:cTn>
              <p:prevCondLst>
                <p:cond evt="onPrev">
                  <p:tgtEl>
                    <p:sldTgt/>
                  </p:tgtEl>
                </p:cond>
              </p:prevCondLst>
              <p:nextCondLst>
                <p:cond evt="onNext">
                  <p:tgtEl>
                    <p:sldTgt/>
                  </p:tgtEl>
                </p:cond>
              </p:nextCondLst>
            </p:seq>
            <p:seq>
              <p:cTn id="170" restart="whenNotActive" nodeType="interactiveSeq" fill="hold">
                <p:stCondLst>
                  <p:cond delay="0" evt="onClick">
                    <p:tgtEl>
                      <p:spTgt spid="555"/>
                    </p:tgtEl>
                  </p:cond>
                </p:stCondLst>
                <p:childTnLst>
                  <p:par>
                    <p:cTn id="171" fill="hold">
                      <p:stCondLst>
                        <p:cond delay="0" evt="onClick">
                          <p:tgtEl>
                            <p:spTgt spid="555"/>
                          </p:tgtEl>
                        </p:cond>
                      </p:stCondLst>
                      <p:childTnLst>
                        <p:par>
                          <p:cTn id="172" fill="hold">
                            <p:stCondLst>
                              <p:cond delay="0"/>
                            </p:stCondLst>
                            <p:childTnLst>
                              <p:par>
                                <p:cTn id="173" nodeType="clickEffect" fill="hold" presetClass="mediacall">
                                  <p:stCondLst>
                                    <p:cond delay="0"/>
                                  </p:stCondLst>
                                  <p:childTnLst>
                                    <p:cmd type="call" cmd="togglePause">
                                      <p:cBhvr>
                                        <p:cTn id="174" dur="1" fill="hold"/>
                                        <p:tgtEl>
                                          <p:spTgt spid="555"/>
                                        </p:tgtEl>
                                      </p:cBhvr>
                                    </p:cmd>
                                  </p:childTnLst>
                                </p:cTn>
                              </p:par>
                            </p:childTnLst>
                          </p:cTn>
                        </p:par>
                      </p:childTnLst>
                    </p:cTn>
                  </p:par>
                </p:childTnLst>
              </p:cTn>
              <p:prevCondLst>
                <p:cond evt="onPrev">
                  <p:tgtEl>
                    <p:sldTgt/>
                  </p:tgtEl>
                </p:cond>
              </p:prevCondLst>
              <p:nextCondLst>
                <p:cond evt="onNext">
                  <p:tgtEl>
                    <p:sldTgt/>
                  </p:tgtEl>
                </p:cond>
              </p:nextCondLst>
            </p:seq>
            <p:video>
              <p:cMediaNode>
                <p:cTn>
                  <p:stCondLst>
                    <p:cond delay="indefinite"/>
                  </p:stCondLst>
                </p:cTn>
                <p:tgtEl>
                  <p:spTgt spid="555"/>
                </p:tgtEl>
              </p:cMediaNode>
            </p:video>
          </p:childTnLst>
        </p:cTn>
      </p:par>
    </p:tnLst>
  </p:timing>
</p:sld>
</file>

<file path=ppt/slides/slide3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559" name="Imagem 1" descr="Logotipo&#10;&#10;O conteúdo gerado por IA pode estar incorreto."/>
          <p:cNvPicPr/>
          <p:nvPr/>
        </p:nvPicPr>
        <p:blipFill>
          <a:blip r:embed="rId1">
            <a:lum bright="70000" contrast="-70000"/>
          </a:blip>
          <a:stretch/>
        </p:blipFill>
        <p:spPr>
          <a:xfrm>
            <a:off x="11683440" y="6355440"/>
            <a:ext cx="330480" cy="442800"/>
          </a:xfrm>
          <a:prstGeom prst="rect">
            <a:avLst/>
          </a:prstGeom>
          <a:ln w="0">
            <a:noFill/>
          </a:ln>
        </p:spPr>
      </p:pic>
      <p:pic>
        <p:nvPicPr>
          <p:cNvPr id="560" name="Imagem 6" descr="Uma imagem contendo Linha do tempo&#10;&#10;O conteúdo gerado por IA pode estar incorreto."/>
          <p:cNvPicPr/>
          <p:nvPr/>
        </p:nvPicPr>
        <p:blipFill>
          <a:blip r:embed="rId2"/>
          <a:stretch/>
        </p:blipFill>
        <p:spPr>
          <a:xfrm>
            <a:off x="4680" y="0"/>
            <a:ext cx="12182760" cy="6857640"/>
          </a:xfrm>
          <a:prstGeom prst="rect">
            <a:avLst/>
          </a:prstGeom>
          <a:ln w="0">
            <a:noFill/>
          </a:ln>
        </p:spPr>
      </p:pic>
    </p:spTree>
  </p:cSld>
  <p:transition spd="slow">
    <p:wipe dir="r"/>
  </p:transition>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57" name="Picture 2" descr=""/>
          <p:cNvPicPr/>
          <p:nvPr/>
        </p:nvPicPr>
        <p:blipFill>
          <a:blip r:embed="rId1"/>
          <a:stretch/>
        </p:blipFill>
        <p:spPr>
          <a:xfrm>
            <a:off x="7067520" y="576360"/>
            <a:ext cx="4718880" cy="2625120"/>
          </a:xfrm>
          <a:prstGeom prst="rect">
            <a:avLst/>
          </a:prstGeom>
          <a:ln w="0">
            <a:noFill/>
          </a:ln>
        </p:spPr>
      </p:pic>
      <p:sp>
        <p:nvSpPr>
          <p:cNvPr id="158" name="CaixaDeTexto 29"/>
          <p:cNvSpPr/>
          <p:nvPr/>
        </p:nvSpPr>
        <p:spPr>
          <a:xfrm>
            <a:off x="8189640" y="3276360"/>
            <a:ext cx="3596760" cy="374760"/>
          </a:xfrm>
          <a:prstGeom prst="rect">
            <a:avLst/>
          </a:prstGeom>
          <a:noFill/>
          <a:ln w="0">
            <a:noFill/>
          </a:ln>
        </p:spPr>
        <p:style>
          <a:lnRef idx="0"/>
          <a:fillRef idx="0"/>
          <a:effectRef idx="0"/>
          <a:fontRef idx="minor"/>
        </p:style>
        <p:txBody>
          <a:bodyPr lIns="90000" rIns="90000" tIns="45000" bIns="45000" anchor="t">
            <a:spAutoFit/>
          </a:bodyPr>
          <a:p>
            <a:pPr algn="r" defTabSz="914400">
              <a:lnSpc>
                <a:spcPct val="100000"/>
              </a:lnSpc>
            </a:pPr>
            <a:r>
              <a:rPr b="0" lang="pt-BR" sz="939" spc="-1" strike="noStrike">
                <a:solidFill>
                  <a:srgbClr val="000000"/>
                </a:solidFill>
                <a:latin typeface="Albert Sans"/>
                <a:ea typeface="Times New Roman"/>
              </a:rPr>
              <a:t>Escavações na Lapa do Mosquito (Curvelo, MG); desenho do pintor norueguês P.A. Brandt. Foto: </a:t>
            </a:r>
            <a:r>
              <a:rPr b="0" lang="pt-BR" sz="939" spc="-1" strike="noStrike">
                <a:solidFill>
                  <a:schemeClr val="dk1"/>
                </a:solidFill>
                <a:latin typeface="Albert Sans"/>
                <a:ea typeface="Times New Roman"/>
              </a:rPr>
              <a:t>W</a:t>
            </a:r>
            <a:r>
              <a:rPr b="0" lang="pt-BR" sz="939" spc="-1" strike="noStrike">
                <a:solidFill>
                  <a:srgbClr val="000000"/>
                </a:solidFill>
                <a:latin typeface="Albert Sans"/>
                <a:ea typeface="Times New Roman"/>
              </a:rPr>
              <a:t>ikipedia</a:t>
            </a:r>
            <a:endParaRPr b="0" lang="pt-BR" sz="939" spc="-1" strike="noStrike">
              <a:solidFill>
                <a:srgbClr val="000000"/>
              </a:solidFill>
              <a:latin typeface="Arial"/>
            </a:endParaRPr>
          </a:p>
        </p:txBody>
      </p:sp>
      <p:sp>
        <p:nvSpPr>
          <p:cNvPr id="159" name="Título 1"/>
          <p:cNvSpPr/>
          <p:nvPr/>
        </p:nvSpPr>
        <p:spPr>
          <a:xfrm>
            <a:off x="275760" y="268560"/>
            <a:ext cx="6900120" cy="465840"/>
          </a:xfrm>
          <a:prstGeom prst="rect">
            <a:avLst/>
          </a:prstGeom>
          <a:noFill/>
          <a:ln w="0">
            <a:noFill/>
          </a:ln>
        </p:spPr>
        <p:style>
          <a:lnRef idx="0"/>
          <a:fillRef idx="0"/>
          <a:effectRef idx="0"/>
          <a:fontRef idx="minor"/>
        </p:style>
        <p:txBody>
          <a:bodyPr lIns="90000" rIns="90000" tIns="45000" bIns="45000" anchor="t">
            <a:noAutofit/>
          </a:bodyPr>
          <a:p>
            <a:pPr defTabSz="457200">
              <a:lnSpc>
                <a:spcPct val="100000"/>
              </a:lnSpc>
            </a:pPr>
            <a:r>
              <a:rPr b="1" lang="pt-BR" sz="2300" spc="-1" strike="noStrike">
                <a:solidFill>
                  <a:srgbClr val="0f4e22"/>
                </a:solidFill>
                <a:latin typeface="Candara"/>
                <a:ea typeface="ＭＳ Ｐゴシック"/>
              </a:rPr>
              <a:t>Histórico</a:t>
            </a:r>
            <a:endParaRPr b="0" lang="pt-BR" sz="2300" spc="-1" strike="noStrike">
              <a:solidFill>
                <a:srgbClr val="000000"/>
              </a:solidFill>
              <a:latin typeface="Arial"/>
            </a:endParaRPr>
          </a:p>
        </p:txBody>
      </p:sp>
      <p:cxnSp>
        <p:nvCxnSpPr>
          <p:cNvPr id="160" name="Conector reto 4"/>
          <p:cNvCxnSpPr/>
          <p:nvPr/>
        </p:nvCxnSpPr>
        <p:spPr>
          <a:xfrm>
            <a:off x="-9360" y="736560"/>
            <a:ext cx="1838520" cy="360"/>
          </a:xfrm>
          <a:prstGeom prst="straightConnector1">
            <a:avLst/>
          </a:prstGeom>
          <a:ln w="22860">
            <a:solidFill>
              <a:srgbClr val="00b050"/>
            </a:solidFill>
            <a:round/>
          </a:ln>
        </p:spPr>
      </p:cxnSp>
      <p:pic>
        <p:nvPicPr>
          <p:cNvPr id="161" name="Imagem 7" descr="Logotipo&#10;&#10;O conteúdo gerado por IA pode estar incorreto."/>
          <p:cNvPicPr/>
          <p:nvPr/>
        </p:nvPicPr>
        <p:blipFill>
          <a:blip r:embed="rId2">
            <a:lum bright="70000" contrast="-70000"/>
          </a:blip>
          <a:stretch/>
        </p:blipFill>
        <p:spPr>
          <a:xfrm>
            <a:off x="11683440" y="6355440"/>
            <a:ext cx="330480" cy="442800"/>
          </a:xfrm>
          <a:prstGeom prst="rect">
            <a:avLst/>
          </a:prstGeom>
          <a:ln w="0">
            <a:noFill/>
          </a:ln>
        </p:spPr>
      </p:pic>
      <p:sp>
        <p:nvSpPr>
          <p:cNvPr id="162" name="CaixaDeTexto 9"/>
          <p:cNvSpPr/>
          <p:nvPr/>
        </p:nvSpPr>
        <p:spPr>
          <a:xfrm>
            <a:off x="275760" y="970920"/>
            <a:ext cx="4763520" cy="2171160"/>
          </a:xfrm>
          <a:prstGeom prst="rect">
            <a:avLst/>
          </a:prstGeom>
          <a:noFill/>
          <a:ln w="0">
            <a:noFill/>
          </a:ln>
        </p:spPr>
        <p:style>
          <a:lnRef idx="0"/>
          <a:fillRef idx="0"/>
          <a:effectRef idx="0"/>
          <a:fontRef idx="minor"/>
        </p:style>
        <p:txBody>
          <a:bodyPr lIns="90000" rIns="90000" tIns="45000" bIns="45000" anchor="t">
            <a:spAutoFit/>
          </a:bodyPr>
          <a:p>
            <a:pPr algn="just" defTabSz="914400">
              <a:lnSpc>
                <a:spcPct val="150000"/>
              </a:lnSpc>
              <a:spcAft>
                <a:spcPts val="1066"/>
              </a:spcAft>
            </a:pPr>
            <a:r>
              <a:rPr b="0" lang="pt-BR" sz="1300" spc="-1" strike="noStrike">
                <a:solidFill>
                  <a:schemeClr val="dk1"/>
                </a:solidFill>
                <a:latin typeface="Calibri"/>
                <a:ea typeface="Times New Roman"/>
              </a:rPr>
              <a:t>A espeleologia científica no Brasil teve início com as pesquisas do naturalista dinamarquês </a:t>
            </a:r>
            <a:r>
              <a:rPr b="1" lang="pt-BR" sz="1300" spc="-1" strike="noStrike">
                <a:solidFill>
                  <a:schemeClr val="dk1"/>
                </a:solidFill>
                <a:latin typeface="Calibri"/>
                <a:ea typeface="Times New Roman"/>
              </a:rPr>
              <a:t>Peter Wilhelm Lund</a:t>
            </a:r>
            <a:r>
              <a:rPr b="0" lang="pt-BR" sz="1300" spc="-1" strike="noStrike">
                <a:solidFill>
                  <a:schemeClr val="dk1"/>
                </a:solidFill>
                <a:latin typeface="Calibri"/>
                <a:ea typeface="Times New Roman"/>
              </a:rPr>
              <a:t>, realizadas entre </a:t>
            </a:r>
            <a:r>
              <a:rPr b="1" lang="pt-BR" sz="1300" spc="-1" strike="noStrike">
                <a:solidFill>
                  <a:schemeClr val="dk1"/>
                </a:solidFill>
                <a:latin typeface="Calibri"/>
                <a:ea typeface="Times New Roman"/>
              </a:rPr>
              <a:t>1835 e 1844</a:t>
            </a:r>
            <a:r>
              <a:rPr b="0" lang="pt-BR" sz="1300" spc="-1" strike="noStrike">
                <a:solidFill>
                  <a:schemeClr val="dk1"/>
                </a:solidFill>
                <a:latin typeface="Calibri"/>
                <a:ea typeface="Times New Roman"/>
              </a:rPr>
              <a:t> na região de </a:t>
            </a:r>
            <a:r>
              <a:rPr b="1" lang="pt-BR" sz="1300" spc="-1" strike="noStrike">
                <a:solidFill>
                  <a:schemeClr val="dk1"/>
                </a:solidFill>
                <a:latin typeface="Calibri"/>
                <a:ea typeface="Times New Roman"/>
              </a:rPr>
              <a:t>Lagoa Santa (MG)</a:t>
            </a:r>
            <a:r>
              <a:rPr b="0" lang="pt-BR" sz="1300" spc="-1" strike="noStrike">
                <a:solidFill>
                  <a:schemeClr val="dk1"/>
                </a:solidFill>
                <a:latin typeface="Calibri"/>
                <a:ea typeface="Times New Roman"/>
              </a:rPr>
              <a:t>. Décadas depois, no </a:t>
            </a:r>
            <a:r>
              <a:rPr b="1" lang="pt-BR" sz="1300" spc="-1" strike="noStrike">
                <a:solidFill>
                  <a:schemeClr val="dk1"/>
                </a:solidFill>
                <a:latin typeface="Calibri"/>
                <a:ea typeface="Times New Roman"/>
              </a:rPr>
              <a:t>final do século XIX</a:t>
            </a:r>
            <a:r>
              <a:rPr b="0" lang="pt-BR" sz="1300" spc="-1" strike="noStrike">
                <a:solidFill>
                  <a:schemeClr val="dk1"/>
                </a:solidFill>
                <a:latin typeface="Calibri"/>
                <a:ea typeface="Times New Roman"/>
              </a:rPr>
              <a:t>, o alemão </a:t>
            </a:r>
            <a:r>
              <a:rPr b="1" lang="pt-BR" sz="1300" spc="-1" strike="noStrike">
                <a:solidFill>
                  <a:schemeClr val="dk1"/>
                </a:solidFill>
                <a:latin typeface="Calibri"/>
                <a:ea typeface="Times New Roman"/>
              </a:rPr>
              <a:t>Richard Krone</a:t>
            </a:r>
            <a:r>
              <a:rPr b="0" lang="pt-BR" sz="1300" spc="-1" strike="noStrike">
                <a:solidFill>
                  <a:schemeClr val="dk1"/>
                </a:solidFill>
                <a:latin typeface="Calibri"/>
                <a:ea typeface="Times New Roman"/>
              </a:rPr>
              <a:t> realizou o primeiro levantamento sistemático de cavernas do país, descrevendo 41 cavidades no </a:t>
            </a:r>
            <a:r>
              <a:rPr b="1" lang="pt-BR" sz="1300" spc="-1" strike="noStrike">
                <a:solidFill>
                  <a:schemeClr val="dk1"/>
                </a:solidFill>
                <a:latin typeface="Calibri"/>
                <a:ea typeface="Times New Roman"/>
              </a:rPr>
              <a:t>Vale do Ribeira (SP)</a:t>
            </a:r>
            <a:r>
              <a:rPr b="0" lang="pt-BR" sz="1300" spc="-1" strike="noStrike">
                <a:solidFill>
                  <a:schemeClr val="dk1"/>
                </a:solidFill>
                <a:latin typeface="Calibri"/>
                <a:ea typeface="Times New Roman"/>
              </a:rPr>
              <a:t>, consolidando as bases da exploração e documentação espeleológica brasileira.</a:t>
            </a:r>
            <a:endParaRPr b="0" lang="pt-BR" sz="1300" spc="-1" strike="noStrike">
              <a:solidFill>
                <a:srgbClr val="000000"/>
              </a:solidFill>
              <a:latin typeface="Arial"/>
            </a:endParaRPr>
          </a:p>
        </p:txBody>
      </p:sp>
      <p:pic>
        <p:nvPicPr>
          <p:cNvPr id="163" name="Imagem 11" descr="Texto, Carta&#10;&#10;Descrição gerada automaticamente"/>
          <p:cNvPicPr/>
          <p:nvPr/>
        </p:nvPicPr>
        <p:blipFill>
          <a:blip r:embed="rId3"/>
          <a:stretch/>
        </p:blipFill>
        <p:spPr>
          <a:xfrm>
            <a:off x="5241600" y="576360"/>
            <a:ext cx="1635840" cy="2623320"/>
          </a:xfrm>
          <a:prstGeom prst="rect">
            <a:avLst/>
          </a:prstGeom>
          <a:ln w="0">
            <a:noFill/>
          </a:ln>
        </p:spPr>
      </p:pic>
      <p:sp>
        <p:nvSpPr>
          <p:cNvPr id="164" name="CaixaDeTexto 12"/>
          <p:cNvSpPr/>
          <p:nvPr/>
        </p:nvSpPr>
        <p:spPr>
          <a:xfrm>
            <a:off x="5289120" y="3276360"/>
            <a:ext cx="1588320" cy="374760"/>
          </a:xfrm>
          <a:prstGeom prst="rect">
            <a:avLst/>
          </a:prstGeom>
          <a:noFill/>
          <a:ln w="0">
            <a:noFill/>
          </a:ln>
        </p:spPr>
        <p:style>
          <a:lnRef idx="0"/>
          <a:fillRef idx="0"/>
          <a:effectRef idx="0"/>
          <a:fontRef idx="minor"/>
        </p:style>
        <p:txBody>
          <a:bodyPr lIns="90000" rIns="90000" tIns="45000" bIns="45000" anchor="t">
            <a:spAutoFit/>
          </a:bodyPr>
          <a:p>
            <a:pPr algn="r" defTabSz="914400">
              <a:lnSpc>
                <a:spcPct val="100000"/>
              </a:lnSpc>
            </a:pPr>
            <a:r>
              <a:rPr b="0" lang="pt-BR" sz="939" spc="-1" strike="noStrike">
                <a:solidFill>
                  <a:srgbClr val="000000"/>
                </a:solidFill>
                <a:latin typeface="Albert Sans"/>
                <a:ea typeface="Times New Roman"/>
              </a:rPr>
              <a:t>Inventario publicado</a:t>
            </a:r>
            <a:endParaRPr b="0" lang="pt-BR" sz="939" spc="-1" strike="noStrike">
              <a:solidFill>
                <a:srgbClr val="000000"/>
              </a:solidFill>
              <a:latin typeface="Arial"/>
            </a:endParaRPr>
          </a:p>
          <a:p>
            <a:pPr algn="r" defTabSz="914400">
              <a:lnSpc>
                <a:spcPct val="100000"/>
              </a:lnSpc>
            </a:pPr>
            <a:r>
              <a:rPr b="0" lang="pt-BR" sz="939" spc="-1" strike="noStrike">
                <a:solidFill>
                  <a:srgbClr val="000000"/>
                </a:solidFill>
                <a:latin typeface="Albert Sans"/>
                <a:ea typeface="Times New Roman"/>
              </a:rPr>
              <a:t>por Richard Krone </a:t>
            </a:r>
            <a:endParaRPr b="0" lang="pt-BR" sz="939" spc="-1" strike="noStrike">
              <a:solidFill>
                <a:srgbClr val="000000"/>
              </a:solidFill>
              <a:latin typeface="Arial"/>
            </a:endParaRPr>
          </a:p>
        </p:txBody>
      </p:sp>
      <p:sp>
        <p:nvSpPr>
          <p:cNvPr id="165" name="CaixaDeTexto 15"/>
          <p:cNvSpPr/>
          <p:nvPr/>
        </p:nvSpPr>
        <p:spPr>
          <a:xfrm>
            <a:off x="5241600" y="3975480"/>
            <a:ext cx="6029280" cy="1847160"/>
          </a:xfrm>
          <a:prstGeom prst="rect">
            <a:avLst/>
          </a:prstGeom>
          <a:noFill/>
          <a:ln w="0">
            <a:noFill/>
          </a:ln>
        </p:spPr>
        <p:style>
          <a:lnRef idx="0"/>
          <a:fillRef idx="0"/>
          <a:effectRef idx="0"/>
          <a:fontRef idx="minor"/>
        </p:style>
        <p:txBody>
          <a:bodyPr lIns="90000" rIns="90000" tIns="45000" bIns="45000" anchor="t">
            <a:spAutoFit/>
          </a:bodyPr>
          <a:p>
            <a:pPr algn="just" defTabSz="914400">
              <a:lnSpc>
                <a:spcPct val="150000"/>
              </a:lnSpc>
              <a:spcAft>
                <a:spcPts val="1066"/>
              </a:spcAft>
            </a:pPr>
            <a:r>
              <a:rPr b="1" lang="pt-BR" sz="1300" spc="-1" strike="noStrike">
                <a:solidFill>
                  <a:schemeClr val="dk1"/>
                </a:solidFill>
                <a:latin typeface="Calibri"/>
                <a:ea typeface="Times New Roman"/>
              </a:rPr>
              <a:t>1937</a:t>
            </a:r>
            <a:r>
              <a:rPr b="0" lang="pt-BR" sz="1300" spc="-1" strike="noStrike">
                <a:solidFill>
                  <a:schemeClr val="dk1"/>
                </a:solidFill>
                <a:latin typeface="Calibri"/>
                <a:ea typeface="Times New Roman"/>
              </a:rPr>
              <a:t>: Primeiro grupo espeleológico das Américas, a Sociedade Excursionista Espeleológica (SEE).</a:t>
            </a:r>
            <a:endParaRPr b="0" lang="pt-BR" sz="1300" spc="-1" strike="noStrike">
              <a:solidFill>
                <a:srgbClr val="000000"/>
              </a:solidFill>
              <a:latin typeface="Arial"/>
            </a:endParaRPr>
          </a:p>
          <a:p>
            <a:pPr algn="just" defTabSz="914400">
              <a:lnSpc>
                <a:spcPct val="150000"/>
              </a:lnSpc>
              <a:spcAft>
                <a:spcPts val="1066"/>
              </a:spcAft>
            </a:pPr>
            <a:r>
              <a:rPr b="1" lang="pt-BR" sz="1300" spc="-1" strike="noStrike">
                <a:solidFill>
                  <a:schemeClr val="dk1"/>
                </a:solidFill>
                <a:latin typeface="Calibri"/>
                <a:ea typeface="Times New Roman"/>
              </a:rPr>
              <a:t>1964</a:t>
            </a:r>
            <a:r>
              <a:rPr b="0" lang="pt-BR" sz="1300" spc="-1" strike="noStrike">
                <a:solidFill>
                  <a:schemeClr val="dk1"/>
                </a:solidFill>
                <a:latin typeface="Calibri"/>
                <a:ea typeface="Times New Roman"/>
              </a:rPr>
              <a:t>: Primeiro Congresso Brasileiro de Espeleologia, realizado no pórtico da gruta Casa de Pedra.</a:t>
            </a:r>
            <a:endParaRPr b="0" lang="pt-BR" sz="1300" spc="-1" strike="noStrike">
              <a:solidFill>
                <a:srgbClr val="000000"/>
              </a:solidFill>
              <a:latin typeface="Arial"/>
            </a:endParaRPr>
          </a:p>
          <a:p>
            <a:pPr algn="just" defTabSz="914400">
              <a:lnSpc>
                <a:spcPct val="150000"/>
              </a:lnSpc>
              <a:spcAft>
                <a:spcPts val="1066"/>
              </a:spcAft>
            </a:pPr>
            <a:r>
              <a:rPr b="1" lang="pt-BR" sz="1300" spc="-1" strike="noStrike">
                <a:solidFill>
                  <a:schemeClr val="dk1"/>
                </a:solidFill>
                <a:latin typeface="Calibri"/>
                <a:ea typeface="Times New Roman"/>
              </a:rPr>
              <a:t>1969</a:t>
            </a:r>
            <a:r>
              <a:rPr b="0" lang="pt-BR" sz="1300" spc="-1" strike="noStrike">
                <a:solidFill>
                  <a:schemeClr val="dk1"/>
                </a:solidFill>
                <a:latin typeface="Calibri"/>
                <a:ea typeface="Times New Roman"/>
              </a:rPr>
              <a:t>: Criação da Sociedade Brasileira de Espeleologia (SBE).</a:t>
            </a:r>
            <a:endParaRPr b="0" lang="pt-BR" sz="1300" spc="-1" strike="noStrike">
              <a:solidFill>
                <a:srgbClr val="000000"/>
              </a:solidFill>
              <a:latin typeface="Arial"/>
            </a:endParaRPr>
          </a:p>
        </p:txBody>
      </p:sp>
      <p:pic>
        <p:nvPicPr>
          <p:cNvPr id="166" name="Imagem 17" descr="Uma imagem contendo Texto&#10;&#10;Descrição gerada automaticamente"/>
          <p:cNvPicPr/>
          <p:nvPr/>
        </p:nvPicPr>
        <p:blipFill>
          <a:blip r:embed="rId4"/>
          <a:stretch/>
        </p:blipFill>
        <p:spPr>
          <a:xfrm>
            <a:off x="1253160" y="3761280"/>
            <a:ext cx="2808360" cy="2057400"/>
          </a:xfrm>
          <a:prstGeom prst="rect">
            <a:avLst/>
          </a:prstGeom>
          <a:ln w="0">
            <a:noFill/>
          </a:ln>
        </p:spPr>
      </p:pic>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67" name="Imagem 4" descr="Logotipo&#10;&#10;O conteúdo gerado por IA pode estar incorreto."/>
          <p:cNvPicPr/>
          <p:nvPr/>
        </p:nvPicPr>
        <p:blipFill>
          <a:blip r:embed="rId1">
            <a:lum bright="70000" contrast="-70000"/>
          </a:blip>
          <a:stretch/>
        </p:blipFill>
        <p:spPr>
          <a:xfrm>
            <a:off x="11683440" y="6355440"/>
            <a:ext cx="330480" cy="442800"/>
          </a:xfrm>
          <a:prstGeom prst="rect">
            <a:avLst/>
          </a:prstGeom>
          <a:ln w="0">
            <a:noFill/>
          </a:ln>
        </p:spPr>
      </p:pic>
      <p:sp>
        <p:nvSpPr>
          <p:cNvPr id="168" name="Google Shape;81;p2"/>
          <p:cNvSpPr/>
          <p:nvPr/>
        </p:nvSpPr>
        <p:spPr>
          <a:xfrm>
            <a:off x="280080" y="744480"/>
            <a:ext cx="2100960" cy="399600"/>
          </a:xfrm>
          <a:prstGeom prst="rect">
            <a:avLst/>
          </a:prstGeom>
          <a:noFill/>
          <a:ln w="0">
            <a:noFill/>
          </a:ln>
        </p:spPr>
        <p:style>
          <a:lnRef idx="0"/>
          <a:fillRef idx="0"/>
          <a:effectRef idx="0"/>
          <a:fontRef idx="minor"/>
        </p:style>
        <p:txBody>
          <a:bodyPr anchor="t">
            <a:noAutofit/>
          </a:bodyPr>
          <a:p>
            <a:pPr defTabSz="914400">
              <a:lnSpc>
                <a:spcPct val="100000"/>
              </a:lnSpc>
              <a:tabLst>
                <a:tab algn="l" pos="0"/>
              </a:tabLst>
            </a:pPr>
            <a:r>
              <a:rPr b="0" lang="pt-BR" sz="2000" spc="-1" strike="noStrike">
                <a:solidFill>
                  <a:srgbClr val="238fd0"/>
                </a:solidFill>
                <a:latin typeface="Calibri"/>
                <a:ea typeface="Calibri"/>
              </a:rPr>
              <a:t>Breve histórico</a:t>
            </a:r>
            <a:endParaRPr b="0" lang="pt-BR" sz="2000" spc="-1" strike="noStrike">
              <a:solidFill>
                <a:srgbClr val="000000"/>
              </a:solidFill>
              <a:latin typeface="Arial"/>
            </a:endParaRPr>
          </a:p>
        </p:txBody>
      </p:sp>
      <p:sp>
        <p:nvSpPr>
          <p:cNvPr id="169" name="Google Shape;869;p71"/>
          <p:cNvSpPr/>
          <p:nvPr/>
        </p:nvSpPr>
        <p:spPr>
          <a:xfrm>
            <a:off x="1013040" y="4393800"/>
            <a:ext cx="115200" cy="311760"/>
          </a:xfrm>
          <a:prstGeom prst="rect">
            <a:avLst/>
          </a:prstGeom>
          <a:solidFill>
            <a:schemeClr val="dk1"/>
          </a:solidFill>
          <a:ln w="0">
            <a:noFill/>
          </a:ln>
        </p:spPr>
        <p:style>
          <a:lnRef idx="0"/>
          <a:fillRef idx="0"/>
          <a:effectRef idx="0"/>
          <a:fontRef idx="minor"/>
        </p:style>
        <p:txBody>
          <a:bodyPr tIns="91440" bIns="91440" anchor="ctr">
            <a:noAutofit/>
          </a:bodyPr>
          <a:p>
            <a:pPr defTabSz="914400">
              <a:lnSpc>
                <a:spcPct val="100000"/>
              </a:lnSpc>
              <a:tabLst>
                <a:tab algn="l" pos="0"/>
              </a:tabLst>
            </a:pPr>
            <a:endParaRPr b="0" lang="pt-BR" sz="1800" spc="-1" strike="noStrike">
              <a:solidFill>
                <a:schemeClr val="dk1"/>
              </a:solidFill>
              <a:latin typeface="Calibri"/>
            </a:endParaRPr>
          </a:p>
        </p:txBody>
      </p:sp>
      <p:sp>
        <p:nvSpPr>
          <p:cNvPr id="170" name="Google Shape;870;p71"/>
          <p:cNvSpPr/>
          <p:nvPr/>
        </p:nvSpPr>
        <p:spPr>
          <a:xfrm>
            <a:off x="2265840" y="4393800"/>
            <a:ext cx="115200" cy="311760"/>
          </a:xfrm>
          <a:prstGeom prst="rect">
            <a:avLst/>
          </a:prstGeom>
          <a:solidFill>
            <a:schemeClr val="dk1"/>
          </a:solidFill>
          <a:ln w="0">
            <a:noFill/>
          </a:ln>
        </p:spPr>
        <p:style>
          <a:lnRef idx="0"/>
          <a:fillRef idx="0"/>
          <a:effectRef idx="0"/>
          <a:fontRef idx="minor"/>
        </p:style>
        <p:txBody>
          <a:bodyPr tIns="91440" bIns="91440" anchor="ctr">
            <a:noAutofit/>
          </a:bodyPr>
          <a:p>
            <a:pPr defTabSz="914400">
              <a:lnSpc>
                <a:spcPct val="100000"/>
              </a:lnSpc>
              <a:tabLst>
                <a:tab algn="l" pos="0"/>
              </a:tabLst>
            </a:pPr>
            <a:endParaRPr b="0" lang="pt-BR" sz="1800" spc="-1" strike="noStrike">
              <a:solidFill>
                <a:schemeClr val="dk1"/>
              </a:solidFill>
              <a:latin typeface="Calibri"/>
            </a:endParaRPr>
          </a:p>
        </p:txBody>
      </p:sp>
      <p:sp>
        <p:nvSpPr>
          <p:cNvPr id="171" name="Google Shape;871;p71"/>
          <p:cNvSpPr/>
          <p:nvPr/>
        </p:nvSpPr>
        <p:spPr>
          <a:xfrm>
            <a:off x="3518640" y="4393800"/>
            <a:ext cx="115200" cy="311760"/>
          </a:xfrm>
          <a:prstGeom prst="rect">
            <a:avLst/>
          </a:prstGeom>
          <a:solidFill>
            <a:schemeClr val="dk1"/>
          </a:solidFill>
          <a:ln w="0">
            <a:noFill/>
          </a:ln>
        </p:spPr>
        <p:style>
          <a:lnRef idx="0"/>
          <a:fillRef idx="0"/>
          <a:effectRef idx="0"/>
          <a:fontRef idx="minor"/>
        </p:style>
        <p:txBody>
          <a:bodyPr tIns="91440" bIns="91440" anchor="ctr">
            <a:noAutofit/>
          </a:bodyPr>
          <a:p>
            <a:pPr defTabSz="914400">
              <a:lnSpc>
                <a:spcPct val="100000"/>
              </a:lnSpc>
              <a:tabLst>
                <a:tab algn="l" pos="0"/>
              </a:tabLst>
            </a:pPr>
            <a:endParaRPr b="0" lang="pt-BR" sz="1800" spc="-1" strike="noStrike">
              <a:solidFill>
                <a:schemeClr val="dk1"/>
              </a:solidFill>
              <a:latin typeface="Calibri"/>
            </a:endParaRPr>
          </a:p>
        </p:txBody>
      </p:sp>
      <p:sp>
        <p:nvSpPr>
          <p:cNvPr id="172" name="Google Shape;872;p71"/>
          <p:cNvSpPr/>
          <p:nvPr/>
        </p:nvSpPr>
        <p:spPr>
          <a:xfrm>
            <a:off x="4843080" y="4393800"/>
            <a:ext cx="115200" cy="311760"/>
          </a:xfrm>
          <a:prstGeom prst="rect">
            <a:avLst/>
          </a:prstGeom>
          <a:solidFill>
            <a:schemeClr val="dk1"/>
          </a:solidFill>
          <a:ln w="0">
            <a:noFill/>
          </a:ln>
        </p:spPr>
        <p:style>
          <a:lnRef idx="0"/>
          <a:fillRef idx="0"/>
          <a:effectRef idx="0"/>
          <a:fontRef idx="minor"/>
        </p:style>
        <p:txBody>
          <a:bodyPr tIns="91440" bIns="91440" anchor="ctr">
            <a:noAutofit/>
          </a:bodyPr>
          <a:p>
            <a:pPr defTabSz="914400">
              <a:lnSpc>
                <a:spcPct val="100000"/>
              </a:lnSpc>
              <a:tabLst>
                <a:tab algn="l" pos="0"/>
              </a:tabLst>
            </a:pPr>
            <a:endParaRPr b="0" lang="pt-BR" sz="1800" spc="-1" strike="noStrike">
              <a:solidFill>
                <a:schemeClr val="dk1"/>
              </a:solidFill>
              <a:latin typeface="Calibri"/>
            </a:endParaRPr>
          </a:p>
        </p:txBody>
      </p:sp>
      <p:sp>
        <p:nvSpPr>
          <p:cNvPr id="173" name="Google Shape;873;p71"/>
          <p:cNvSpPr/>
          <p:nvPr/>
        </p:nvSpPr>
        <p:spPr>
          <a:xfrm>
            <a:off x="6050880" y="4393800"/>
            <a:ext cx="115200" cy="311760"/>
          </a:xfrm>
          <a:prstGeom prst="rect">
            <a:avLst/>
          </a:prstGeom>
          <a:solidFill>
            <a:schemeClr val="dk1"/>
          </a:solidFill>
          <a:ln w="0">
            <a:noFill/>
          </a:ln>
        </p:spPr>
        <p:style>
          <a:lnRef idx="0"/>
          <a:fillRef idx="0"/>
          <a:effectRef idx="0"/>
          <a:fontRef idx="minor"/>
        </p:style>
        <p:txBody>
          <a:bodyPr tIns="91440" bIns="91440" anchor="ctr">
            <a:noAutofit/>
          </a:bodyPr>
          <a:p>
            <a:pPr defTabSz="914400">
              <a:lnSpc>
                <a:spcPct val="100000"/>
              </a:lnSpc>
              <a:tabLst>
                <a:tab algn="l" pos="0"/>
              </a:tabLst>
            </a:pPr>
            <a:endParaRPr b="0" lang="pt-BR" sz="1800" spc="-1" strike="noStrike">
              <a:solidFill>
                <a:schemeClr val="dk1"/>
              </a:solidFill>
              <a:latin typeface="Calibri"/>
            </a:endParaRPr>
          </a:p>
        </p:txBody>
      </p:sp>
      <p:sp>
        <p:nvSpPr>
          <p:cNvPr id="174" name="Google Shape;874;p71"/>
          <p:cNvSpPr/>
          <p:nvPr/>
        </p:nvSpPr>
        <p:spPr>
          <a:xfrm>
            <a:off x="7276680" y="4393800"/>
            <a:ext cx="115200" cy="311760"/>
          </a:xfrm>
          <a:prstGeom prst="rect">
            <a:avLst/>
          </a:prstGeom>
          <a:solidFill>
            <a:schemeClr val="dk1"/>
          </a:solidFill>
          <a:ln w="0">
            <a:noFill/>
          </a:ln>
        </p:spPr>
        <p:style>
          <a:lnRef idx="0"/>
          <a:fillRef idx="0"/>
          <a:effectRef idx="0"/>
          <a:fontRef idx="minor"/>
        </p:style>
        <p:txBody>
          <a:bodyPr tIns="91440" bIns="91440" anchor="ctr">
            <a:noAutofit/>
          </a:bodyPr>
          <a:p>
            <a:pPr defTabSz="914400">
              <a:lnSpc>
                <a:spcPct val="100000"/>
              </a:lnSpc>
              <a:tabLst>
                <a:tab algn="l" pos="0"/>
              </a:tabLst>
            </a:pPr>
            <a:endParaRPr b="0" lang="pt-BR" sz="1800" spc="-1" strike="noStrike">
              <a:solidFill>
                <a:schemeClr val="dk1"/>
              </a:solidFill>
              <a:latin typeface="Calibri"/>
            </a:endParaRPr>
          </a:p>
        </p:txBody>
      </p:sp>
      <p:cxnSp>
        <p:nvCxnSpPr>
          <p:cNvPr id="175" name="Google Shape;875;p71"/>
          <p:cNvCxnSpPr/>
          <p:nvPr/>
        </p:nvCxnSpPr>
        <p:spPr>
          <a:xfrm>
            <a:off x="1128240" y="4555440"/>
            <a:ext cx="1137600" cy="1080"/>
          </a:xfrm>
          <a:prstGeom prst="bentConnector3">
            <a:avLst>
              <a:gd name="adj1" fmla="val 49192"/>
            </a:avLst>
          </a:prstGeom>
          <a:ln w="9525">
            <a:solidFill>
              <a:srgbClr val="000000"/>
            </a:solidFill>
            <a:round/>
          </a:ln>
        </p:spPr>
      </p:cxnSp>
      <p:cxnSp>
        <p:nvCxnSpPr>
          <p:cNvPr id="176" name="Google Shape;876;p71"/>
          <p:cNvCxnSpPr/>
          <p:nvPr/>
        </p:nvCxnSpPr>
        <p:spPr>
          <a:xfrm>
            <a:off x="2381040" y="4555440"/>
            <a:ext cx="1137600" cy="1080"/>
          </a:xfrm>
          <a:prstGeom prst="bentConnector3">
            <a:avLst>
              <a:gd name="adj1" fmla="val 50015"/>
            </a:avLst>
          </a:prstGeom>
          <a:ln w="9525">
            <a:solidFill>
              <a:srgbClr val="000000"/>
            </a:solidFill>
            <a:round/>
          </a:ln>
        </p:spPr>
      </p:cxnSp>
      <p:cxnSp>
        <p:nvCxnSpPr>
          <p:cNvPr id="177" name="Google Shape;877;p71"/>
          <p:cNvCxnSpPr/>
          <p:nvPr/>
        </p:nvCxnSpPr>
        <p:spPr>
          <a:xfrm>
            <a:off x="3633840" y="4549320"/>
            <a:ext cx="1209240" cy="13320"/>
          </a:xfrm>
          <a:prstGeom prst="straightConnector1">
            <a:avLst/>
          </a:prstGeom>
          <a:ln w="9525">
            <a:solidFill>
              <a:srgbClr val="000000"/>
            </a:solidFill>
            <a:round/>
          </a:ln>
        </p:spPr>
      </p:cxnSp>
      <p:cxnSp>
        <p:nvCxnSpPr>
          <p:cNvPr id="178" name="Google Shape;878;p71"/>
          <p:cNvCxnSpPr/>
          <p:nvPr/>
        </p:nvCxnSpPr>
        <p:spPr>
          <a:xfrm>
            <a:off x="4958280" y="4549320"/>
            <a:ext cx="1092960" cy="13320"/>
          </a:xfrm>
          <a:prstGeom prst="straightConnector1">
            <a:avLst/>
          </a:prstGeom>
          <a:ln w="9525">
            <a:solidFill>
              <a:srgbClr val="000000"/>
            </a:solidFill>
            <a:round/>
          </a:ln>
        </p:spPr>
      </p:cxnSp>
      <p:cxnSp>
        <p:nvCxnSpPr>
          <p:cNvPr id="179" name="Google Shape;879;p71"/>
          <p:cNvCxnSpPr/>
          <p:nvPr/>
        </p:nvCxnSpPr>
        <p:spPr>
          <a:xfrm>
            <a:off x="6166440" y="4549320"/>
            <a:ext cx="1110600" cy="13320"/>
          </a:xfrm>
          <a:prstGeom prst="straightConnector1">
            <a:avLst/>
          </a:prstGeom>
          <a:ln w="9525">
            <a:solidFill>
              <a:srgbClr val="000000"/>
            </a:solidFill>
            <a:round/>
          </a:ln>
        </p:spPr>
      </p:cxnSp>
      <p:cxnSp>
        <p:nvCxnSpPr>
          <p:cNvPr id="180" name="Google Shape;880;p71"/>
          <p:cNvCxnSpPr/>
          <p:nvPr/>
        </p:nvCxnSpPr>
        <p:spPr>
          <a:xfrm>
            <a:off x="7392240" y="4555440"/>
            <a:ext cx="1137600" cy="1080"/>
          </a:xfrm>
          <a:prstGeom prst="bentConnector3">
            <a:avLst>
              <a:gd name="adj1" fmla="val 50015"/>
            </a:avLst>
          </a:prstGeom>
          <a:ln w="9525">
            <a:solidFill>
              <a:srgbClr val="000000"/>
            </a:solidFill>
            <a:round/>
            <a:tailEnd len="med" type="diamond" w="med"/>
          </a:ln>
        </p:spPr>
      </p:cxnSp>
      <p:sp>
        <p:nvSpPr>
          <p:cNvPr id="181" name="Google Shape;883;p71"/>
          <p:cNvSpPr/>
          <p:nvPr/>
        </p:nvSpPr>
        <p:spPr>
          <a:xfrm>
            <a:off x="414000" y="4950000"/>
            <a:ext cx="1470960" cy="311760"/>
          </a:xfrm>
          <a:prstGeom prst="rect">
            <a:avLst/>
          </a:prstGeom>
          <a:noFill/>
          <a:ln w="0">
            <a:noFill/>
          </a:ln>
        </p:spPr>
        <p:style>
          <a:lnRef idx="0"/>
          <a:fillRef idx="0"/>
          <a:effectRef idx="0"/>
          <a:fontRef idx="minor"/>
        </p:style>
        <p:txBody>
          <a:bodyPr tIns="91440" bIns="91440" anchor="t">
            <a:noAutofit/>
          </a:bodyPr>
          <a:p>
            <a:pPr algn="ctr" defTabSz="914400">
              <a:lnSpc>
                <a:spcPct val="90000"/>
              </a:lnSpc>
              <a:tabLst>
                <a:tab algn="l" pos="0"/>
              </a:tabLst>
            </a:pPr>
            <a:r>
              <a:rPr b="0" lang="pt-BR" sz="1200" spc="-1" strike="noStrike">
                <a:solidFill>
                  <a:schemeClr val="dk1"/>
                </a:solidFill>
                <a:latin typeface="Calibri"/>
                <a:ea typeface="Calibri"/>
              </a:rPr>
              <a:t>CONSTITUIÇÃO</a:t>
            </a:r>
            <a:endParaRPr b="0" lang="pt-BR" sz="1200" spc="-1" strike="noStrike">
              <a:solidFill>
                <a:srgbClr val="000000"/>
              </a:solidFill>
              <a:latin typeface="Arial"/>
            </a:endParaRPr>
          </a:p>
          <a:p>
            <a:pPr algn="ctr" defTabSz="914400">
              <a:lnSpc>
                <a:spcPct val="90000"/>
              </a:lnSpc>
              <a:tabLst>
                <a:tab algn="l" pos="0"/>
              </a:tabLst>
            </a:pPr>
            <a:r>
              <a:rPr b="0" lang="pt-BR" sz="1200" spc="-1" strike="noStrike">
                <a:solidFill>
                  <a:schemeClr val="dk1"/>
                </a:solidFill>
                <a:latin typeface="Calibri"/>
                <a:ea typeface="Calibri"/>
              </a:rPr>
              <a:t>FEDERAL</a:t>
            </a:r>
            <a:endParaRPr b="0" lang="pt-BR" sz="1200" spc="-1" strike="noStrike">
              <a:solidFill>
                <a:srgbClr val="000000"/>
              </a:solidFill>
              <a:latin typeface="Arial"/>
            </a:endParaRPr>
          </a:p>
        </p:txBody>
      </p:sp>
      <p:sp>
        <p:nvSpPr>
          <p:cNvPr id="182" name="Google Shape;887;p71"/>
          <p:cNvSpPr/>
          <p:nvPr/>
        </p:nvSpPr>
        <p:spPr>
          <a:xfrm>
            <a:off x="1128600" y="3956760"/>
            <a:ext cx="884160" cy="484560"/>
          </a:xfrm>
          <a:prstGeom prst="rect">
            <a:avLst/>
          </a:prstGeom>
          <a:noFill/>
          <a:ln w="0">
            <a:noFill/>
          </a:ln>
        </p:spPr>
        <p:style>
          <a:lnRef idx="0"/>
          <a:fillRef idx="0"/>
          <a:effectRef idx="0"/>
          <a:fontRef idx="minor"/>
        </p:style>
        <p:txBody>
          <a:bodyPr tIns="91440" bIns="91440" anchor="b">
            <a:noAutofit/>
          </a:bodyPr>
          <a:p>
            <a:pPr defTabSz="914400">
              <a:lnSpc>
                <a:spcPct val="90000"/>
              </a:lnSpc>
              <a:spcBef>
                <a:spcPts val="1001"/>
              </a:spcBef>
              <a:tabLst>
                <a:tab algn="l" pos="0"/>
              </a:tabLst>
            </a:pPr>
            <a:r>
              <a:rPr b="1" lang="pt-BR" sz="1800" spc="-1" strike="noStrike">
                <a:solidFill>
                  <a:schemeClr val="lt1"/>
                </a:solidFill>
                <a:latin typeface="Calibri"/>
                <a:ea typeface="Calibri"/>
              </a:rPr>
              <a:t>Dez22</a:t>
            </a:r>
            <a:endParaRPr b="0" lang="pt-BR" sz="1800" spc="-1" strike="noStrike">
              <a:solidFill>
                <a:srgbClr val="000000"/>
              </a:solidFill>
              <a:latin typeface="Arial"/>
            </a:endParaRPr>
          </a:p>
          <a:p>
            <a:pPr defTabSz="914400">
              <a:lnSpc>
                <a:spcPct val="90000"/>
              </a:lnSpc>
              <a:spcBef>
                <a:spcPts val="1001"/>
              </a:spcBef>
              <a:tabLst>
                <a:tab algn="l" pos="0"/>
              </a:tabLst>
            </a:pPr>
            <a:r>
              <a:rPr b="1" lang="pt-BR" sz="1800" spc="-1" strike="noStrike">
                <a:solidFill>
                  <a:schemeClr val="lt1"/>
                </a:solidFill>
                <a:latin typeface="Calibri"/>
                <a:ea typeface="Calibri"/>
              </a:rPr>
              <a:t>Dez22</a:t>
            </a:r>
            <a:endParaRPr b="0" lang="pt-BR" sz="1800" spc="-1" strike="noStrike">
              <a:solidFill>
                <a:srgbClr val="000000"/>
              </a:solidFill>
              <a:latin typeface="Arial"/>
            </a:endParaRPr>
          </a:p>
          <a:p>
            <a:pPr defTabSz="914400">
              <a:lnSpc>
                <a:spcPct val="90000"/>
              </a:lnSpc>
              <a:tabLst>
                <a:tab algn="l" pos="0"/>
              </a:tabLst>
            </a:pPr>
            <a:r>
              <a:rPr b="0" lang="pt-BR" sz="1800" spc="-1" strike="noStrike">
                <a:solidFill>
                  <a:schemeClr val="dk1"/>
                </a:solidFill>
                <a:latin typeface="Calibri"/>
                <a:ea typeface="Calibri"/>
              </a:rPr>
              <a:t>1988</a:t>
            </a:r>
            <a:endParaRPr b="0" lang="pt-BR" sz="1800" spc="-1" strike="noStrike">
              <a:solidFill>
                <a:srgbClr val="000000"/>
              </a:solidFill>
              <a:latin typeface="Arial"/>
            </a:endParaRPr>
          </a:p>
        </p:txBody>
      </p:sp>
      <p:sp>
        <p:nvSpPr>
          <p:cNvPr id="183" name="Google Shape;888;p71"/>
          <p:cNvSpPr/>
          <p:nvPr/>
        </p:nvSpPr>
        <p:spPr>
          <a:xfrm>
            <a:off x="2381400" y="3956760"/>
            <a:ext cx="884160" cy="484560"/>
          </a:xfrm>
          <a:prstGeom prst="rect">
            <a:avLst/>
          </a:prstGeom>
          <a:noFill/>
          <a:ln w="0">
            <a:noFill/>
          </a:ln>
        </p:spPr>
        <p:style>
          <a:lnRef idx="0"/>
          <a:fillRef idx="0"/>
          <a:effectRef idx="0"/>
          <a:fontRef idx="minor"/>
        </p:style>
        <p:txBody>
          <a:bodyPr tIns="91440" bIns="91440" anchor="b">
            <a:noAutofit/>
          </a:bodyPr>
          <a:p>
            <a:pPr defTabSz="914400">
              <a:lnSpc>
                <a:spcPct val="90000"/>
              </a:lnSpc>
              <a:tabLst>
                <a:tab algn="l" pos="0"/>
              </a:tabLst>
            </a:pPr>
            <a:r>
              <a:rPr b="0" lang="pt-BR" sz="1800" spc="-1" strike="noStrike">
                <a:solidFill>
                  <a:schemeClr val="dk1"/>
                </a:solidFill>
                <a:latin typeface="Calibri"/>
                <a:ea typeface="Calibri"/>
              </a:rPr>
              <a:t>1990</a:t>
            </a:r>
            <a:endParaRPr b="0" lang="pt-BR" sz="1800" spc="-1" strike="noStrike">
              <a:solidFill>
                <a:srgbClr val="000000"/>
              </a:solidFill>
              <a:latin typeface="Arial"/>
            </a:endParaRPr>
          </a:p>
        </p:txBody>
      </p:sp>
      <p:sp>
        <p:nvSpPr>
          <p:cNvPr id="184" name="Google Shape;889;p71"/>
          <p:cNvSpPr/>
          <p:nvPr/>
        </p:nvSpPr>
        <p:spPr>
          <a:xfrm>
            <a:off x="3634200" y="3956760"/>
            <a:ext cx="884160" cy="484560"/>
          </a:xfrm>
          <a:prstGeom prst="rect">
            <a:avLst/>
          </a:prstGeom>
          <a:noFill/>
          <a:ln w="0">
            <a:noFill/>
          </a:ln>
        </p:spPr>
        <p:style>
          <a:lnRef idx="0"/>
          <a:fillRef idx="0"/>
          <a:effectRef idx="0"/>
          <a:fontRef idx="minor"/>
        </p:style>
        <p:txBody>
          <a:bodyPr tIns="91440" bIns="91440" anchor="b">
            <a:noAutofit/>
          </a:bodyPr>
          <a:p>
            <a:pPr defTabSz="914400">
              <a:lnSpc>
                <a:spcPct val="90000"/>
              </a:lnSpc>
              <a:tabLst>
                <a:tab algn="l" pos="0"/>
              </a:tabLst>
            </a:pPr>
            <a:r>
              <a:rPr b="0" lang="pt-BR" sz="1800" spc="-1" strike="noStrike">
                <a:solidFill>
                  <a:schemeClr val="dk1"/>
                </a:solidFill>
                <a:latin typeface="Calibri"/>
                <a:ea typeface="Calibri"/>
              </a:rPr>
              <a:t>2004</a:t>
            </a:r>
            <a:endParaRPr b="0" lang="pt-BR" sz="1800" spc="-1" strike="noStrike">
              <a:solidFill>
                <a:srgbClr val="000000"/>
              </a:solidFill>
              <a:latin typeface="Arial"/>
            </a:endParaRPr>
          </a:p>
        </p:txBody>
      </p:sp>
      <p:sp>
        <p:nvSpPr>
          <p:cNvPr id="185" name="Google Shape;890;p71"/>
          <p:cNvSpPr/>
          <p:nvPr/>
        </p:nvSpPr>
        <p:spPr>
          <a:xfrm>
            <a:off x="4886640" y="3956760"/>
            <a:ext cx="884160" cy="484560"/>
          </a:xfrm>
          <a:prstGeom prst="rect">
            <a:avLst/>
          </a:prstGeom>
          <a:noFill/>
          <a:ln w="0">
            <a:noFill/>
          </a:ln>
        </p:spPr>
        <p:style>
          <a:lnRef idx="0"/>
          <a:fillRef idx="0"/>
          <a:effectRef idx="0"/>
          <a:fontRef idx="minor"/>
        </p:style>
        <p:txBody>
          <a:bodyPr tIns="91440" bIns="91440" anchor="b">
            <a:noAutofit/>
          </a:bodyPr>
          <a:p>
            <a:pPr defTabSz="914400">
              <a:lnSpc>
                <a:spcPct val="90000"/>
              </a:lnSpc>
              <a:tabLst>
                <a:tab algn="l" pos="0"/>
              </a:tabLst>
            </a:pPr>
            <a:r>
              <a:rPr b="0" lang="pt-BR" sz="1800" spc="-1" strike="noStrike">
                <a:solidFill>
                  <a:schemeClr val="dk1"/>
                </a:solidFill>
                <a:latin typeface="Calibri"/>
                <a:ea typeface="Calibri"/>
              </a:rPr>
              <a:t>2008</a:t>
            </a:r>
            <a:endParaRPr b="0" lang="pt-BR" sz="1800" spc="-1" strike="noStrike">
              <a:solidFill>
                <a:srgbClr val="000000"/>
              </a:solidFill>
              <a:latin typeface="Arial"/>
            </a:endParaRPr>
          </a:p>
        </p:txBody>
      </p:sp>
      <p:sp>
        <p:nvSpPr>
          <p:cNvPr id="186" name="Google Shape;891;p71"/>
          <p:cNvSpPr/>
          <p:nvPr/>
        </p:nvSpPr>
        <p:spPr>
          <a:xfrm>
            <a:off x="6139440" y="3956760"/>
            <a:ext cx="884160" cy="484560"/>
          </a:xfrm>
          <a:prstGeom prst="rect">
            <a:avLst/>
          </a:prstGeom>
          <a:noFill/>
          <a:ln w="0">
            <a:noFill/>
          </a:ln>
        </p:spPr>
        <p:style>
          <a:lnRef idx="0"/>
          <a:fillRef idx="0"/>
          <a:effectRef idx="0"/>
          <a:fontRef idx="minor"/>
        </p:style>
        <p:txBody>
          <a:bodyPr tIns="91440" bIns="91440" anchor="b">
            <a:noAutofit/>
          </a:bodyPr>
          <a:p>
            <a:pPr defTabSz="914400">
              <a:lnSpc>
                <a:spcPct val="90000"/>
              </a:lnSpc>
              <a:tabLst>
                <a:tab algn="l" pos="0"/>
              </a:tabLst>
            </a:pPr>
            <a:r>
              <a:rPr b="0" lang="pt-BR" sz="1800" spc="-1" strike="noStrike">
                <a:solidFill>
                  <a:schemeClr val="dk1"/>
                </a:solidFill>
                <a:latin typeface="Calibri"/>
                <a:ea typeface="Calibri"/>
              </a:rPr>
              <a:t>2009</a:t>
            </a:r>
            <a:endParaRPr b="0" lang="pt-BR" sz="1800" spc="-1" strike="noStrike">
              <a:solidFill>
                <a:srgbClr val="000000"/>
              </a:solidFill>
              <a:latin typeface="Arial"/>
            </a:endParaRPr>
          </a:p>
        </p:txBody>
      </p:sp>
      <p:sp>
        <p:nvSpPr>
          <p:cNvPr id="187" name="Google Shape;892;p71"/>
          <p:cNvSpPr/>
          <p:nvPr/>
        </p:nvSpPr>
        <p:spPr>
          <a:xfrm>
            <a:off x="7392240" y="3956760"/>
            <a:ext cx="884160" cy="484560"/>
          </a:xfrm>
          <a:prstGeom prst="rect">
            <a:avLst/>
          </a:prstGeom>
          <a:noFill/>
          <a:ln w="0">
            <a:noFill/>
          </a:ln>
        </p:spPr>
        <p:style>
          <a:lnRef idx="0"/>
          <a:fillRef idx="0"/>
          <a:effectRef idx="0"/>
          <a:fontRef idx="minor"/>
        </p:style>
        <p:txBody>
          <a:bodyPr tIns="91440" bIns="91440" anchor="b">
            <a:noAutofit/>
          </a:bodyPr>
          <a:p>
            <a:pPr defTabSz="914400">
              <a:lnSpc>
                <a:spcPct val="90000"/>
              </a:lnSpc>
              <a:tabLst>
                <a:tab algn="l" pos="0"/>
              </a:tabLst>
            </a:pPr>
            <a:r>
              <a:rPr b="0" lang="pt-BR" sz="1800" spc="-1" strike="noStrike">
                <a:solidFill>
                  <a:schemeClr val="dk1"/>
                </a:solidFill>
                <a:latin typeface="Calibri"/>
                <a:ea typeface="Calibri"/>
              </a:rPr>
              <a:t>2011</a:t>
            </a:r>
            <a:endParaRPr b="0" lang="pt-BR" sz="1800" spc="-1" strike="noStrike">
              <a:solidFill>
                <a:srgbClr val="000000"/>
              </a:solidFill>
              <a:latin typeface="Arial"/>
            </a:endParaRPr>
          </a:p>
        </p:txBody>
      </p:sp>
      <p:cxnSp>
        <p:nvCxnSpPr>
          <p:cNvPr id="188" name="Google Shape;893;p71"/>
          <p:cNvCxnSpPr>
            <a:stCxn id="169" idx="2"/>
            <a:endCxn id="181" idx="0"/>
          </p:cNvCxnSpPr>
          <p:nvPr/>
        </p:nvCxnSpPr>
        <p:spPr>
          <a:xfrm flipH="1" rot="16200000">
            <a:off x="987840" y="4788000"/>
            <a:ext cx="244800" cy="79200"/>
          </a:xfrm>
          <a:prstGeom prst="bentConnector3">
            <a:avLst>
              <a:gd name="adj1" fmla="val 50073"/>
            </a:avLst>
          </a:prstGeom>
          <a:ln w="9525">
            <a:solidFill>
              <a:srgbClr val="000000"/>
            </a:solidFill>
            <a:round/>
            <a:tailEnd len="med" type="diamond" w="med"/>
          </a:ln>
        </p:spPr>
      </p:cxnSp>
      <p:sp>
        <p:nvSpPr>
          <p:cNvPr id="189" name="Google Shape;883;p71"/>
          <p:cNvSpPr/>
          <p:nvPr/>
        </p:nvSpPr>
        <p:spPr>
          <a:xfrm>
            <a:off x="1488960" y="5379120"/>
            <a:ext cx="1253160" cy="309960"/>
          </a:xfrm>
          <a:prstGeom prst="rect">
            <a:avLst/>
          </a:prstGeom>
          <a:noFill/>
          <a:ln w="0">
            <a:noFill/>
          </a:ln>
        </p:spPr>
        <p:style>
          <a:lnRef idx="0"/>
          <a:fillRef idx="0"/>
          <a:effectRef idx="0"/>
          <a:fontRef idx="minor"/>
        </p:style>
        <p:txBody>
          <a:bodyPr tIns="91440" bIns="91440" anchor="t">
            <a:noAutofit/>
          </a:bodyPr>
          <a:p>
            <a:pPr algn="ctr" defTabSz="914400">
              <a:lnSpc>
                <a:spcPct val="100000"/>
              </a:lnSpc>
              <a:tabLst>
                <a:tab algn="l" pos="0"/>
              </a:tabLst>
            </a:pPr>
            <a:r>
              <a:rPr b="0" lang="pt-BR" sz="1200" spc="-1" strike="noStrike">
                <a:solidFill>
                  <a:schemeClr val="dk1"/>
                </a:solidFill>
                <a:latin typeface="Calibri"/>
                <a:ea typeface="Calibri"/>
              </a:rPr>
              <a:t>DECRETO 99.556/90</a:t>
            </a:r>
            <a:endParaRPr b="0" lang="pt-BR" sz="1200" spc="-1" strike="noStrike">
              <a:solidFill>
                <a:srgbClr val="000000"/>
              </a:solidFill>
              <a:latin typeface="Arial"/>
            </a:endParaRPr>
          </a:p>
        </p:txBody>
      </p:sp>
      <p:cxnSp>
        <p:nvCxnSpPr>
          <p:cNvPr id="190" name="Google Shape;893;p71"/>
          <p:cNvCxnSpPr>
            <a:stCxn id="170" idx="2"/>
            <a:endCxn id="189" idx="0"/>
          </p:cNvCxnSpPr>
          <p:nvPr/>
        </p:nvCxnSpPr>
        <p:spPr>
          <a:xfrm rot="5400000">
            <a:off x="1882440" y="4938120"/>
            <a:ext cx="673920" cy="208440"/>
          </a:xfrm>
          <a:prstGeom prst="bentConnector3">
            <a:avLst>
              <a:gd name="adj1" fmla="val 50026"/>
            </a:avLst>
          </a:prstGeom>
          <a:ln w="9525">
            <a:solidFill>
              <a:srgbClr val="000000"/>
            </a:solidFill>
            <a:round/>
            <a:tailEnd len="med" type="diamond" w="med"/>
          </a:ln>
        </p:spPr>
      </p:cxnSp>
      <p:sp>
        <p:nvSpPr>
          <p:cNvPr id="191" name="Google Shape;883;p71"/>
          <p:cNvSpPr/>
          <p:nvPr/>
        </p:nvSpPr>
        <p:spPr>
          <a:xfrm>
            <a:off x="2490840" y="4950000"/>
            <a:ext cx="1336680" cy="324360"/>
          </a:xfrm>
          <a:prstGeom prst="rect">
            <a:avLst/>
          </a:prstGeom>
          <a:noFill/>
          <a:ln w="0">
            <a:noFill/>
          </a:ln>
        </p:spPr>
        <p:style>
          <a:lnRef idx="0"/>
          <a:fillRef idx="0"/>
          <a:effectRef idx="0"/>
          <a:fontRef idx="minor"/>
        </p:style>
        <p:txBody>
          <a:bodyPr tIns="91440" bIns="91440" anchor="t">
            <a:noAutofit/>
          </a:bodyPr>
          <a:p>
            <a:pPr algn="ctr" defTabSz="914400">
              <a:lnSpc>
                <a:spcPct val="100000"/>
              </a:lnSpc>
              <a:tabLst>
                <a:tab algn="l" pos="0"/>
              </a:tabLst>
            </a:pPr>
            <a:r>
              <a:rPr b="0" lang="pt-BR" sz="1200" spc="-1" strike="noStrike">
                <a:solidFill>
                  <a:schemeClr val="dk1"/>
                </a:solidFill>
                <a:latin typeface="Calibri"/>
                <a:ea typeface="Calibri"/>
              </a:rPr>
              <a:t>RESOLUÇÃO</a:t>
            </a:r>
            <a:endParaRPr b="0" lang="pt-BR" sz="1200" spc="-1" strike="noStrike">
              <a:solidFill>
                <a:srgbClr val="000000"/>
              </a:solidFill>
              <a:latin typeface="Arial"/>
            </a:endParaRPr>
          </a:p>
          <a:p>
            <a:pPr algn="ctr" defTabSz="914400">
              <a:lnSpc>
                <a:spcPct val="100000"/>
              </a:lnSpc>
              <a:tabLst>
                <a:tab algn="l" pos="0"/>
              </a:tabLst>
            </a:pPr>
            <a:r>
              <a:rPr b="0" lang="pt-BR" sz="1200" spc="-1" strike="noStrike">
                <a:solidFill>
                  <a:schemeClr val="dk1"/>
                </a:solidFill>
                <a:latin typeface="Calibri"/>
                <a:ea typeface="Calibri"/>
              </a:rPr>
              <a:t>CONAMA 347/04</a:t>
            </a:r>
            <a:endParaRPr b="0" lang="pt-BR" sz="1200" spc="-1" strike="noStrike">
              <a:solidFill>
                <a:srgbClr val="000000"/>
              </a:solidFill>
              <a:latin typeface="Arial"/>
            </a:endParaRPr>
          </a:p>
        </p:txBody>
      </p:sp>
      <p:cxnSp>
        <p:nvCxnSpPr>
          <p:cNvPr id="192" name="Google Shape;893;p71"/>
          <p:cNvCxnSpPr>
            <a:stCxn id="171" idx="2"/>
            <a:endCxn id="191" idx="0"/>
          </p:cNvCxnSpPr>
          <p:nvPr/>
        </p:nvCxnSpPr>
        <p:spPr>
          <a:xfrm rot="5400000">
            <a:off x="3245040" y="4619160"/>
            <a:ext cx="244800" cy="417600"/>
          </a:xfrm>
          <a:prstGeom prst="bentConnector3">
            <a:avLst>
              <a:gd name="adj1" fmla="val 50073"/>
            </a:avLst>
          </a:prstGeom>
          <a:ln w="9525">
            <a:solidFill>
              <a:srgbClr val="000000"/>
            </a:solidFill>
            <a:round/>
            <a:tailEnd len="med" type="diamond" w="med"/>
          </a:ln>
        </p:spPr>
      </p:cxnSp>
      <p:sp>
        <p:nvSpPr>
          <p:cNvPr id="193" name="Google Shape;883;p71"/>
          <p:cNvSpPr/>
          <p:nvPr/>
        </p:nvSpPr>
        <p:spPr>
          <a:xfrm>
            <a:off x="4092120" y="5379120"/>
            <a:ext cx="1074240" cy="311040"/>
          </a:xfrm>
          <a:prstGeom prst="rect">
            <a:avLst/>
          </a:prstGeom>
          <a:noFill/>
          <a:ln w="0">
            <a:noFill/>
          </a:ln>
        </p:spPr>
        <p:style>
          <a:lnRef idx="0"/>
          <a:fillRef idx="0"/>
          <a:effectRef idx="0"/>
          <a:fontRef idx="minor"/>
        </p:style>
        <p:txBody>
          <a:bodyPr tIns="91440" bIns="91440" anchor="t">
            <a:noAutofit/>
          </a:bodyPr>
          <a:p>
            <a:pPr algn="ctr" defTabSz="914400">
              <a:lnSpc>
                <a:spcPct val="100000"/>
              </a:lnSpc>
              <a:tabLst>
                <a:tab algn="l" pos="0"/>
              </a:tabLst>
            </a:pPr>
            <a:r>
              <a:rPr b="0" lang="pt-BR" sz="1200" spc="-1" strike="noStrike">
                <a:solidFill>
                  <a:schemeClr val="dk1"/>
                </a:solidFill>
                <a:latin typeface="Calibri"/>
                <a:ea typeface="Calibri"/>
              </a:rPr>
              <a:t>DECRETO 6.640</a:t>
            </a:r>
            <a:endParaRPr b="0" lang="pt-BR" sz="1200" spc="-1" strike="noStrike">
              <a:solidFill>
                <a:srgbClr val="000000"/>
              </a:solidFill>
              <a:latin typeface="Arial"/>
            </a:endParaRPr>
          </a:p>
        </p:txBody>
      </p:sp>
      <p:cxnSp>
        <p:nvCxnSpPr>
          <p:cNvPr id="194" name="Google Shape;893;p71"/>
          <p:cNvCxnSpPr>
            <a:stCxn id="172" idx="2"/>
            <a:endCxn id="193" idx="0"/>
          </p:cNvCxnSpPr>
          <p:nvPr/>
        </p:nvCxnSpPr>
        <p:spPr>
          <a:xfrm rot="5400000">
            <a:off x="4428000" y="4906440"/>
            <a:ext cx="673920" cy="271800"/>
          </a:xfrm>
          <a:prstGeom prst="bentConnector3">
            <a:avLst>
              <a:gd name="adj1" fmla="val 50026"/>
            </a:avLst>
          </a:prstGeom>
          <a:ln w="9525">
            <a:solidFill>
              <a:srgbClr val="000000"/>
            </a:solidFill>
            <a:round/>
            <a:tailEnd len="med" type="diamond" w="med"/>
          </a:ln>
        </p:spPr>
      </p:cxnSp>
      <p:sp>
        <p:nvSpPr>
          <p:cNvPr id="195" name="Google Shape;883;p71"/>
          <p:cNvSpPr/>
          <p:nvPr/>
        </p:nvSpPr>
        <p:spPr>
          <a:xfrm>
            <a:off x="5242680" y="4950000"/>
            <a:ext cx="1544760" cy="311040"/>
          </a:xfrm>
          <a:prstGeom prst="rect">
            <a:avLst/>
          </a:prstGeom>
          <a:noFill/>
          <a:ln w="0">
            <a:noFill/>
          </a:ln>
        </p:spPr>
        <p:style>
          <a:lnRef idx="0"/>
          <a:fillRef idx="0"/>
          <a:effectRef idx="0"/>
          <a:fontRef idx="minor"/>
        </p:style>
        <p:txBody>
          <a:bodyPr tIns="91440" bIns="91440" anchor="t">
            <a:noAutofit/>
          </a:bodyPr>
          <a:p>
            <a:pPr algn="ctr" defTabSz="914400">
              <a:lnSpc>
                <a:spcPct val="100000"/>
              </a:lnSpc>
              <a:tabLst>
                <a:tab algn="l" pos="0"/>
              </a:tabLst>
            </a:pPr>
            <a:r>
              <a:rPr b="0" lang="pt-BR" sz="1200" spc="-1" strike="noStrike">
                <a:solidFill>
                  <a:schemeClr val="dk1"/>
                </a:solidFill>
                <a:latin typeface="Calibri"/>
                <a:ea typeface="Calibri"/>
              </a:rPr>
              <a:t>IN 02/09/MMA</a:t>
            </a:r>
            <a:endParaRPr b="0" lang="pt-BR" sz="1200" spc="-1" strike="noStrike">
              <a:solidFill>
                <a:srgbClr val="000000"/>
              </a:solidFill>
              <a:latin typeface="Arial"/>
            </a:endParaRPr>
          </a:p>
          <a:p>
            <a:pPr algn="ctr" defTabSz="914400">
              <a:lnSpc>
                <a:spcPct val="100000"/>
              </a:lnSpc>
              <a:tabLst>
                <a:tab algn="l" pos="0"/>
              </a:tabLst>
            </a:pPr>
            <a:r>
              <a:rPr b="0" lang="pt-BR" sz="1200" spc="-1" strike="noStrike">
                <a:solidFill>
                  <a:schemeClr val="dk1"/>
                </a:solidFill>
                <a:latin typeface="Calibri"/>
                <a:ea typeface="Calibri"/>
              </a:rPr>
              <a:t>Port. MMA 358 PNCPE</a:t>
            </a:r>
            <a:endParaRPr b="0" lang="pt-BR" sz="1200" spc="-1" strike="noStrike">
              <a:solidFill>
                <a:srgbClr val="000000"/>
              </a:solidFill>
              <a:latin typeface="Arial"/>
            </a:endParaRPr>
          </a:p>
        </p:txBody>
      </p:sp>
      <p:cxnSp>
        <p:nvCxnSpPr>
          <p:cNvPr id="196" name="Google Shape;893;p71"/>
          <p:cNvCxnSpPr>
            <a:stCxn id="173" idx="2"/>
            <a:endCxn id="195" idx="0"/>
          </p:cNvCxnSpPr>
          <p:nvPr/>
        </p:nvCxnSpPr>
        <p:spPr>
          <a:xfrm rot="5400000">
            <a:off x="5939280" y="4780800"/>
            <a:ext cx="244800" cy="93960"/>
          </a:xfrm>
          <a:prstGeom prst="bentConnector3">
            <a:avLst>
              <a:gd name="adj1" fmla="val 50073"/>
            </a:avLst>
          </a:prstGeom>
          <a:ln w="9525">
            <a:solidFill>
              <a:srgbClr val="000000"/>
            </a:solidFill>
            <a:round/>
            <a:tailEnd len="med" type="diamond" w="med"/>
          </a:ln>
        </p:spPr>
      </p:cxnSp>
      <p:sp>
        <p:nvSpPr>
          <p:cNvPr id="197" name="Google Shape;883;p71"/>
          <p:cNvSpPr/>
          <p:nvPr/>
        </p:nvSpPr>
        <p:spPr>
          <a:xfrm>
            <a:off x="6724800" y="5379120"/>
            <a:ext cx="667080" cy="323280"/>
          </a:xfrm>
          <a:prstGeom prst="rect">
            <a:avLst/>
          </a:prstGeom>
          <a:noFill/>
          <a:ln w="0">
            <a:noFill/>
          </a:ln>
        </p:spPr>
        <p:style>
          <a:lnRef idx="0"/>
          <a:fillRef idx="0"/>
          <a:effectRef idx="0"/>
          <a:fontRef idx="minor"/>
        </p:style>
        <p:txBody>
          <a:bodyPr tIns="91440" bIns="91440" anchor="t">
            <a:noAutofit/>
          </a:bodyPr>
          <a:p>
            <a:pPr algn="ctr" defTabSz="914400">
              <a:lnSpc>
                <a:spcPct val="100000"/>
              </a:lnSpc>
              <a:tabLst>
                <a:tab algn="l" pos="0"/>
              </a:tabLst>
            </a:pPr>
            <a:r>
              <a:rPr b="0" lang="en-US" sz="1200" spc="-1" strike="noStrike">
                <a:solidFill>
                  <a:schemeClr val="dk1"/>
                </a:solidFill>
                <a:latin typeface="Akatab"/>
                <a:ea typeface="Akatab"/>
              </a:rPr>
              <a:t>LC 140</a:t>
            </a:r>
            <a:endParaRPr b="0" lang="pt-BR" sz="1200" spc="-1" strike="noStrike">
              <a:solidFill>
                <a:srgbClr val="000000"/>
              </a:solidFill>
              <a:latin typeface="Arial"/>
            </a:endParaRPr>
          </a:p>
        </p:txBody>
      </p:sp>
      <p:cxnSp>
        <p:nvCxnSpPr>
          <p:cNvPr id="198" name="Google Shape;893;p71"/>
          <p:cNvCxnSpPr>
            <a:stCxn id="174" idx="2"/>
            <a:endCxn id="197" idx="0"/>
          </p:cNvCxnSpPr>
          <p:nvPr/>
        </p:nvCxnSpPr>
        <p:spPr>
          <a:xfrm rot="5400000">
            <a:off x="6859080" y="4904280"/>
            <a:ext cx="673920" cy="276480"/>
          </a:xfrm>
          <a:prstGeom prst="bentConnector3">
            <a:avLst>
              <a:gd name="adj1" fmla="val 50026"/>
            </a:avLst>
          </a:prstGeom>
          <a:ln w="9525">
            <a:solidFill>
              <a:srgbClr val="000000"/>
            </a:solidFill>
            <a:round/>
            <a:tailEnd len="med" type="diamond" w="med"/>
          </a:ln>
        </p:spPr>
      </p:cxnSp>
      <p:sp>
        <p:nvSpPr>
          <p:cNvPr id="199" name="Google Shape;874;p71"/>
          <p:cNvSpPr/>
          <p:nvPr/>
        </p:nvSpPr>
        <p:spPr>
          <a:xfrm>
            <a:off x="8492040" y="4393800"/>
            <a:ext cx="115200" cy="311760"/>
          </a:xfrm>
          <a:prstGeom prst="rect">
            <a:avLst/>
          </a:prstGeom>
          <a:solidFill>
            <a:schemeClr val="dk1"/>
          </a:solidFill>
          <a:ln w="0">
            <a:noFill/>
          </a:ln>
        </p:spPr>
        <p:style>
          <a:lnRef idx="0"/>
          <a:fillRef idx="0"/>
          <a:effectRef idx="0"/>
          <a:fontRef idx="minor"/>
        </p:style>
        <p:txBody>
          <a:bodyPr tIns="91440" bIns="91440" anchor="ctr">
            <a:noAutofit/>
          </a:bodyPr>
          <a:p>
            <a:pPr defTabSz="914400">
              <a:lnSpc>
                <a:spcPct val="100000"/>
              </a:lnSpc>
              <a:tabLst>
                <a:tab algn="l" pos="0"/>
              </a:tabLst>
            </a:pPr>
            <a:endParaRPr b="0" lang="pt-BR" sz="1800" spc="-1" strike="noStrike">
              <a:solidFill>
                <a:schemeClr val="dk1"/>
              </a:solidFill>
              <a:latin typeface="Calibri"/>
            </a:endParaRPr>
          </a:p>
        </p:txBody>
      </p:sp>
      <p:sp>
        <p:nvSpPr>
          <p:cNvPr id="200" name="Google Shape;892;p71"/>
          <p:cNvSpPr/>
          <p:nvPr/>
        </p:nvSpPr>
        <p:spPr>
          <a:xfrm>
            <a:off x="8607240" y="3956760"/>
            <a:ext cx="884160" cy="484560"/>
          </a:xfrm>
          <a:prstGeom prst="rect">
            <a:avLst/>
          </a:prstGeom>
          <a:noFill/>
          <a:ln w="0">
            <a:noFill/>
          </a:ln>
        </p:spPr>
        <p:style>
          <a:lnRef idx="0"/>
          <a:fillRef idx="0"/>
          <a:effectRef idx="0"/>
          <a:fontRef idx="minor"/>
        </p:style>
        <p:txBody>
          <a:bodyPr tIns="91440" bIns="91440" anchor="b">
            <a:noAutofit/>
          </a:bodyPr>
          <a:p>
            <a:pPr defTabSz="914400">
              <a:lnSpc>
                <a:spcPct val="90000"/>
              </a:lnSpc>
              <a:tabLst>
                <a:tab algn="l" pos="0"/>
              </a:tabLst>
            </a:pPr>
            <a:r>
              <a:rPr b="0" lang="pt-BR" sz="1800" spc="-1" strike="noStrike">
                <a:solidFill>
                  <a:schemeClr val="dk1"/>
                </a:solidFill>
                <a:latin typeface="Calibri"/>
                <a:ea typeface="Calibri"/>
              </a:rPr>
              <a:t>2017</a:t>
            </a:r>
            <a:endParaRPr b="0" lang="pt-BR" sz="1800" spc="-1" strike="noStrike">
              <a:solidFill>
                <a:srgbClr val="000000"/>
              </a:solidFill>
              <a:latin typeface="Arial"/>
            </a:endParaRPr>
          </a:p>
        </p:txBody>
      </p:sp>
      <p:sp>
        <p:nvSpPr>
          <p:cNvPr id="201" name="Google Shape;883;p71"/>
          <p:cNvSpPr/>
          <p:nvPr/>
        </p:nvSpPr>
        <p:spPr>
          <a:xfrm>
            <a:off x="7860960" y="4950000"/>
            <a:ext cx="1099080" cy="310320"/>
          </a:xfrm>
          <a:prstGeom prst="rect">
            <a:avLst/>
          </a:prstGeom>
          <a:noFill/>
          <a:ln w="0">
            <a:noFill/>
          </a:ln>
        </p:spPr>
        <p:style>
          <a:lnRef idx="0"/>
          <a:fillRef idx="0"/>
          <a:effectRef idx="0"/>
          <a:fontRef idx="minor"/>
        </p:style>
        <p:txBody>
          <a:bodyPr tIns="91440" bIns="91440" anchor="t">
            <a:noAutofit/>
          </a:bodyPr>
          <a:p>
            <a:pPr algn="ctr" defTabSz="914400">
              <a:lnSpc>
                <a:spcPct val="100000"/>
              </a:lnSpc>
              <a:tabLst>
                <a:tab algn="l" pos="0"/>
              </a:tabLst>
            </a:pPr>
            <a:r>
              <a:rPr b="0" lang="pt-BR" sz="1200" spc="-1" strike="noStrike">
                <a:solidFill>
                  <a:schemeClr val="dk1"/>
                </a:solidFill>
                <a:latin typeface="Calibri"/>
                <a:ea typeface="Calibri"/>
              </a:rPr>
              <a:t>IN 02/17/MMA</a:t>
            </a:r>
            <a:endParaRPr b="0" lang="pt-BR" sz="1200" spc="-1" strike="noStrike">
              <a:solidFill>
                <a:srgbClr val="000000"/>
              </a:solidFill>
              <a:latin typeface="Arial"/>
            </a:endParaRPr>
          </a:p>
        </p:txBody>
      </p:sp>
      <p:cxnSp>
        <p:nvCxnSpPr>
          <p:cNvPr id="202" name="Google Shape;893;p71"/>
          <p:cNvCxnSpPr>
            <a:stCxn id="199" idx="2"/>
            <a:endCxn id="201" idx="0"/>
          </p:cNvCxnSpPr>
          <p:nvPr/>
        </p:nvCxnSpPr>
        <p:spPr>
          <a:xfrm rot="5400000">
            <a:off x="8357400" y="4758120"/>
            <a:ext cx="244800" cy="139680"/>
          </a:xfrm>
          <a:prstGeom prst="bentConnector3">
            <a:avLst>
              <a:gd name="adj1" fmla="val 50073"/>
            </a:avLst>
          </a:prstGeom>
          <a:ln w="9525">
            <a:solidFill>
              <a:srgbClr val="000000"/>
            </a:solidFill>
            <a:round/>
            <a:tailEnd len="med" type="diamond" w="med"/>
          </a:ln>
        </p:spPr>
      </p:cxnSp>
      <p:cxnSp>
        <p:nvCxnSpPr>
          <p:cNvPr id="203" name="Google Shape;880;p71"/>
          <p:cNvCxnSpPr/>
          <p:nvPr/>
        </p:nvCxnSpPr>
        <p:spPr>
          <a:xfrm>
            <a:off x="8616960" y="4555440"/>
            <a:ext cx="1137600" cy="1080"/>
          </a:xfrm>
          <a:prstGeom prst="bentConnector3">
            <a:avLst>
              <a:gd name="adj1" fmla="val 50015"/>
            </a:avLst>
          </a:prstGeom>
          <a:ln w="9525">
            <a:solidFill>
              <a:srgbClr val="000000"/>
            </a:solidFill>
            <a:round/>
            <a:tailEnd len="med" type="diamond" w="med"/>
          </a:ln>
        </p:spPr>
      </p:cxnSp>
      <p:sp>
        <p:nvSpPr>
          <p:cNvPr id="204" name="Google Shape;892;p71"/>
          <p:cNvSpPr/>
          <p:nvPr/>
        </p:nvSpPr>
        <p:spPr>
          <a:xfrm>
            <a:off x="9832320" y="3956760"/>
            <a:ext cx="884160" cy="484560"/>
          </a:xfrm>
          <a:prstGeom prst="rect">
            <a:avLst/>
          </a:prstGeom>
          <a:noFill/>
          <a:ln w="0">
            <a:noFill/>
          </a:ln>
        </p:spPr>
        <p:style>
          <a:lnRef idx="0"/>
          <a:fillRef idx="0"/>
          <a:effectRef idx="0"/>
          <a:fontRef idx="minor"/>
        </p:style>
        <p:txBody>
          <a:bodyPr tIns="91440" bIns="91440" anchor="b">
            <a:noAutofit/>
          </a:bodyPr>
          <a:p>
            <a:pPr defTabSz="914400">
              <a:lnSpc>
                <a:spcPct val="90000"/>
              </a:lnSpc>
              <a:tabLst>
                <a:tab algn="l" pos="0"/>
              </a:tabLst>
            </a:pPr>
            <a:r>
              <a:rPr b="0" lang="pt-BR" sz="1800" spc="-1" strike="noStrike">
                <a:solidFill>
                  <a:schemeClr val="dk1"/>
                </a:solidFill>
                <a:latin typeface="Calibri"/>
                <a:ea typeface="Calibri"/>
              </a:rPr>
              <a:t>2022</a:t>
            </a:r>
            <a:endParaRPr b="0" lang="pt-BR" sz="1800" spc="-1" strike="noStrike">
              <a:solidFill>
                <a:srgbClr val="000000"/>
              </a:solidFill>
              <a:latin typeface="Arial"/>
            </a:endParaRPr>
          </a:p>
        </p:txBody>
      </p:sp>
      <p:cxnSp>
        <p:nvCxnSpPr>
          <p:cNvPr id="205" name="Google Shape;893;p71"/>
          <p:cNvCxnSpPr>
            <a:stCxn id="206" idx="2"/>
            <a:endCxn id="207" idx="0"/>
          </p:cNvCxnSpPr>
          <p:nvPr/>
        </p:nvCxnSpPr>
        <p:spPr>
          <a:xfrm rot="5400000">
            <a:off x="9334440" y="4969800"/>
            <a:ext cx="691200" cy="162720"/>
          </a:xfrm>
          <a:prstGeom prst="bentConnector3">
            <a:avLst>
              <a:gd name="adj1" fmla="val 50026"/>
            </a:avLst>
          </a:prstGeom>
          <a:ln w="9525">
            <a:solidFill>
              <a:srgbClr val="000000"/>
            </a:solidFill>
            <a:round/>
            <a:tailEnd len="med" type="diamond" w="med"/>
          </a:ln>
        </p:spPr>
      </p:cxnSp>
      <p:sp>
        <p:nvSpPr>
          <p:cNvPr id="206" name="Google Shape;874;p71"/>
          <p:cNvSpPr/>
          <p:nvPr/>
        </p:nvSpPr>
        <p:spPr>
          <a:xfrm>
            <a:off x="9703800" y="4393800"/>
            <a:ext cx="115200" cy="311760"/>
          </a:xfrm>
          <a:prstGeom prst="rect">
            <a:avLst/>
          </a:prstGeom>
          <a:solidFill>
            <a:schemeClr val="dk1"/>
          </a:solidFill>
          <a:ln w="0">
            <a:noFill/>
          </a:ln>
        </p:spPr>
        <p:style>
          <a:lnRef idx="0"/>
          <a:fillRef idx="0"/>
          <a:effectRef idx="0"/>
          <a:fontRef idx="minor"/>
        </p:style>
        <p:txBody>
          <a:bodyPr tIns="91440" bIns="91440" anchor="ctr">
            <a:noAutofit/>
          </a:bodyPr>
          <a:p>
            <a:pPr defTabSz="914400">
              <a:lnSpc>
                <a:spcPct val="100000"/>
              </a:lnSpc>
              <a:tabLst>
                <a:tab algn="l" pos="0"/>
              </a:tabLst>
            </a:pPr>
            <a:endParaRPr b="0" lang="pt-BR" sz="1800" spc="-1" strike="noStrike">
              <a:solidFill>
                <a:schemeClr val="dk1"/>
              </a:solidFill>
              <a:latin typeface="Calibri"/>
            </a:endParaRPr>
          </a:p>
        </p:txBody>
      </p:sp>
      <p:sp>
        <p:nvSpPr>
          <p:cNvPr id="208" name="Retângulo 61"/>
          <p:cNvSpPr/>
          <p:nvPr/>
        </p:nvSpPr>
        <p:spPr>
          <a:xfrm>
            <a:off x="409320" y="3402720"/>
            <a:ext cx="1921320" cy="547560"/>
          </a:xfrm>
          <a:prstGeom prst="rect">
            <a:avLst/>
          </a:prstGeom>
          <a:solidFill>
            <a:srgbClr val="fdfbe4"/>
          </a:solidFill>
          <a:ln w="0">
            <a:noFill/>
          </a:ln>
        </p:spPr>
        <p:style>
          <a:lnRef idx="0"/>
          <a:fillRef idx="0"/>
          <a:effectRef idx="0"/>
          <a:fontRef idx="minor"/>
        </p:style>
        <p:txBody>
          <a:bodyPr lIns="90000" rIns="90000" tIns="45000" bIns="45000" anchor="t">
            <a:spAutoFit/>
          </a:bodyPr>
          <a:p>
            <a:pPr defTabSz="685800">
              <a:lnSpc>
                <a:spcPct val="100000"/>
              </a:lnSpc>
            </a:pPr>
            <a:r>
              <a:rPr b="0" lang="pt-BR" sz="1000" spc="-1" strike="noStrike">
                <a:solidFill>
                  <a:schemeClr val="dk1"/>
                </a:solidFill>
                <a:latin typeface="Calibri"/>
                <a:ea typeface="Calibri"/>
              </a:rPr>
              <a:t>Em seu Artigo 20, definiu que “as cavidades naturais subterrâneas são bens da União”</a:t>
            </a:r>
            <a:endParaRPr b="0" lang="pt-BR" sz="1000" spc="-1" strike="noStrike">
              <a:solidFill>
                <a:srgbClr val="000000"/>
              </a:solidFill>
              <a:latin typeface="Arial"/>
            </a:endParaRPr>
          </a:p>
        </p:txBody>
      </p:sp>
      <p:sp>
        <p:nvSpPr>
          <p:cNvPr id="209" name="Retângulo 62"/>
          <p:cNvSpPr/>
          <p:nvPr/>
        </p:nvSpPr>
        <p:spPr>
          <a:xfrm>
            <a:off x="1885320" y="1556280"/>
            <a:ext cx="1882800" cy="2531880"/>
          </a:xfrm>
          <a:prstGeom prst="rect">
            <a:avLst/>
          </a:prstGeom>
          <a:solidFill>
            <a:srgbClr val="fdfbe4"/>
          </a:solidFill>
          <a:ln w="0">
            <a:noFill/>
          </a:ln>
        </p:spPr>
        <p:style>
          <a:lnRef idx="0"/>
          <a:fillRef idx="0"/>
          <a:effectRef idx="0"/>
          <a:fontRef idx="minor"/>
        </p:style>
        <p:txBody>
          <a:bodyPr lIns="90000" rIns="67680" tIns="45000" bIns="45000" anchor="t">
            <a:spAutoFit/>
          </a:bodyPr>
          <a:p>
            <a:pPr defTabSz="685800">
              <a:lnSpc>
                <a:spcPct val="100000"/>
              </a:lnSpc>
            </a:pPr>
            <a:r>
              <a:rPr b="0" lang="pt-BR" sz="1000" spc="-1" strike="noStrike">
                <a:solidFill>
                  <a:schemeClr val="dk1"/>
                </a:solidFill>
                <a:latin typeface="Albert Sans"/>
              </a:rPr>
              <a:t>determina que a preservação, conservação, fiscalização e controle do uso do patrimônio espeleológico brasileiro;</a:t>
            </a:r>
            <a:endParaRPr b="0" lang="pt-BR" sz="1000" spc="-1" strike="noStrike">
              <a:solidFill>
                <a:srgbClr val="000000"/>
              </a:solidFill>
              <a:latin typeface="Arial"/>
            </a:endParaRPr>
          </a:p>
          <a:p>
            <a:pPr defTabSz="685800">
              <a:lnSpc>
                <a:spcPct val="100000"/>
              </a:lnSpc>
            </a:pPr>
            <a:endParaRPr b="0" lang="pt-BR" sz="1000" spc="-1" strike="noStrike">
              <a:solidFill>
                <a:srgbClr val="000000"/>
              </a:solidFill>
              <a:latin typeface="Arial"/>
            </a:endParaRPr>
          </a:p>
          <a:p>
            <a:pPr defTabSz="685800">
              <a:lnSpc>
                <a:spcPct val="100000"/>
              </a:lnSpc>
            </a:pPr>
            <a:r>
              <a:rPr b="0" lang="pt-BR" sz="1000" spc="-1" strike="noStrike">
                <a:solidFill>
                  <a:schemeClr val="dk1"/>
                </a:solidFill>
                <a:latin typeface="Albert Sans"/>
              </a:rPr>
              <a:t>Define a obrigatoriedade do Estudo de Impacto Ambiental (EIA);</a:t>
            </a:r>
            <a:endParaRPr b="0" lang="pt-BR" sz="1000" spc="-1" strike="noStrike">
              <a:solidFill>
                <a:srgbClr val="000000"/>
              </a:solidFill>
              <a:latin typeface="Arial"/>
            </a:endParaRPr>
          </a:p>
          <a:p>
            <a:pPr defTabSz="685800">
              <a:lnSpc>
                <a:spcPct val="100000"/>
              </a:lnSpc>
            </a:pPr>
            <a:endParaRPr b="0" lang="pt-BR" sz="1000" spc="-1" strike="noStrike">
              <a:solidFill>
                <a:srgbClr val="000000"/>
              </a:solidFill>
              <a:latin typeface="Arial"/>
            </a:endParaRPr>
          </a:p>
          <a:p>
            <a:pPr defTabSz="685800">
              <a:lnSpc>
                <a:spcPct val="100000"/>
              </a:lnSpc>
            </a:pPr>
            <a:r>
              <a:rPr b="0" lang="pt-BR" sz="1000" spc="-1" strike="noStrike">
                <a:solidFill>
                  <a:schemeClr val="dk1"/>
                </a:solidFill>
                <a:latin typeface="Albert Sans"/>
              </a:rPr>
              <a:t>Somente permitir estudos e pesquisas de ordem técnico-científica, bem como atividades de cunho espeleológico, técnico-cultural, turístico, recreativo e educativo.”</a:t>
            </a:r>
            <a:endParaRPr b="0" lang="pt-BR" sz="1000" spc="-1" strike="noStrike">
              <a:solidFill>
                <a:srgbClr val="000000"/>
              </a:solidFill>
              <a:latin typeface="Arial"/>
            </a:endParaRPr>
          </a:p>
        </p:txBody>
      </p:sp>
      <p:sp>
        <p:nvSpPr>
          <p:cNvPr id="210" name="Retângulo 63"/>
          <p:cNvSpPr/>
          <p:nvPr/>
        </p:nvSpPr>
        <p:spPr>
          <a:xfrm>
            <a:off x="4574520" y="2494800"/>
            <a:ext cx="3625200" cy="1447920"/>
          </a:xfrm>
          <a:prstGeom prst="rect">
            <a:avLst/>
          </a:prstGeom>
          <a:solidFill>
            <a:srgbClr val="fdfbe4"/>
          </a:solidFill>
          <a:ln w="0">
            <a:noFill/>
          </a:ln>
        </p:spPr>
        <p:style>
          <a:lnRef idx="0"/>
          <a:fillRef idx="0"/>
          <a:effectRef idx="0"/>
          <a:fontRef idx="minor"/>
        </p:style>
        <p:txBody>
          <a:bodyPr lIns="90000" rIns="90000" tIns="45000" bIns="45000" anchor="t">
            <a:spAutoFit/>
          </a:bodyPr>
          <a:p>
            <a:pPr defTabSz="685800">
              <a:lnSpc>
                <a:spcPct val="100000"/>
              </a:lnSpc>
              <a:spcAft>
                <a:spcPts val="300"/>
              </a:spcAft>
            </a:pPr>
            <a:r>
              <a:rPr b="0" lang="pt-BR" sz="1000" spc="-1" strike="noStrike">
                <a:solidFill>
                  <a:schemeClr val="dk1"/>
                </a:solidFill>
                <a:latin typeface="Albert Sans"/>
              </a:rPr>
              <a:t>Classifica as cavidades em graus de relevância máximo, alto, médio ou baixo, determinado pela análise de atributos ecológicos, biológicos, geológicos, hidrológicos, paleontológicos, cênicos, histórico-culturais e socioeconômicos, avaliados sob enfoque regional e local.</a:t>
            </a:r>
            <a:endParaRPr b="0" lang="pt-BR" sz="1000" spc="-1" strike="noStrike">
              <a:solidFill>
                <a:srgbClr val="000000"/>
              </a:solidFill>
              <a:latin typeface="Arial"/>
            </a:endParaRPr>
          </a:p>
          <a:p>
            <a:pPr defTabSz="685800">
              <a:lnSpc>
                <a:spcPct val="100000"/>
              </a:lnSpc>
              <a:spcAft>
                <a:spcPts val="300"/>
              </a:spcAft>
            </a:pPr>
            <a:endParaRPr b="0" lang="pt-BR" sz="400" spc="-1" strike="noStrike">
              <a:solidFill>
                <a:srgbClr val="000000"/>
              </a:solidFill>
              <a:latin typeface="Arial"/>
            </a:endParaRPr>
          </a:p>
          <a:p>
            <a:pPr defTabSz="685800">
              <a:lnSpc>
                <a:spcPct val="100000"/>
              </a:lnSpc>
              <a:spcAft>
                <a:spcPts val="300"/>
              </a:spcAft>
            </a:pPr>
            <a:r>
              <a:rPr b="0" lang="pt-BR" sz="1000" spc="-1" strike="noStrike">
                <a:solidFill>
                  <a:schemeClr val="dk1"/>
                </a:solidFill>
                <a:latin typeface="Albert Sans"/>
              </a:rPr>
              <a:t>Permite impactos negativos irreversíveis, mediante licenciamento ambiental, nas cavidades com grau de relevância alto, médio ou baixo.</a:t>
            </a:r>
            <a:endParaRPr b="0" lang="pt-BR" sz="1000" spc="-1" strike="noStrike">
              <a:solidFill>
                <a:srgbClr val="000000"/>
              </a:solidFill>
              <a:latin typeface="Arial"/>
            </a:endParaRPr>
          </a:p>
        </p:txBody>
      </p:sp>
      <p:sp>
        <p:nvSpPr>
          <p:cNvPr id="211" name="Retângulo 23"/>
          <p:cNvSpPr/>
          <p:nvPr/>
        </p:nvSpPr>
        <p:spPr>
          <a:xfrm>
            <a:off x="3137040" y="3033360"/>
            <a:ext cx="3921120" cy="1068120"/>
          </a:xfrm>
          <a:custGeom>
            <a:avLst/>
            <a:gdLst>
              <a:gd name="textAreaLeft" fmla="*/ 0 w 3921120"/>
              <a:gd name="textAreaRight" fmla="*/ 3921480 w 3921120"/>
              <a:gd name="textAreaTop" fmla="*/ 0 h 1068120"/>
              <a:gd name="textAreaBottom" fmla="*/ 1068480 h 1068120"/>
            </a:gdLst>
            <a:ahLst/>
            <a:rect l="textAreaLeft" t="textAreaTop" r="textAreaRight" b="textAreaBottom"/>
            <a:pathLst>
              <a:path w="3789716" h="1615827">
                <a:moveTo>
                  <a:pt x="0" y="0"/>
                </a:moveTo>
                <a:lnTo>
                  <a:pt x="3789716" y="0"/>
                </a:lnTo>
                <a:lnTo>
                  <a:pt x="3789716" y="1615827"/>
                </a:lnTo>
                <a:lnTo>
                  <a:pt x="0" y="1615827"/>
                </a:lnTo>
                <a:lnTo>
                  <a:pt x="0" y="0"/>
                </a:lnTo>
                <a:close/>
              </a:path>
            </a:pathLst>
          </a:custGeom>
          <a:solidFill>
            <a:srgbClr val="fdfbe4"/>
          </a:solidFill>
          <a:ln w="0">
            <a:noFill/>
          </a:ln>
        </p:spPr>
        <p:style>
          <a:lnRef idx="0"/>
          <a:fillRef idx="0"/>
          <a:effectRef idx="0"/>
          <a:fontRef idx="minor"/>
        </p:style>
        <p:txBody>
          <a:bodyPr lIns="0" rIns="0" tIns="0" bIns="0" anchor="t">
            <a:spAutoFit/>
          </a:bodyPr>
          <a:p>
            <a:pPr defTabSz="685800">
              <a:lnSpc>
                <a:spcPct val="100000"/>
              </a:lnSpc>
              <a:spcAft>
                <a:spcPts val="601"/>
              </a:spcAft>
            </a:pPr>
            <a:r>
              <a:rPr b="0" lang="pt-BR" sz="1000" spc="-1" strike="noStrike">
                <a:solidFill>
                  <a:schemeClr val="dk1"/>
                </a:solidFill>
                <a:latin typeface="Albert Sans"/>
              </a:rPr>
              <a:t>Define pela primeira vez o conceito de cavidade natural subterrânea relevante para fins de anuência no processo de Licenciamento;</a:t>
            </a:r>
            <a:endParaRPr b="0" lang="pt-BR" sz="1000" spc="-1" strike="noStrike">
              <a:solidFill>
                <a:srgbClr val="000000"/>
              </a:solidFill>
              <a:latin typeface="Arial"/>
            </a:endParaRPr>
          </a:p>
          <a:p>
            <a:pPr defTabSz="685800">
              <a:lnSpc>
                <a:spcPct val="100000"/>
              </a:lnSpc>
              <a:spcAft>
                <a:spcPts val="601"/>
              </a:spcAft>
            </a:pPr>
            <a:r>
              <a:rPr b="0" lang="pt-BR" sz="1000" spc="-1" strike="noStrike">
                <a:solidFill>
                  <a:schemeClr val="dk1"/>
                </a:solidFill>
                <a:latin typeface="Albert Sans"/>
              </a:rPr>
              <a:t>Definiu relevância - significativos atributos ecológicos, ambientais, cênicos, científicos, culturais ou socioeconômicos, no contexto local ou regional;</a:t>
            </a:r>
            <a:endParaRPr b="0" lang="pt-BR" sz="1000" spc="-1" strike="noStrike">
              <a:solidFill>
                <a:srgbClr val="000000"/>
              </a:solidFill>
              <a:latin typeface="Arial"/>
            </a:endParaRPr>
          </a:p>
          <a:p>
            <a:pPr defTabSz="685800">
              <a:lnSpc>
                <a:spcPct val="100000"/>
              </a:lnSpc>
              <a:spcAft>
                <a:spcPts val="601"/>
              </a:spcAft>
            </a:pPr>
            <a:r>
              <a:rPr b="0" lang="pt-BR" sz="1000" spc="-1" strike="noStrike">
                <a:solidFill>
                  <a:schemeClr val="dk1"/>
                </a:solidFill>
                <a:latin typeface="Albert Sans"/>
              </a:rPr>
              <a:t>Institui o Plano de Manejo Espeleológico.</a:t>
            </a:r>
            <a:endParaRPr b="0" lang="pt-BR" sz="1000" spc="-1" strike="noStrike">
              <a:solidFill>
                <a:srgbClr val="000000"/>
              </a:solidFill>
              <a:latin typeface="Arial"/>
            </a:endParaRPr>
          </a:p>
        </p:txBody>
      </p:sp>
      <p:cxnSp>
        <p:nvCxnSpPr>
          <p:cNvPr id="212" name="Google Shape;880;p71"/>
          <p:cNvCxnSpPr/>
          <p:nvPr/>
        </p:nvCxnSpPr>
        <p:spPr>
          <a:xfrm>
            <a:off x="9829080" y="4555440"/>
            <a:ext cx="1137600" cy="1080"/>
          </a:xfrm>
          <a:prstGeom prst="bentConnector3">
            <a:avLst>
              <a:gd name="adj1" fmla="val 50015"/>
            </a:avLst>
          </a:prstGeom>
          <a:ln w="9525">
            <a:solidFill>
              <a:srgbClr val="000000"/>
            </a:solidFill>
            <a:round/>
            <a:tailEnd len="med" type="diamond" w="med"/>
          </a:ln>
        </p:spPr>
      </p:cxnSp>
      <p:sp>
        <p:nvSpPr>
          <p:cNvPr id="213" name="Google Shape;892;p71"/>
          <p:cNvSpPr/>
          <p:nvPr/>
        </p:nvSpPr>
        <p:spPr>
          <a:xfrm>
            <a:off x="11044080" y="3956760"/>
            <a:ext cx="884160" cy="484560"/>
          </a:xfrm>
          <a:prstGeom prst="rect">
            <a:avLst/>
          </a:prstGeom>
          <a:noFill/>
          <a:ln w="0">
            <a:noFill/>
          </a:ln>
        </p:spPr>
        <p:style>
          <a:lnRef idx="0"/>
          <a:fillRef idx="0"/>
          <a:effectRef idx="0"/>
          <a:fontRef idx="minor"/>
        </p:style>
        <p:txBody>
          <a:bodyPr tIns="91440" bIns="91440" anchor="b">
            <a:noAutofit/>
          </a:bodyPr>
          <a:p>
            <a:pPr defTabSz="914400">
              <a:lnSpc>
                <a:spcPct val="90000"/>
              </a:lnSpc>
              <a:tabLst>
                <a:tab algn="l" pos="0"/>
              </a:tabLst>
            </a:pPr>
            <a:r>
              <a:rPr b="0" lang="pt-BR" sz="1800" spc="-1" strike="noStrike">
                <a:solidFill>
                  <a:schemeClr val="dk1"/>
                </a:solidFill>
                <a:latin typeface="Calibri"/>
                <a:ea typeface="Calibri"/>
              </a:rPr>
              <a:t>2026</a:t>
            </a:r>
            <a:endParaRPr b="0" lang="pt-BR" sz="1800" spc="-1" strike="noStrike">
              <a:solidFill>
                <a:srgbClr val="000000"/>
              </a:solidFill>
              <a:latin typeface="Arial"/>
            </a:endParaRPr>
          </a:p>
        </p:txBody>
      </p:sp>
      <p:sp>
        <p:nvSpPr>
          <p:cNvPr id="214" name="Google Shape;883;p71"/>
          <p:cNvSpPr/>
          <p:nvPr/>
        </p:nvSpPr>
        <p:spPr>
          <a:xfrm>
            <a:off x="10337040" y="5379120"/>
            <a:ext cx="901080" cy="309960"/>
          </a:xfrm>
          <a:prstGeom prst="rect">
            <a:avLst/>
          </a:prstGeom>
          <a:noFill/>
          <a:ln w="0">
            <a:noFill/>
          </a:ln>
        </p:spPr>
        <p:style>
          <a:lnRef idx="0"/>
          <a:fillRef idx="0"/>
          <a:effectRef idx="0"/>
          <a:fontRef idx="minor"/>
        </p:style>
        <p:txBody>
          <a:bodyPr tIns="91440" bIns="91440" anchor="t">
            <a:noAutofit/>
          </a:bodyPr>
          <a:p>
            <a:pPr algn="ctr" defTabSz="914400">
              <a:lnSpc>
                <a:spcPct val="90000"/>
              </a:lnSpc>
              <a:tabLst>
                <a:tab algn="l" pos="0"/>
              </a:tabLst>
            </a:pPr>
            <a:r>
              <a:rPr b="0" lang="pt-BR" sz="1200" spc="-1" strike="noStrike">
                <a:solidFill>
                  <a:schemeClr val="dk1"/>
                </a:solidFill>
                <a:latin typeface="Calibri"/>
                <a:ea typeface="Calibri"/>
              </a:rPr>
              <a:t>NOVO DECRETO</a:t>
            </a:r>
            <a:endParaRPr b="0" lang="pt-BR" sz="1200" spc="-1" strike="noStrike">
              <a:solidFill>
                <a:srgbClr val="000000"/>
              </a:solidFill>
              <a:latin typeface="Arial"/>
            </a:endParaRPr>
          </a:p>
        </p:txBody>
      </p:sp>
      <p:cxnSp>
        <p:nvCxnSpPr>
          <p:cNvPr id="215" name="Google Shape;893;p71"/>
          <p:cNvCxnSpPr>
            <a:stCxn id="216" idx="2"/>
            <a:endCxn id="214" idx="0"/>
          </p:cNvCxnSpPr>
          <p:nvPr/>
        </p:nvCxnSpPr>
        <p:spPr>
          <a:xfrm rot="5400000">
            <a:off x="10543320" y="4949280"/>
            <a:ext cx="673920" cy="186480"/>
          </a:xfrm>
          <a:prstGeom prst="bentConnector3">
            <a:avLst>
              <a:gd name="adj1" fmla="val 50026"/>
            </a:avLst>
          </a:prstGeom>
          <a:ln w="9525">
            <a:solidFill>
              <a:srgbClr val="000000"/>
            </a:solidFill>
            <a:round/>
            <a:tailEnd len="med" type="diamond" w="med"/>
          </a:ln>
        </p:spPr>
      </p:cxnSp>
      <p:sp>
        <p:nvSpPr>
          <p:cNvPr id="216" name="Google Shape;874;p71"/>
          <p:cNvSpPr/>
          <p:nvPr/>
        </p:nvSpPr>
        <p:spPr>
          <a:xfrm>
            <a:off x="10915920" y="4393800"/>
            <a:ext cx="115200" cy="311760"/>
          </a:xfrm>
          <a:prstGeom prst="rect">
            <a:avLst/>
          </a:prstGeom>
          <a:solidFill>
            <a:schemeClr val="dk1"/>
          </a:solidFill>
          <a:ln w="0">
            <a:noFill/>
          </a:ln>
        </p:spPr>
        <p:style>
          <a:lnRef idx="0"/>
          <a:fillRef idx="0"/>
          <a:effectRef idx="0"/>
          <a:fontRef idx="minor"/>
        </p:style>
        <p:txBody>
          <a:bodyPr tIns="91440" bIns="91440" anchor="ctr">
            <a:noAutofit/>
          </a:bodyPr>
          <a:p>
            <a:pPr defTabSz="914400">
              <a:lnSpc>
                <a:spcPct val="100000"/>
              </a:lnSpc>
              <a:tabLst>
                <a:tab algn="l" pos="0"/>
              </a:tabLst>
            </a:pPr>
            <a:endParaRPr b="0" lang="pt-BR" sz="1800" spc="-1" strike="noStrike">
              <a:solidFill>
                <a:schemeClr val="dk1"/>
              </a:solidFill>
              <a:latin typeface="Calibri"/>
            </a:endParaRPr>
          </a:p>
        </p:txBody>
      </p:sp>
      <p:sp>
        <p:nvSpPr>
          <p:cNvPr id="207" name="Google Shape;883;p71"/>
          <p:cNvSpPr/>
          <p:nvPr/>
        </p:nvSpPr>
        <p:spPr>
          <a:xfrm>
            <a:off x="9049680" y="5396400"/>
            <a:ext cx="1099080" cy="310320"/>
          </a:xfrm>
          <a:prstGeom prst="rect">
            <a:avLst/>
          </a:prstGeom>
          <a:noFill/>
          <a:ln w="0">
            <a:noFill/>
          </a:ln>
        </p:spPr>
        <p:style>
          <a:lnRef idx="0"/>
          <a:fillRef idx="0"/>
          <a:effectRef idx="0"/>
          <a:fontRef idx="minor"/>
        </p:style>
        <p:txBody>
          <a:bodyPr tIns="91440" bIns="91440" anchor="t">
            <a:noAutofit/>
          </a:bodyPr>
          <a:p>
            <a:pPr algn="ctr" defTabSz="914400">
              <a:lnSpc>
                <a:spcPct val="100000"/>
              </a:lnSpc>
              <a:tabLst>
                <a:tab algn="l" pos="0"/>
              </a:tabLst>
            </a:pPr>
            <a:r>
              <a:rPr b="0" lang="pt-BR" sz="1200" spc="-1" strike="noStrike">
                <a:solidFill>
                  <a:schemeClr val="dk1"/>
                </a:solidFill>
                <a:latin typeface="Calibri"/>
                <a:ea typeface="Calibri"/>
              </a:rPr>
              <a:t>DECRETO 10.935</a:t>
            </a:r>
            <a:endParaRPr b="0" lang="pt-BR" sz="1200" spc="-1" strike="noStrike">
              <a:solidFill>
                <a:srgbClr val="000000"/>
              </a:solidFill>
              <a:latin typeface="Arial"/>
            </a:endParaRPr>
          </a:p>
        </p:txBody>
      </p:sp>
      <p:sp>
        <p:nvSpPr>
          <p:cNvPr id="217" name="Retângulo 82"/>
          <p:cNvSpPr/>
          <p:nvPr/>
        </p:nvSpPr>
        <p:spPr>
          <a:xfrm>
            <a:off x="7043040" y="3270600"/>
            <a:ext cx="1951200" cy="700200"/>
          </a:xfrm>
          <a:prstGeom prst="rect">
            <a:avLst/>
          </a:prstGeom>
          <a:solidFill>
            <a:srgbClr val="fdfbe4"/>
          </a:solidFill>
          <a:ln w="0">
            <a:noFill/>
          </a:ln>
        </p:spPr>
        <p:style>
          <a:lnRef idx="0"/>
          <a:fillRef idx="0"/>
          <a:effectRef idx="0"/>
          <a:fontRef idx="minor"/>
        </p:style>
        <p:txBody>
          <a:bodyPr lIns="90000" rIns="90000" tIns="45000" bIns="45000" anchor="t">
            <a:spAutoFit/>
          </a:bodyPr>
          <a:p>
            <a:pPr defTabSz="685800">
              <a:lnSpc>
                <a:spcPct val="100000"/>
              </a:lnSpc>
              <a:spcAft>
                <a:spcPts val="451"/>
              </a:spcAft>
            </a:pPr>
            <a:r>
              <a:rPr b="0" lang="pt-BR" sz="1000" spc="-1" strike="noStrike">
                <a:solidFill>
                  <a:schemeClr val="dk1"/>
                </a:solidFill>
                <a:latin typeface="Calibri"/>
                <a:ea typeface="Calibri"/>
              </a:rPr>
              <a:t>Disciplina a repartição de competências administrativas do licenciamento ambiental entre os entes da Federação.</a:t>
            </a:r>
            <a:endParaRPr b="0" lang="pt-BR" sz="1000" spc="-1" strike="noStrike">
              <a:solidFill>
                <a:srgbClr val="000000"/>
              </a:solidFill>
              <a:latin typeface="Arial"/>
            </a:endParaRPr>
          </a:p>
        </p:txBody>
      </p:sp>
      <p:sp>
        <p:nvSpPr>
          <p:cNvPr id="218" name="Retângulo 83"/>
          <p:cNvSpPr/>
          <p:nvPr/>
        </p:nvSpPr>
        <p:spPr>
          <a:xfrm>
            <a:off x="8089560" y="2747520"/>
            <a:ext cx="2159640" cy="1373400"/>
          </a:xfrm>
          <a:prstGeom prst="rect">
            <a:avLst/>
          </a:prstGeom>
          <a:solidFill>
            <a:srgbClr val="fdfbe4"/>
          </a:solidFill>
          <a:ln w="0">
            <a:noFill/>
          </a:ln>
        </p:spPr>
        <p:style>
          <a:lnRef idx="0"/>
          <a:fillRef idx="0"/>
          <a:effectRef idx="0"/>
          <a:fontRef idx="minor"/>
        </p:style>
        <p:txBody>
          <a:bodyPr lIns="90000" rIns="90000" tIns="0" bIns="0" anchor="t">
            <a:spAutoFit/>
          </a:bodyPr>
          <a:p>
            <a:pPr defTabSz="685800">
              <a:lnSpc>
                <a:spcPct val="100000"/>
              </a:lnSpc>
            </a:pPr>
            <a:r>
              <a:rPr b="0" lang="pt-BR" sz="1000" spc="-1" strike="noStrike">
                <a:solidFill>
                  <a:schemeClr val="dk1"/>
                </a:solidFill>
                <a:latin typeface="Albert Sans"/>
                <a:ea typeface="Calibri"/>
              </a:rPr>
              <a:t>Nova Metodologia para a classificação do grau de relevância de cavidades considerando grupos de atributos.</a:t>
            </a:r>
            <a:endParaRPr b="0" lang="pt-BR" sz="1000" spc="-1" strike="noStrike">
              <a:solidFill>
                <a:srgbClr val="000000"/>
              </a:solidFill>
              <a:latin typeface="Arial"/>
            </a:endParaRPr>
          </a:p>
          <a:p>
            <a:pPr defTabSz="685800">
              <a:lnSpc>
                <a:spcPct val="100000"/>
              </a:lnSpc>
            </a:pPr>
            <a:endParaRPr b="0" lang="pt-BR" sz="1000" spc="-1" strike="noStrike">
              <a:solidFill>
                <a:srgbClr val="000000"/>
              </a:solidFill>
              <a:latin typeface="Arial"/>
            </a:endParaRPr>
          </a:p>
          <a:p>
            <a:pPr defTabSz="685800">
              <a:lnSpc>
                <a:spcPct val="100000"/>
              </a:lnSpc>
            </a:pPr>
            <a:r>
              <a:rPr b="0" lang="pt-BR" sz="1000" spc="-1" strike="noStrike">
                <a:solidFill>
                  <a:schemeClr val="dk1"/>
                </a:solidFill>
                <a:latin typeface="Albert Sans"/>
                <a:ea typeface="Calibri"/>
              </a:rPr>
              <a:t>Define a Metodologia para compensação de impactos a cavidades.</a:t>
            </a:r>
            <a:endParaRPr b="0" lang="pt-BR" sz="1000" spc="-1" strike="noStrike">
              <a:solidFill>
                <a:srgbClr val="000000"/>
              </a:solidFill>
              <a:latin typeface="Arial"/>
            </a:endParaRPr>
          </a:p>
          <a:p>
            <a:pPr defTabSz="685800">
              <a:lnSpc>
                <a:spcPct val="100000"/>
              </a:lnSpc>
            </a:pPr>
            <a:endParaRPr b="0" lang="pt-BR" sz="1000" spc="-1" strike="noStrike">
              <a:solidFill>
                <a:srgbClr val="000000"/>
              </a:solidFill>
              <a:latin typeface="Arial"/>
            </a:endParaRPr>
          </a:p>
        </p:txBody>
      </p:sp>
      <p:sp>
        <p:nvSpPr>
          <p:cNvPr id="219" name="Retângulo 84"/>
          <p:cNvSpPr/>
          <p:nvPr/>
        </p:nvSpPr>
        <p:spPr>
          <a:xfrm>
            <a:off x="9307800" y="2804040"/>
            <a:ext cx="2092680" cy="1158120"/>
          </a:xfrm>
          <a:prstGeom prst="rect">
            <a:avLst/>
          </a:prstGeom>
          <a:solidFill>
            <a:srgbClr val="fdfbe4"/>
          </a:solidFill>
          <a:ln w="0">
            <a:noFill/>
          </a:ln>
        </p:spPr>
        <p:style>
          <a:lnRef idx="0"/>
          <a:fillRef idx="0"/>
          <a:effectRef idx="0"/>
          <a:fontRef idx="minor"/>
        </p:style>
        <p:txBody>
          <a:bodyPr lIns="90000" rIns="90000" tIns="45000" bIns="45000" anchor="t">
            <a:spAutoFit/>
          </a:bodyPr>
          <a:p>
            <a:pPr defTabSz="685800">
              <a:lnSpc>
                <a:spcPct val="100000"/>
              </a:lnSpc>
            </a:pPr>
            <a:r>
              <a:rPr b="0" lang="pt-BR" sz="1000" spc="-1" strike="noStrike">
                <a:solidFill>
                  <a:schemeClr val="dk1"/>
                </a:solidFill>
                <a:latin typeface="Albert Sans"/>
                <a:ea typeface="Calibri"/>
              </a:rPr>
              <a:t>Permite impacto em cavernas de máxima relevância.</a:t>
            </a:r>
            <a:endParaRPr b="0" lang="pt-BR" sz="1000" spc="-1" strike="noStrike">
              <a:solidFill>
                <a:srgbClr val="000000"/>
              </a:solidFill>
              <a:latin typeface="Arial"/>
            </a:endParaRPr>
          </a:p>
          <a:p>
            <a:pPr defTabSz="685800">
              <a:lnSpc>
                <a:spcPct val="100000"/>
              </a:lnSpc>
            </a:pPr>
            <a:r>
              <a:rPr b="0" lang="pt-BR" sz="1000" spc="-1" strike="noStrike">
                <a:solidFill>
                  <a:schemeClr val="dk1"/>
                </a:solidFill>
                <a:latin typeface="Albert Sans"/>
                <a:ea typeface="Calibri"/>
              </a:rPr>
              <a:t>A eficácia dos artigos 4º e 6º foi suspensa por meio da ADPF 935/2022, com fundamento no princípio da proibição do retrocesso em matéria ambiental.</a:t>
            </a:r>
            <a:endParaRPr b="0" lang="pt-BR" sz="1000" spc="-1" strike="noStrike">
              <a:solidFill>
                <a:srgbClr val="000000"/>
              </a:solidFill>
              <a:latin typeface="Arial"/>
            </a:endParaRPr>
          </a:p>
        </p:txBody>
      </p:sp>
      <p:sp>
        <p:nvSpPr>
          <p:cNvPr id="220" name="Retângulo 85"/>
          <p:cNvSpPr/>
          <p:nvPr/>
        </p:nvSpPr>
        <p:spPr>
          <a:xfrm>
            <a:off x="5562360" y="3178440"/>
            <a:ext cx="2633400" cy="776520"/>
          </a:xfrm>
          <a:prstGeom prst="rect">
            <a:avLst/>
          </a:prstGeom>
          <a:solidFill>
            <a:srgbClr val="fdfbe4"/>
          </a:solidFill>
          <a:ln w="0">
            <a:noFill/>
          </a:ln>
        </p:spPr>
        <p:style>
          <a:lnRef idx="0"/>
          <a:fillRef idx="0"/>
          <a:effectRef idx="0"/>
          <a:fontRef idx="minor"/>
        </p:style>
        <p:txBody>
          <a:bodyPr lIns="90000" rIns="90000" tIns="45000" bIns="45000" anchor="t">
            <a:spAutoFit/>
          </a:bodyPr>
          <a:p>
            <a:pPr defTabSz="685800">
              <a:lnSpc>
                <a:spcPct val="100000"/>
              </a:lnSpc>
              <a:spcAft>
                <a:spcPts val="601"/>
              </a:spcAft>
            </a:pPr>
            <a:r>
              <a:rPr b="0" lang="pt-BR" sz="1000" spc="-1" strike="noStrike">
                <a:solidFill>
                  <a:schemeClr val="dk1"/>
                </a:solidFill>
                <a:latin typeface="Albert Sans"/>
                <a:ea typeface="Calibri"/>
              </a:rPr>
              <a:t>Define metodologia para a Classificação do grau de relevância de cavidades.</a:t>
            </a:r>
            <a:endParaRPr b="0" lang="pt-BR" sz="1000" spc="-1" strike="noStrike">
              <a:solidFill>
                <a:srgbClr val="000000"/>
              </a:solidFill>
              <a:latin typeface="Arial"/>
            </a:endParaRPr>
          </a:p>
          <a:p>
            <a:pPr defTabSz="685800">
              <a:lnSpc>
                <a:spcPct val="100000"/>
              </a:lnSpc>
              <a:spcAft>
                <a:spcPts val="601"/>
              </a:spcAft>
            </a:pPr>
            <a:r>
              <a:rPr b="0" lang="pt-BR" sz="1000" spc="-1" strike="noStrike">
                <a:solidFill>
                  <a:schemeClr val="dk1"/>
                </a:solidFill>
                <a:latin typeface="Albert Sans"/>
                <a:ea typeface="Calibri"/>
              </a:rPr>
              <a:t>Institui o Programa Nacional de Conservação do Patrimônio Espeleológico</a:t>
            </a:r>
            <a:endParaRPr b="0" lang="pt-BR" sz="1000" spc="-1" strike="noStrike">
              <a:solidFill>
                <a:srgbClr val="000000"/>
              </a:solidFill>
              <a:latin typeface="Arial"/>
            </a:endParaRPr>
          </a:p>
        </p:txBody>
      </p:sp>
      <p:sp>
        <p:nvSpPr>
          <p:cNvPr id="221" name="Google Shape;887;p71"/>
          <p:cNvSpPr/>
          <p:nvPr/>
        </p:nvSpPr>
        <p:spPr>
          <a:xfrm>
            <a:off x="1128600" y="3955320"/>
            <a:ext cx="884160" cy="484560"/>
          </a:xfrm>
          <a:prstGeom prst="rect">
            <a:avLst/>
          </a:prstGeom>
          <a:noFill/>
          <a:ln w="0">
            <a:noFill/>
          </a:ln>
        </p:spPr>
        <p:style>
          <a:lnRef idx="0"/>
          <a:fillRef idx="0"/>
          <a:effectRef idx="0"/>
          <a:fontRef idx="minor"/>
        </p:style>
        <p:txBody>
          <a:bodyPr tIns="91440" bIns="91440" anchor="b">
            <a:noAutofit/>
          </a:bodyPr>
          <a:p>
            <a:pPr defTabSz="914400">
              <a:lnSpc>
                <a:spcPct val="90000"/>
              </a:lnSpc>
              <a:tabLst>
                <a:tab algn="l" pos="0"/>
              </a:tabLst>
            </a:pPr>
            <a:r>
              <a:rPr b="0" lang="pt-BR" sz="1800" spc="-1" strike="noStrike">
                <a:solidFill>
                  <a:srgbClr val="ff0000"/>
                </a:solidFill>
                <a:latin typeface="Calibri"/>
                <a:ea typeface="Calibri"/>
              </a:rPr>
              <a:t>1988</a:t>
            </a:r>
            <a:endParaRPr b="0" lang="pt-BR" sz="1800" spc="-1" strike="noStrike">
              <a:solidFill>
                <a:srgbClr val="000000"/>
              </a:solidFill>
              <a:latin typeface="Arial"/>
            </a:endParaRPr>
          </a:p>
        </p:txBody>
      </p:sp>
      <p:sp>
        <p:nvSpPr>
          <p:cNvPr id="222" name="Google Shape;888;p71"/>
          <p:cNvSpPr/>
          <p:nvPr/>
        </p:nvSpPr>
        <p:spPr>
          <a:xfrm>
            <a:off x="2381400" y="3955320"/>
            <a:ext cx="884160" cy="484560"/>
          </a:xfrm>
          <a:prstGeom prst="rect">
            <a:avLst/>
          </a:prstGeom>
          <a:noFill/>
          <a:ln w="0">
            <a:noFill/>
          </a:ln>
        </p:spPr>
        <p:style>
          <a:lnRef idx="0"/>
          <a:fillRef idx="0"/>
          <a:effectRef idx="0"/>
          <a:fontRef idx="minor"/>
        </p:style>
        <p:txBody>
          <a:bodyPr tIns="91440" bIns="91440" anchor="b">
            <a:noAutofit/>
          </a:bodyPr>
          <a:p>
            <a:pPr defTabSz="914400">
              <a:lnSpc>
                <a:spcPct val="90000"/>
              </a:lnSpc>
              <a:tabLst>
                <a:tab algn="l" pos="0"/>
              </a:tabLst>
            </a:pPr>
            <a:r>
              <a:rPr b="0" lang="pt-BR" sz="1800" spc="-1" strike="noStrike">
                <a:solidFill>
                  <a:srgbClr val="ff0000"/>
                </a:solidFill>
                <a:latin typeface="Calibri"/>
                <a:ea typeface="Calibri"/>
              </a:rPr>
              <a:t>1990</a:t>
            </a:r>
            <a:endParaRPr b="0" lang="pt-BR" sz="1800" spc="-1" strike="noStrike">
              <a:solidFill>
                <a:srgbClr val="000000"/>
              </a:solidFill>
              <a:latin typeface="Arial"/>
            </a:endParaRPr>
          </a:p>
        </p:txBody>
      </p:sp>
      <p:sp>
        <p:nvSpPr>
          <p:cNvPr id="223" name="Google Shape;889;p71"/>
          <p:cNvSpPr/>
          <p:nvPr/>
        </p:nvSpPr>
        <p:spPr>
          <a:xfrm>
            <a:off x="3634200" y="3955320"/>
            <a:ext cx="884160" cy="484560"/>
          </a:xfrm>
          <a:prstGeom prst="rect">
            <a:avLst/>
          </a:prstGeom>
          <a:noFill/>
          <a:ln w="0">
            <a:noFill/>
          </a:ln>
        </p:spPr>
        <p:style>
          <a:lnRef idx="0"/>
          <a:fillRef idx="0"/>
          <a:effectRef idx="0"/>
          <a:fontRef idx="minor"/>
        </p:style>
        <p:txBody>
          <a:bodyPr tIns="91440" bIns="91440" anchor="b">
            <a:noAutofit/>
          </a:bodyPr>
          <a:p>
            <a:pPr defTabSz="914400">
              <a:lnSpc>
                <a:spcPct val="90000"/>
              </a:lnSpc>
              <a:tabLst>
                <a:tab algn="l" pos="0"/>
              </a:tabLst>
            </a:pPr>
            <a:r>
              <a:rPr b="0" lang="pt-BR" sz="1800" spc="-1" strike="noStrike">
                <a:solidFill>
                  <a:srgbClr val="ff0000"/>
                </a:solidFill>
                <a:latin typeface="Calibri"/>
                <a:ea typeface="Calibri"/>
              </a:rPr>
              <a:t>2004</a:t>
            </a:r>
            <a:endParaRPr b="0" lang="pt-BR" sz="1800" spc="-1" strike="noStrike">
              <a:solidFill>
                <a:srgbClr val="000000"/>
              </a:solidFill>
              <a:latin typeface="Arial"/>
            </a:endParaRPr>
          </a:p>
        </p:txBody>
      </p:sp>
      <p:sp>
        <p:nvSpPr>
          <p:cNvPr id="224" name="Google Shape;890;p71"/>
          <p:cNvSpPr/>
          <p:nvPr/>
        </p:nvSpPr>
        <p:spPr>
          <a:xfrm>
            <a:off x="4886640" y="3955320"/>
            <a:ext cx="884160" cy="484560"/>
          </a:xfrm>
          <a:prstGeom prst="rect">
            <a:avLst/>
          </a:prstGeom>
          <a:noFill/>
          <a:ln w="0">
            <a:noFill/>
          </a:ln>
        </p:spPr>
        <p:style>
          <a:lnRef idx="0"/>
          <a:fillRef idx="0"/>
          <a:effectRef idx="0"/>
          <a:fontRef idx="minor"/>
        </p:style>
        <p:txBody>
          <a:bodyPr tIns="91440" bIns="91440" anchor="b">
            <a:noAutofit/>
          </a:bodyPr>
          <a:p>
            <a:pPr defTabSz="914400">
              <a:lnSpc>
                <a:spcPct val="90000"/>
              </a:lnSpc>
              <a:tabLst>
                <a:tab algn="l" pos="0"/>
              </a:tabLst>
            </a:pPr>
            <a:r>
              <a:rPr b="0" lang="pt-BR" sz="1800" spc="-1" strike="noStrike">
                <a:solidFill>
                  <a:srgbClr val="ff0000"/>
                </a:solidFill>
                <a:latin typeface="Calibri"/>
                <a:ea typeface="Calibri"/>
              </a:rPr>
              <a:t>2008</a:t>
            </a:r>
            <a:endParaRPr b="0" lang="pt-BR" sz="1800" spc="-1" strike="noStrike">
              <a:solidFill>
                <a:srgbClr val="000000"/>
              </a:solidFill>
              <a:latin typeface="Arial"/>
            </a:endParaRPr>
          </a:p>
        </p:txBody>
      </p:sp>
      <p:sp>
        <p:nvSpPr>
          <p:cNvPr id="225" name="Google Shape;891;p71"/>
          <p:cNvSpPr/>
          <p:nvPr/>
        </p:nvSpPr>
        <p:spPr>
          <a:xfrm>
            <a:off x="6139440" y="3955320"/>
            <a:ext cx="884160" cy="484560"/>
          </a:xfrm>
          <a:prstGeom prst="rect">
            <a:avLst/>
          </a:prstGeom>
          <a:noFill/>
          <a:ln w="0">
            <a:noFill/>
          </a:ln>
        </p:spPr>
        <p:style>
          <a:lnRef idx="0"/>
          <a:fillRef idx="0"/>
          <a:effectRef idx="0"/>
          <a:fontRef idx="minor"/>
        </p:style>
        <p:txBody>
          <a:bodyPr tIns="91440" bIns="91440" anchor="b">
            <a:noAutofit/>
          </a:bodyPr>
          <a:p>
            <a:pPr defTabSz="914400">
              <a:lnSpc>
                <a:spcPct val="90000"/>
              </a:lnSpc>
              <a:tabLst>
                <a:tab algn="l" pos="0"/>
              </a:tabLst>
            </a:pPr>
            <a:r>
              <a:rPr b="0" lang="pt-BR" sz="1800" spc="-1" strike="noStrike">
                <a:solidFill>
                  <a:srgbClr val="ff0000"/>
                </a:solidFill>
                <a:latin typeface="Calibri"/>
                <a:ea typeface="Calibri"/>
              </a:rPr>
              <a:t>2009</a:t>
            </a:r>
            <a:endParaRPr b="0" lang="pt-BR" sz="1800" spc="-1" strike="noStrike">
              <a:solidFill>
                <a:srgbClr val="000000"/>
              </a:solidFill>
              <a:latin typeface="Arial"/>
            </a:endParaRPr>
          </a:p>
        </p:txBody>
      </p:sp>
      <p:sp>
        <p:nvSpPr>
          <p:cNvPr id="226" name="Google Shape;892;p71"/>
          <p:cNvSpPr/>
          <p:nvPr/>
        </p:nvSpPr>
        <p:spPr>
          <a:xfrm>
            <a:off x="7392240" y="3955320"/>
            <a:ext cx="884160" cy="484560"/>
          </a:xfrm>
          <a:prstGeom prst="rect">
            <a:avLst/>
          </a:prstGeom>
          <a:noFill/>
          <a:ln w="0">
            <a:noFill/>
          </a:ln>
        </p:spPr>
        <p:style>
          <a:lnRef idx="0"/>
          <a:fillRef idx="0"/>
          <a:effectRef idx="0"/>
          <a:fontRef idx="minor"/>
        </p:style>
        <p:txBody>
          <a:bodyPr tIns="91440" bIns="91440" anchor="b">
            <a:noAutofit/>
          </a:bodyPr>
          <a:p>
            <a:pPr defTabSz="914400">
              <a:lnSpc>
                <a:spcPct val="90000"/>
              </a:lnSpc>
              <a:tabLst>
                <a:tab algn="l" pos="0"/>
              </a:tabLst>
            </a:pPr>
            <a:r>
              <a:rPr b="0" lang="pt-BR" sz="1800" spc="-1" strike="noStrike">
                <a:solidFill>
                  <a:srgbClr val="ff0000"/>
                </a:solidFill>
                <a:latin typeface="Calibri"/>
                <a:ea typeface="Calibri"/>
              </a:rPr>
              <a:t>2011</a:t>
            </a:r>
            <a:endParaRPr b="0" lang="pt-BR" sz="1800" spc="-1" strike="noStrike">
              <a:solidFill>
                <a:srgbClr val="000000"/>
              </a:solidFill>
              <a:latin typeface="Arial"/>
            </a:endParaRPr>
          </a:p>
        </p:txBody>
      </p:sp>
      <p:sp>
        <p:nvSpPr>
          <p:cNvPr id="227" name="Google Shape;892;p71"/>
          <p:cNvSpPr/>
          <p:nvPr/>
        </p:nvSpPr>
        <p:spPr>
          <a:xfrm>
            <a:off x="8607240" y="3955320"/>
            <a:ext cx="884160" cy="484560"/>
          </a:xfrm>
          <a:prstGeom prst="rect">
            <a:avLst/>
          </a:prstGeom>
          <a:noFill/>
          <a:ln w="0">
            <a:noFill/>
          </a:ln>
        </p:spPr>
        <p:style>
          <a:lnRef idx="0"/>
          <a:fillRef idx="0"/>
          <a:effectRef idx="0"/>
          <a:fontRef idx="minor"/>
        </p:style>
        <p:txBody>
          <a:bodyPr tIns="91440" bIns="91440" anchor="b">
            <a:noAutofit/>
          </a:bodyPr>
          <a:p>
            <a:pPr defTabSz="914400">
              <a:lnSpc>
                <a:spcPct val="90000"/>
              </a:lnSpc>
              <a:tabLst>
                <a:tab algn="l" pos="0"/>
              </a:tabLst>
            </a:pPr>
            <a:r>
              <a:rPr b="0" lang="pt-BR" sz="1800" spc="-1" strike="noStrike">
                <a:solidFill>
                  <a:srgbClr val="ff0000"/>
                </a:solidFill>
                <a:latin typeface="Calibri"/>
                <a:ea typeface="Calibri"/>
              </a:rPr>
              <a:t>2017</a:t>
            </a:r>
            <a:endParaRPr b="0" lang="pt-BR" sz="1800" spc="-1" strike="noStrike">
              <a:solidFill>
                <a:srgbClr val="000000"/>
              </a:solidFill>
              <a:latin typeface="Arial"/>
            </a:endParaRPr>
          </a:p>
        </p:txBody>
      </p:sp>
      <p:sp>
        <p:nvSpPr>
          <p:cNvPr id="228" name="Google Shape;892;p71"/>
          <p:cNvSpPr/>
          <p:nvPr/>
        </p:nvSpPr>
        <p:spPr>
          <a:xfrm>
            <a:off x="9832320" y="3955320"/>
            <a:ext cx="884160" cy="484560"/>
          </a:xfrm>
          <a:prstGeom prst="rect">
            <a:avLst/>
          </a:prstGeom>
          <a:noFill/>
          <a:ln w="0">
            <a:noFill/>
          </a:ln>
        </p:spPr>
        <p:style>
          <a:lnRef idx="0"/>
          <a:fillRef idx="0"/>
          <a:effectRef idx="0"/>
          <a:fontRef idx="minor"/>
        </p:style>
        <p:txBody>
          <a:bodyPr tIns="91440" bIns="91440" anchor="b">
            <a:noAutofit/>
          </a:bodyPr>
          <a:p>
            <a:pPr defTabSz="914400">
              <a:lnSpc>
                <a:spcPct val="90000"/>
              </a:lnSpc>
              <a:tabLst>
                <a:tab algn="l" pos="0"/>
              </a:tabLst>
            </a:pPr>
            <a:r>
              <a:rPr b="0" lang="pt-BR" sz="1800" spc="-1" strike="noStrike">
                <a:solidFill>
                  <a:srgbClr val="ff0000"/>
                </a:solidFill>
                <a:latin typeface="Calibri"/>
                <a:ea typeface="Calibri"/>
              </a:rPr>
              <a:t>2022</a:t>
            </a:r>
            <a:endParaRPr b="0" lang="pt-BR" sz="1800" spc="-1" strike="noStrike">
              <a:solidFill>
                <a:srgbClr val="000000"/>
              </a:solidFill>
              <a:latin typeface="Arial"/>
            </a:endParaRPr>
          </a:p>
        </p:txBody>
      </p:sp>
      <p:sp>
        <p:nvSpPr>
          <p:cNvPr id="229" name="Título 1"/>
          <p:cNvSpPr/>
          <p:nvPr/>
        </p:nvSpPr>
        <p:spPr>
          <a:xfrm>
            <a:off x="275760" y="268560"/>
            <a:ext cx="6900120" cy="465840"/>
          </a:xfrm>
          <a:prstGeom prst="rect">
            <a:avLst/>
          </a:prstGeom>
          <a:noFill/>
          <a:ln w="0">
            <a:noFill/>
          </a:ln>
        </p:spPr>
        <p:style>
          <a:lnRef idx="0"/>
          <a:fillRef idx="0"/>
          <a:effectRef idx="0"/>
          <a:fontRef idx="minor"/>
        </p:style>
        <p:txBody>
          <a:bodyPr lIns="90000" rIns="90000" tIns="45000" bIns="45000" anchor="t">
            <a:noAutofit/>
          </a:bodyPr>
          <a:p>
            <a:pPr defTabSz="457200">
              <a:lnSpc>
                <a:spcPct val="100000"/>
              </a:lnSpc>
            </a:pPr>
            <a:r>
              <a:rPr b="1" lang="pt-BR" sz="2400" spc="-1" strike="noStrike">
                <a:solidFill>
                  <a:srgbClr val="0f4e22"/>
                </a:solidFill>
                <a:latin typeface="Calibri"/>
                <a:ea typeface="Calibri"/>
              </a:rPr>
              <a:t>Legislação Espeleológica</a:t>
            </a:r>
            <a:endParaRPr b="0" lang="pt-BR" sz="2400" spc="-1" strike="noStrike">
              <a:solidFill>
                <a:srgbClr val="000000"/>
              </a:solidFill>
              <a:latin typeface="Arial"/>
            </a:endParaRPr>
          </a:p>
          <a:p>
            <a:pPr defTabSz="457200">
              <a:lnSpc>
                <a:spcPct val="100000"/>
              </a:lnSpc>
            </a:pPr>
            <a:endParaRPr b="0" lang="pt-BR" sz="2300" spc="-1" strike="noStrike">
              <a:solidFill>
                <a:srgbClr val="000000"/>
              </a:solidFill>
              <a:latin typeface="Arial"/>
            </a:endParaRPr>
          </a:p>
        </p:txBody>
      </p:sp>
      <p:cxnSp>
        <p:nvCxnSpPr>
          <p:cNvPr id="230" name="Conector reto 3"/>
          <p:cNvCxnSpPr/>
          <p:nvPr/>
        </p:nvCxnSpPr>
        <p:spPr>
          <a:xfrm>
            <a:off x="-9360" y="736560"/>
            <a:ext cx="3643560" cy="360"/>
          </a:xfrm>
          <a:prstGeom prst="straightConnector1">
            <a:avLst/>
          </a:prstGeom>
          <a:ln w="22860">
            <a:solidFill>
              <a:srgbClr val="00b050"/>
            </a:solidFill>
            <a:round/>
          </a:ln>
        </p:spPr>
      </p:cxnSp>
    </p:spTree>
  </p:cSld>
  <p:transition spd="slow">
    <p:wipe dir="r"/>
  </p:transition>
  <p:timing>
    <p:tnLst>
      <p:par>
        <p:cTn id="1" dur="indefinite" restart="never" nodeType="tmRoot">
          <p:childTnLst>
            <p:seq>
              <p:cTn id="2" dur="indefinite" nodeType="mainSeq">
                <p:childTnLst>
                  <p:par>
                    <p:cTn id="3" fill="hold">
                      <p:stCondLst>
                        <p:cond delay="0"/>
                      </p:stCondLst>
                      <p:childTnLst>
                        <p:par>
                          <p:cTn id="4" fill="hold">
                            <p:stCondLst>
                              <p:cond delay="0"/>
                            </p:stCondLst>
                            <p:childTnLst>
                              <p:par>
                                <p:cTn id="5" nodeType="afterEffect" fill="hold" presetClass="entr" presetID="22" presetSubtype="8">
                                  <p:stCondLst>
                                    <p:cond delay="0"/>
                                  </p:stCondLst>
                                  <p:childTnLst>
                                    <p:set>
                                      <p:cBhvr>
                                        <p:cTn id="6" dur="1" fill="hold">
                                          <p:stCondLst>
                                            <p:cond delay="0"/>
                                          </p:stCondLst>
                                        </p:cTn>
                                        <p:tgtEl>
                                          <p:spTgt spid="208"/>
                                        </p:tgtEl>
                                        <p:attrNameLst>
                                          <p:attrName>style.visibility</p:attrName>
                                        </p:attrNameLst>
                                      </p:cBhvr>
                                      <p:to>
                                        <p:strVal val="visible"/>
                                      </p:to>
                                    </p:set>
                                    <p:animEffect filter="wipe(left)" transition="in">
                                      <p:cBhvr additive="repl">
                                        <p:cTn id="7" dur="150"/>
                                        <p:tgtEl>
                                          <p:spTgt spid="208"/>
                                        </p:tgtEl>
                                      </p:cBhvr>
                                    </p:animEffect>
                                  </p:childTnLst>
                                </p:cTn>
                              </p:par>
                              <p:par>
                                <p:cTn id="8" nodeType="withEffect" fill="hold" presetClass="entr" presetID="22" presetSubtype="8">
                                  <p:stCondLst>
                                    <p:cond delay="0"/>
                                  </p:stCondLst>
                                  <p:childTnLst>
                                    <p:set>
                                      <p:cBhvr>
                                        <p:cTn id="9" dur="1" fill="hold">
                                          <p:stCondLst>
                                            <p:cond delay="0"/>
                                          </p:stCondLst>
                                        </p:cTn>
                                        <p:tgtEl>
                                          <p:spTgt spid="221"/>
                                        </p:tgtEl>
                                        <p:attrNameLst>
                                          <p:attrName>style.visibility</p:attrName>
                                        </p:attrNameLst>
                                      </p:cBhvr>
                                      <p:to>
                                        <p:strVal val="visible"/>
                                      </p:to>
                                    </p:set>
                                    <p:animEffect filter="wipe(left)" transition="in">
                                      <p:cBhvr additive="repl">
                                        <p:cTn id="10" dur="150"/>
                                        <p:tgtEl>
                                          <p:spTgt spid="221"/>
                                        </p:tgtEl>
                                      </p:cBhvr>
                                    </p:animEffect>
                                  </p:childTnLst>
                                </p:cTn>
                              </p:par>
                            </p:childTnLst>
                          </p:cTn>
                        </p:par>
                      </p:childTnLst>
                    </p:cTn>
                  </p:par>
                  <p:par>
                    <p:cTn id="11" fill="hold">
                      <p:stCondLst>
                        <p:cond delay="indefinite"/>
                      </p:stCondLst>
                      <p:childTnLst>
                        <p:par>
                          <p:cTn id="12" fill="hold">
                            <p:stCondLst>
                              <p:cond delay="0"/>
                            </p:stCondLst>
                            <p:childTnLst>
                              <p:par>
                                <p:cTn id="13" nodeType="clickEffect" fill="hold" presetClass="exit" presetID="1">
                                  <p:stCondLst>
                                    <p:cond delay="0"/>
                                  </p:stCondLst>
                                  <p:childTnLst>
                                    <p:set>
                                      <p:cBhvr>
                                        <p:cTn id="14" dur="1" fill="hold">
                                          <p:stCondLst>
                                            <p:cond delay="0"/>
                                          </p:stCondLst>
                                        </p:cTn>
                                        <p:tgtEl>
                                          <p:spTgt spid="208"/>
                                        </p:tgtEl>
                                        <p:attrNameLst>
                                          <p:attrName>style.visibility</p:attrName>
                                        </p:attrNameLst>
                                      </p:cBhvr>
                                      <p:to>
                                        <p:strVal val="hidden"/>
                                      </p:to>
                                    </p:set>
                                  </p:childTnLst>
                                </p:cTn>
                              </p:par>
                              <p:par>
                                <p:cTn id="15" nodeType="withEffect" fill="hold" presetClass="exit" presetID="1">
                                  <p:stCondLst>
                                    <p:cond delay="0"/>
                                  </p:stCondLst>
                                  <p:childTnLst>
                                    <p:set>
                                      <p:cBhvr>
                                        <p:cTn id="16" dur="1" fill="hold">
                                          <p:stCondLst>
                                            <p:cond delay="0"/>
                                          </p:stCondLst>
                                        </p:cTn>
                                        <p:tgtEl>
                                          <p:spTgt spid="221"/>
                                        </p:tgtEl>
                                        <p:attrNameLst>
                                          <p:attrName>style.visibility</p:attrName>
                                        </p:attrNameLst>
                                      </p:cBhvr>
                                      <p:to>
                                        <p:strVal val="hidden"/>
                                      </p:to>
                                    </p:set>
                                  </p:childTnLst>
                                </p:cTn>
                              </p:par>
                            </p:childTnLst>
                          </p:cTn>
                        </p:par>
                        <p:par>
                          <p:cTn id="17" fill="hold">
                            <p:stCondLst>
                              <p:cond delay="0"/>
                            </p:stCondLst>
                            <p:childTnLst>
                              <p:par>
                                <p:cTn id="18" nodeType="afterEffect" fill="hold" presetClass="entr" presetID="22" presetSubtype="8">
                                  <p:stCondLst>
                                    <p:cond delay="0"/>
                                  </p:stCondLst>
                                  <p:childTnLst>
                                    <p:set>
                                      <p:cBhvr>
                                        <p:cTn id="19" dur="1" fill="hold">
                                          <p:stCondLst>
                                            <p:cond delay="0"/>
                                          </p:stCondLst>
                                        </p:cTn>
                                        <p:tgtEl>
                                          <p:spTgt spid="209"/>
                                        </p:tgtEl>
                                        <p:attrNameLst>
                                          <p:attrName>style.visibility</p:attrName>
                                        </p:attrNameLst>
                                      </p:cBhvr>
                                      <p:to>
                                        <p:strVal val="visible"/>
                                      </p:to>
                                    </p:set>
                                    <p:animEffect filter="wipe(left)" transition="in">
                                      <p:cBhvr additive="repl">
                                        <p:cTn id="20" dur="150"/>
                                        <p:tgtEl>
                                          <p:spTgt spid="209"/>
                                        </p:tgtEl>
                                      </p:cBhvr>
                                    </p:animEffect>
                                  </p:childTnLst>
                                </p:cTn>
                              </p:par>
                              <p:par>
                                <p:cTn id="21" nodeType="withEffect" fill="hold" presetClass="entr" presetID="22" presetSubtype="8">
                                  <p:stCondLst>
                                    <p:cond delay="0"/>
                                  </p:stCondLst>
                                  <p:childTnLst>
                                    <p:set>
                                      <p:cBhvr>
                                        <p:cTn id="22" dur="1" fill="hold">
                                          <p:stCondLst>
                                            <p:cond delay="0"/>
                                          </p:stCondLst>
                                        </p:cTn>
                                        <p:tgtEl>
                                          <p:spTgt spid="222"/>
                                        </p:tgtEl>
                                        <p:attrNameLst>
                                          <p:attrName>style.visibility</p:attrName>
                                        </p:attrNameLst>
                                      </p:cBhvr>
                                      <p:to>
                                        <p:strVal val="visible"/>
                                      </p:to>
                                    </p:set>
                                    <p:animEffect filter="wipe(left)" transition="in">
                                      <p:cBhvr additive="repl">
                                        <p:cTn id="23" dur="150"/>
                                        <p:tgtEl>
                                          <p:spTgt spid="222"/>
                                        </p:tgtEl>
                                      </p:cBhvr>
                                    </p:animEffect>
                                  </p:childTnLst>
                                </p:cTn>
                              </p:par>
                            </p:childTnLst>
                          </p:cTn>
                        </p:par>
                      </p:childTnLst>
                    </p:cTn>
                  </p:par>
                  <p:par>
                    <p:cTn id="24" fill="hold">
                      <p:stCondLst>
                        <p:cond delay="indefinite"/>
                      </p:stCondLst>
                      <p:childTnLst>
                        <p:par>
                          <p:cTn id="25" fill="hold">
                            <p:stCondLst>
                              <p:cond delay="0"/>
                            </p:stCondLst>
                            <p:childTnLst>
                              <p:par>
                                <p:cTn id="26" nodeType="clickEffect" fill="hold" presetClass="exit" presetID="1">
                                  <p:stCondLst>
                                    <p:cond delay="0"/>
                                  </p:stCondLst>
                                  <p:childTnLst>
                                    <p:set>
                                      <p:cBhvr>
                                        <p:cTn id="27" dur="1" fill="hold">
                                          <p:stCondLst>
                                            <p:cond delay="0"/>
                                          </p:stCondLst>
                                        </p:cTn>
                                        <p:tgtEl>
                                          <p:spTgt spid="209"/>
                                        </p:tgtEl>
                                        <p:attrNameLst>
                                          <p:attrName>style.visibility</p:attrName>
                                        </p:attrNameLst>
                                      </p:cBhvr>
                                      <p:to>
                                        <p:strVal val="hidden"/>
                                      </p:to>
                                    </p:set>
                                  </p:childTnLst>
                                </p:cTn>
                              </p:par>
                              <p:par>
                                <p:cTn id="28" nodeType="withEffect" fill="hold" presetClass="exit" presetID="1">
                                  <p:stCondLst>
                                    <p:cond delay="0"/>
                                  </p:stCondLst>
                                  <p:childTnLst>
                                    <p:set>
                                      <p:cBhvr>
                                        <p:cTn id="29" dur="1" fill="hold">
                                          <p:stCondLst>
                                            <p:cond delay="0"/>
                                          </p:stCondLst>
                                        </p:cTn>
                                        <p:tgtEl>
                                          <p:spTgt spid="222"/>
                                        </p:tgtEl>
                                        <p:attrNameLst>
                                          <p:attrName>style.visibility</p:attrName>
                                        </p:attrNameLst>
                                      </p:cBhvr>
                                      <p:to>
                                        <p:strVal val="hidden"/>
                                      </p:to>
                                    </p:set>
                                  </p:childTnLst>
                                </p:cTn>
                              </p:par>
                            </p:childTnLst>
                          </p:cTn>
                        </p:par>
                        <p:par>
                          <p:cTn id="30" fill="hold">
                            <p:stCondLst>
                              <p:cond delay="0"/>
                            </p:stCondLst>
                            <p:childTnLst>
                              <p:par>
                                <p:cTn id="31" nodeType="afterEffect" fill="hold" presetClass="entr" presetID="22" presetSubtype="8">
                                  <p:stCondLst>
                                    <p:cond delay="0"/>
                                  </p:stCondLst>
                                  <p:childTnLst>
                                    <p:set>
                                      <p:cBhvr>
                                        <p:cTn id="32" dur="1" fill="hold">
                                          <p:stCondLst>
                                            <p:cond delay="0"/>
                                          </p:stCondLst>
                                        </p:cTn>
                                        <p:tgtEl>
                                          <p:spTgt spid="211"/>
                                        </p:tgtEl>
                                        <p:attrNameLst>
                                          <p:attrName>style.visibility</p:attrName>
                                        </p:attrNameLst>
                                      </p:cBhvr>
                                      <p:to>
                                        <p:strVal val="visible"/>
                                      </p:to>
                                    </p:set>
                                    <p:animEffect filter="wipe(left)" transition="in">
                                      <p:cBhvr additive="repl">
                                        <p:cTn id="33" dur="150"/>
                                        <p:tgtEl>
                                          <p:spTgt spid="211"/>
                                        </p:tgtEl>
                                      </p:cBhvr>
                                    </p:animEffect>
                                  </p:childTnLst>
                                </p:cTn>
                              </p:par>
                              <p:par>
                                <p:cTn id="34" nodeType="withEffect" fill="hold" presetClass="entr" presetID="22" presetSubtype="8">
                                  <p:stCondLst>
                                    <p:cond delay="0"/>
                                  </p:stCondLst>
                                  <p:childTnLst>
                                    <p:set>
                                      <p:cBhvr>
                                        <p:cTn id="35" dur="1" fill="hold">
                                          <p:stCondLst>
                                            <p:cond delay="0"/>
                                          </p:stCondLst>
                                        </p:cTn>
                                        <p:tgtEl>
                                          <p:spTgt spid="223"/>
                                        </p:tgtEl>
                                        <p:attrNameLst>
                                          <p:attrName>style.visibility</p:attrName>
                                        </p:attrNameLst>
                                      </p:cBhvr>
                                      <p:to>
                                        <p:strVal val="visible"/>
                                      </p:to>
                                    </p:set>
                                    <p:animEffect filter="wipe(left)" transition="in">
                                      <p:cBhvr additive="repl">
                                        <p:cTn id="36" dur="150"/>
                                        <p:tgtEl>
                                          <p:spTgt spid="223"/>
                                        </p:tgtEl>
                                      </p:cBhvr>
                                    </p:animEffect>
                                  </p:childTnLst>
                                </p:cTn>
                              </p:par>
                            </p:childTnLst>
                          </p:cTn>
                        </p:par>
                      </p:childTnLst>
                    </p:cTn>
                  </p:par>
                  <p:par>
                    <p:cTn id="37" fill="hold">
                      <p:stCondLst>
                        <p:cond delay="indefinite"/>
                      </p:stCondLst>
                      <p:childTnLst>
                        <p:par>
                          <p:cTn id="38" fill="hold">
                            <p:stCondLst>
                              <p:cond delay="0"/>
                            </p:stCondLst>
                            <p:childTnLst>
                              <p:par>
                                <p:cTn id="39" nodeType="clickEffect" fill="hold" presetClass="exit" presetID="1">
                                  <p:stCondLst>
                                    <p:cond delay="0"/>
                                  </p:stCondLst>
                                  <p:childTnLst>
                                    <p:set>
                                      <p:cBhvr>
                                        <p:cTn id="40" dur="1" fill="hold">
                                          <p:stCondLst>
                                            <p:cond delay="0"/>
                                          </p:stCondLst>
                                        </p:cTn>
                                        <p:tgtEl>
                                          <p:spTgt spid="211"/>
                                        </p:tgtEl>
                                        <p:attrNameLst>
                                          <p:attrName>style.visibility</p:attrName>
                                        </p:attrNameLst>
                                      </p:cBhvr>
                                      <p:to>
                                        <p:strVal val="hidden"/>
                                      </p:to>
                                    </p:set>
                                  </p:childTnLst>
                                </p:cTn>
                              </p:par>
                              <p:par>
                                <p:cTn id="41" nodeType="withEffect" fill="hold" presetClass="exit" presetID="1">
                                  <p:stCondLst>
                                    <p:cond delay="0"/>
                                  </p:stCondLst>
                                  <p:childTnLst>
                                    <p:set>
                                      <p:cBhvr>
                                        <p:cTn id="42" dur="1" fill="hold">
                                          <p:stCondLst>
                                            <p:cond delay="0"/>
                                          </p:stCondLst>
                                        </p:cTn>
                                        <p:tgtEl>
                                          <p:spTgt spid="223"/>
                                        </p:tgtEl>
                                        <p:attrNameLst>
                                          <p:attrName>style.visibility</p:attrName>
                                        </p:attrNameLst>
                                      </p:cBhvr>
                                      <p:to>
                                        <p:strVal val="hidden"/>
                                      </p:to>
                                    </p:set>
                                  </p:childTnLst>
                                </p:cTn>
                              </p:par>
                            </p:childTnLst>
                          </p:cTn>
                        </p:par>
                        <p:par>
                          <p:cTn id="43" fill="hold">
                            <p:stCondLst>
                              <p:cond delay="0"/>
                            </p:stCondLst>
                            <p:childTnLst>
                              <p:par>
                                <p:cTn id="44" nodeType="afterEffect" fill="hold" presetClass="entr" presetID="22" presetSubtype="8">
                                  <p:stCondLst>
                                    <p:cond delay="0"/>
                                  </p:stCondLst>
                                  <p:childTnLst>
                                    <p:set>
                                      <p:cBhvr>
                                        <p:cTn id="45" dur="1" fill="hold">
                                          <p:stCondLst>
                                            <p:cond delay="0"/>
                                          </p:stCondLst>
                                        </p:cTn>
                                        <p:tgtEl>
                                          <p:spTgt spid="210"/>
                                        </p:tgtEl>
                                        <p:attrNameLst>
                                          <p:attrName>style.visibility</p:attrName>
                                        </p:attrNameLst>
                                      </p:cBhvr>
                                      <p:to>
                                        <p:strVal val="visible"/>
                                      </p:to>
                                    </p:set>
                                    <p:animEffect filter="wipe(left)" transition="in">
                                      <p:cBhvr additive="repl">
                                        <p:cTn id="46" dur="150"/>
                                        <p:tgtEl>
                                          <p:spTgt spid="210"/>
                                        </p:tgtEl>
                                      </p:cBhvr>
                                    </p:animEffect>
                                  </p:childTnLst>
                                </p:cTn>
                              </p:par>
                              <p:par>
                                <p:cTn id="47" nodeType="withEffect" fill="hold" presetClass="entr" presetID="22" presetSubtype="8">
                                  <p:stCondLst>
                                    <p:cond delay="0"/>
                                  </p:stCondLst>
                                  <p:childTnLst>
                                    <p:set>
                                      <p:cBhvr>
                                        <p:cTn id="48" dur="1" fill="hold">
                                          <p:stCondLst>
                                            <p:cond delay="0"/>
                                          </p:stCondLst>
                                        </p:cTn>
                                        <p:tgtEl>
                                          <p:spTgt spid="224"/>
                                        </p:tgtEl>
                                        <p:attrNameLst>
                                          <p:attrName>style.visibility</p:attrName>
                                        </p:attrNameLst>
                                      </p:cBhvr>
                                      <p:to>
                                        <p:strVal val="visible"/>
                                      </p:to>
                                    </p:set>
                                    <p:animEffect filter="wipe(left)" transition="in">
                                      <p:cBhvr additive="repl">
                                        <p:cTn id="49" dur="150"/>
                                        <p:tgtEl>
                                          <p:spTgt spid="224"/>
                                        </p:tgtEl>
                                      </p:cBhvr>
                                    </p:animEffect>
                                  </p:childTnLst>
                                </p:cTn>
                              </p:par>
                            </p:childTnLst>
                          </p:cTn>
                        </p:par>
                      </p:childTnLst>
                    </p:cTn>
                  </p:par>
                  <p:par>
                    <p:cTn id="50" fill="hold">
                      <p:stCondLst>
                        <p:cond delay="indefinite"/>
                      </p:stCondLst>
                      <p:childTnLst>
                        <p:par>
                          <p:cTn id="51" fill="hold">
                            <p:stCondLst>
                              <p:cond delay="0"/>
                            </p:stCondLst>
                            <p:childTnLst>
                              <p:par>
                                <p:cTn id="52" nodeType="clickEffect" fill="hold" presetClass="exit" presetID="1">
                                  <p:stCondLst>
                                    <p:cond delay="0"/>
                                  </p:stCondLst>
                                  <p:childTnLst>
                                    <p:set>
                                      <p:cBhvr>
                                        <p:cTn id="53" dur="1" fill="hold">
                                          <p:stCondLst>
                                            <p:cond delay="0"/>
                                          </p:stCondLst>
                                        </p:cTn>
                                        <p:tgtEl>
                                          <p:spTgt spid="210"/>
                                        </p:tgtEl>
                                        <p:attrNameLst>
                                          <p:attrName>style.visibility</p:attrName>
                                        </p:attrNameLst>
                                      </p:cBhvr>
                                      <p:to>
                                        <p:strVal val="hidden"/>
                                      </p:to>
                                    </p:set>
                                  </p:childTnLst>
                                </p:cTn>
                              </p:par>
                              <p:par>
                                <p:cTn id="54" nodeType="withEffect" fill="hold" presetClass="exit" presetID="1">
                                  <p:stCondLst>
                                    <p:cond delay="0"/>
                                  </p:stCondLst>
                                  <p:childTnLst>
                                    <p:set>
                                      <p:cBhvr>
                                        <p:cTn id="55" dur="1" fill="hold">
                                          <p:stCondLst>
                                            <p:cond delay="0"/>
                                          </p:stCondLst>
                                        </p:cTn>
                                        <p:tgtEl>
                                          <p:spTgt spid="224"/>
                                        </p:tgtEl>
                                        <p:attrNameLst>
                                          <p:attrName>style.visibility</p:attrName>
                                        </p:attrNameLst>
                                      </p:cBhvr>
                                      <p:to>
                                        <p:strVal val="hidden"/>
                                      </p:to>
                                    </p:set>
                                  </p:childTnLst>
                                </p:cTn>
                              </p:par>
                            </p:childTnLst>
                          </p:cTn>
                        </p:par>
                        <p:par>
                          <p:cTn id="56" fill="hold">
                            <p:stCondLst>
                              <p:cond delay="0"/>
                            </p:stCondLst>
                            <p:childTnLst>
                              <p:par>
                                <p:cTn id="57" nodeType="afterEffect" fill="hold" presetClass="entr" presetID="22" presetSubtype="8">
                                  <p:stCondLst>
                                    <p:cond delay="0"/>
                                  </p:stCondLst>
                                  <p:childTnLst>
                                    <p:set>
                                      <p:cBhvr>
                                        <p:cTn id="58" dur="1" fill="hold">
                                          <p:stCondLst>
                                            <p:cond delay="0"/>
                                          </p:stCondLst>
                                        </p:cTn>
                                        <p:tgtEl>
                                          <p:spTgt spid="220"/>
                                        </p:tgtEl>
                                        <p:attrNameLst>
                                          <p:attrName>style.visibility</p:attrName>
                                        </p:attrNameLst>
                                      </p:cBhvr>
                                      <p:to>
                                        <p:strVal val="visible"/>
                                      </p:to>
                                    </p:set>
                                    <p:animEffect filter="wipe(left)" transition="in">
                                      <p:cBhvr additive="repl">
                                        <p:cTn id="59" dur="150"/>
                                        <p:tgtEl>
                                          <p:spTgt spid="220"/>
                                        </p:tgtEl>
                                      </p:cBhvr>
                                    </p:animEffect>
                                  </p:childTnLst>
                                </p:cTn>
                              </p:par>
                              <p:par>
                                <p:cTn id="60" nodeType="withEffect" fill="hold" presetClass="entr" presetID="22" presetSubtype="8">
                                  <p:stCondLst>
                                    <p:cond delay="0"/>
                                  </p:stCondLst>
                                  <p:childTnLst>
                                    <p:set>
                                      <p:cBhvr>
                                        <p:cTn id="61" dur="1" fill="hold">
                                          <p:stCondLst>
                                            <p:cond delay="0"/>
                                          </p:stCondLst>
                                        </p:cTn>
                                        <p:tgtEl>
                                          <p:spTgt spid="225"/>
                                        </p:tgtEl>
                                        <p:attrNameLst>
                                          <p:attrName>style.visibility</p:attrName>
                                        </p:attrNameLst>
                                      </p:cBhvr>
                                      <p:to>
                                        <p:strVal val="visible"/>
                                      </p:to>
                                    </p:set>
                                    <p:animEffect filter="wipe(left)" transition="in">
                                      <p:cBhvr additive="repl">
                                        <p:cTn id="62" dur="150"/>
                                        <p:tgtEl>
                                          <p:spTgt spid="225"/>
                                        </p:tgtEl>
                                      </p:cBhvr>
                                    </p:animEffect>
                                  </p:childTnLst>
                                </p:cTn>
                              </p:par>
                            </p:childTnLst>
                          </p:cTn>
                        </p:par>
                      </p:childTnLst>
                    </p:cTn>
                  </p:par>
                  <p:par>
                    <p:cTn id="63" fill="hold">
                      <p:stCondLst>
                        <p:cond delay="indefinite"/>
                      </p:stCondLst>
                      <p:childTnLst>
                        <p:par>
                          <p:cTn id="64" fill="hold">
                            <p:stCondLst>
                              <p:cond delay="0"/>
                            </p:stCondLst>
                            <p:childTnLst>
                              <p:par>
                                <p:cTn id="65" nodeType="clickEffect" fill="hold" presetClass="exit" presetID="1">
                                  <p:stCondLst>
                                    <p:cond delay="0"/>
                                  </p:stCondLst>
                                  <p:childTnLst>
                                    <p:set>
                                      <p:cBhvr>
                                        <p:cTn id="66" dur="1" fill="hold">
                                          <p:stCondLst>
                                            <p:cond delay="0"/>
                                          </p:stCondLst>
                                        </p:cTn>
                                        <p:tgtEl>
                                          <p:spTgt spid="220"/>
                                        </p:tgtEl>
                                        <p:attrNameLst>
                                          <p:attrName>style.visibility</p:attrName>
                                        </p:attrNameLst>
                                      </p:cBhvr>
                                      <p:to>
                                        <p:strVal val="hidden"/>
                                      </p:to>
                                    </p:set>
                                  </p:childTnLst>
                                </p:cTn>
                              </p:par>
                              <p:par>
                                <p:cTn id="67" nodeType="withEffect" fill="hold" presetClass="exit" presetID="1">
                                  <p:stCondLst>
                                    <p:cond delay="0"/>
                                  </p:stCondLst>
                                  <p:childTnLst>
                                    <p:set>
                                      <p:cBhvr>
                                        <p:cTn id="68" dur="1" fill="hold">
                                          <p:stCondLst>
                                            <p:cond delay="0"/>
                                          </p:stCondLst>
                                        </p:cTn>
                                        <p:tgtEl>
                                          <p:spTgt spid="225"/>
                                        </p:tgtEl>
                                        <p:attrNameLst>
                                          <p:attrName>style.visibility</p:attrName>
                                        </p:attrNameLst>
                                      </p:cBhvr>
                                      <p:to>
                                        <p:strVal val="hidden"/>
                                      </p:to>
                                    </p:set>
                                  </p:childTnLst>
                                </p:cTn>
                              </p:par>
                            </p:childTnLst>
                          </p:cTn>
                        </p:par>
                        <p:par>
                          <p:cTn id="69" fill="hold">
                            <p:stCondLst>
                              <p:cond delay="0"/>
                            </p:stCondLst>
                            <p:childTnLst>
                              <p:par>
                                <p:cTn id="70" nodeType="afterEffect" fill="hold" presetClass="entr" presetID="22" presetSubtype="8">
                                  <p:stCondLst>
                                    <p:cond delay="0"/>
                                  </p:stCondLst>
                                  <p:childTnLst>
                                    <p:set>
                                      <p:cBhvr>
                                        <p:cTn id="71" dur="1" fill="hold">
                                          <p:stCondLst>
                                            <p:cond delay="0"/>
                                          </p:stCondLst>
                                        </p:cTn>
                                        <p:tgtEl>
                                          <p:spTgt spid="217"/>
                                        </p:tgtEl>
                                        <p:attrNameLst>
                                          <p:attrName>style.visibility</p:attrName>
                                        </p:attrNameLst>
                                      </p:cBhvr>
                                      <p:to>
                                        <p:strVal val="visible"/>
                                      </p:to>
                                    </p:set>
                                    <p:animEffect filter="wipe(left)" transition="in">
                                      <p:cBhvr additive="repl">
                                        <p:cTn id="72" dur="150"/>
                                        <p:tgtEl>
                                          <p:spTgt spid="217"/>
                                        </p:tgtEl>
                                      </p:cBhvr>
                                    </p:animEffect>
                                  </p:childTnLst>
                                </p:cTn>
                              </p:par>
                              <p:par>
                                <p:cTn id="73" nodeType="withEffect" fill="hold" presetClass="entr" presetID="22" presetSubtype="8">
                                  <p:stCondLst>
                                    <p:cond delay="0"/>
                                  </p:stCondLst>
                                  <p:childTnLst>
                                    <p:set>
                                      <p:cBhvr>
                                        <p:cTn id="74" dur="1" fill="hold">
                                          <p:stCondLst>
                                            <p:cond delay="0"/>
                                          </p:stCondLst>
                                        </p:cTn>
                                        <p:tgtEl>
                                          <p:spTgt spid="226"/>
                                        </p:tgtEl>
                                        <p:attrNameLst>
                                          <p:attrName>style.visibility</p:attrName>
                                        </p:attrNameLst>
                                      </p:cBhvr>
                                      <p:to>
                                        <p:strVal val="visible"/>
                                      </p:to>
                                    </p:set>
                                    <p:animEffect filter="wipe(left)" transition="in">
                                      <p:cBhvr additive="repl">
                                        <p:cTn id="75" dur="150"/>
                                        <p:tgtEl>
                                          <p:spTgt spid="226"/>
                                        </p:tgtEl>
                                      </p:cBhvr>
                                    </p:animEffect>
                                  </p:childTnLst>
                                </p:cTn>
                              </p:par>
                            </p:childTnLst>
                          </p:cTn>
                        </p:par>
                      </p:childTnLst>
                    </p:cTn>
                  </p:par>
                  <p:par>
                    <p:cTn id="76" fill="hold">
                      <p:stCondLst>
                        <p:cond delay="indefinite"/>
                      </p:stCondLst>
                      <p:childTnLst>
                        <p:par>
                          <p:cTn id="77" fill="hold">
                            <p:stCondLst>
                              <p:cond delay="0"/>
                            </p:stCondLst>
                            <p:childTnLst>
                              <p:par>
                                <p:cTn id="78" nodeType="clickEffect" fill="hold" presetClass="exit" presetID="1">
                                  <p:stCondLst>
                                    <p:cond delay="0"/>
                                  </p:stCondLst>
                                  <p:childTnLst>
                                    <p:set>
                                      <p:cBhvr>
                                        <p:cTn id="79" dur="1" fill="hold">
                                          <p:stCondLst>
                                            <p:cond delay="0"/>
                                          </p:stCondLst>
                                        </p:cTn>
                                        <p:tgtEl>
                                          <p:spTgt spid="217"/>
                                        </p:tgtEl>
                                        <p:attrNameLst>
                                          <p:attrName>style.visibility</p:attrName>
                                        </p:attrNameLst>
                                      </p:cBhvr>
                                      <p:to>
                                        <p:strVal val="hidden"/>
                                      </p:to>
                                    </p:set>
                                  </p:childTnLst>
                                </p:cTn>
                              </p:par>
                              <p:par>
                                <p:cTn id="80" nodeType="withEffect" fill="hold" presetClass="exit" presetID="1">
                                  <p:stCondLst>
                                    <p:cond delay="0"/>
                                  </p:stCondLst>
                                  <p:childTnLst>
                                    <p:set>
                                      <p:cBhvr>
                                        <p:cTn id="81" dur="1" fill="hold">
                                          <p:stCondLst>
                                            <p:cond delay="0"/>
                                          </p:stCondLst>
                                        </p:cTn>
                                        <p:tgtEl>
                                          <p:spTgt spid="226"/>
                                        </p:tgtEl>
                                        <p:attrNameLst>
                                          <p:attrName>style.visibility</p:attrName>
                                        </p:attrNameLst>
                                      </p:cBhvr>
                                      <p:to>
                                        <p:strVal val="hidden"/>
                                      </p:to>
                                    </p:set>
                                  </p:childTnLst>
                                </p:cTn>
                              </p:par>
                            </p:childTnLst>
                          </p:cTn>
                        </p:par>
                        <p:par>
                          <p:cTn id="82" fill="hold">
                            <p:stCondLst>
                              <p:cond delay="0"/>
                            </p:stCondLst>
                            <p:childTnLst>
                              <p:par>
                                <p:cTn id="83" nodeType="afterEffect" fill="hold" presetClass="entr" presetID="22" presetSubtype="8">
                                  <p:stCondLst>
                                    <p:cond delay="0"/>
                                  </p:stCondLst>
                                  <p:childTnLst>
                                    <p:set>
                                      <p:cBhvr>
                                        <p:cTn id="84" dur="1" fill="hold">
                                          <p:stCondLst>
                                            <p:cond delay="0"/>
                                          </p:stCondLst>
                                        </p:cTn>
                                        <p:tgtEl>
                                          <p:spTgt spid="218"/>
                                        </p:tgtEl>
                                        <p:attrNameLst>
                                          <p:attrName>style.visibility</p:attrName>
                                        </p:attrNameLst>
                                      </p:cBhvr>
                                      <p:to>
                                        <p:strVal val="visible"/>
                                      </p:to>
                                    </p:set>
                                    <p:animEffect filter="wipe(left)" transition="in">
                                      <p:cBhvr additive="repl">
                                        <p:cTn id="85" dur="150"/>
                                        <p:tgtEl>
                                          <p:spTgt spid="218"/>
                                        </p:tgtEl>
                                      </p:cBhvr>
                                    </p:animEffect>
                                  </p:childTnLst>
                                </p:cTn>
                              </p:par>
                              <p:par>
                                <p:cTn id="86" nodeType="withEffect" fill="hold" presetClass="entr" presetID="22" presetSubtype="8">
                                  <p:stCondLst>
                                    <p:cond delay="0"/>
                                  </p:stCondLst>
                                  <p:childTnLst>
                                    <p:set>
                                      <p:cBhvr>
                                        <p:cTn id="87" dur="1" fill="hold">
                                          <p:stCondLst>
                                            <p:cond delay="0"/>
                                          </p:stCondLst>
                                        </p:cTn>
                                        <p:tgtEl>
                                          <p:spTgt spid="227"/>
                                        </p:tgtEl>
                                        <p:attrNameLst>
                                          <p:attrName>style.visibility</p:attrName>
                                        </p:attrNameLst>
                                      </p:cBhvr>
                                      <p:to>
                                        <p:strVal val="visible"/>
                                      </p:to>
                                    </p:set>
                                    <p:animEffect filter="wipe(left)" transition="in">
                                      <p:cBhvr additive="repl">
                                        <p:cTn id="88" dur="150"/>
                                        <p:tgtEl>
                                          <p:spTgt spid="227"/>
                                        </p:tgtEl>
                                      </p:cBhvr>
                                    </p:animEffect>
                                  </p:childTnLst>
                                </p:cTn>
                              </p:par>
                            </p:childTnLst>
                          </p:cTn>
                        </p:par>
                      </p:childTnLst>
                    </p:cTn>
                  </p:par>
                  <p:par>
                    <p:cTn id="89" fill="hold">
                      <p:stCondLst>
                        <p:cond delay="indefinite"/>
                      </p:stCondLst>
                      <p:childTnLst>
                        <p:par>
                          <p:cTn id="90" fill="hold">
                            <p:stCondLst>
                              <p:cond delay="0"/>
                            </p:stCondLst>
                            <p:childTnLst>
                              <p:par>
                                <p:cTn id="91" nodeType="clickEffect" fill="hold" presetClass="exit" presetID="1">
                                  <p:stCondLst>
                                    <p:cond delay="0"/>
                                  </p:stCondLst>
                                  <p:childTnLst>
                                    <p:set>
                                      <p:cBhvr>
                                        <p:cTn id="92" dur="1" fill="hold">
                                          <p:stCondLst>
                                            <p:cond delay="0"/>
                                          </p:stCondLst>
                                        </p:cTn>
                                        <p:tgtEl>
                                          <p:spTgt spid="218"/>
                                        </p:tgtEl>
                                        <p:attrNameLst>
                                          <p:attrName>style.visibility</p:attrName>
                                        </p:attrNameLst>
                                      </p:cBhvr>
                                      <p:to>
                                        <p:strVal val="hidden"/>
                                      </p:to>
                                    </p:set>
                                  </p:childTnLst>
                                </p:cTn>
                              </p:par>
                              <p:par>
                                <p:cTn id="93" nodeType="withEffect" fill="hold" presetClass="exit" presetID="1">
                                  <p:stCondLst>
                                    <p:cond delay="0"/>
                                  </p:stCondLst>
                                  <p:childTnLst>
                                    <p:set>
                                      <p:cBhvr>
                                        <p:cTn id="94" dur="1" fill="hold">
                                          <p:stCondLst>
                                            <p:cond delay="0"/>
                                          </p:stCondLst>
                                        </p:cTn>
                                        <p:tgtEl>
                                          <p:spTgt spid="227"/>
                                        </p:tgtEl>
                                        <p:attrNameLst>
                                          <p:attrName>style.visibility</p:attrName>
                                        </p:attrNameLst>
                                      </p:cBhvr>
                                      <p:to>
                                        <p:strVal val="hidden"/>
                                      </p:to>
                                    </p:set>
                                  </p:childTnLst>
                                </p:cTn>
                              </p:par>
                            </p:childTnLst>
                          </p:cTn>
                        </p:par>
                        <p:par>
                          <p:cTn id="95" fill="hold">
                            <p:stCondLst>
                              <p:cond delay="0"/>
                            </p:stCondLst>
                            <p:childTnLst>
                              <p:par>
                                <p:cTn id="96" nodeType="afterEffect" fill="hold" presetClass="entr" presetID="22" presetSubtype="8">
                                  <p:stCondLst>
                                    <p:cond delay="0"/>
                                  </p:stCondLst>
                                  <p:childTnLst>
                                    <p:set>
                                      <p:cBhvr>
                                        <p:cTn id="97" dur="1" fill="hold">
                                          <p:stCondLst>
                                            <p:cond delay="0"/>
                                          </p:stCondLst>
                                        </p:cTn>
                                        <p:tgtEl>
                                          <p:spTgt spid="219"/>
                                        </p:tgtEl>
                                        <p:attrNameLst>
                                          <p:attrName>style.visibility</p:attrName>
                                        </p:attrNameLst>
                                      </p:cBhvr>
                                      <p:to>
                                        <p:strVal val="visible"/>
                                      </p:to>
                                    </p:set>
                                    <p:animEffect filter="wipe(left)" transition="in">
                                      <p:cBhvr additive="repl">
                                        <p:cTn id="98" dur="150"/>
                                        <p:tgtEl>
                                          <p:spTgt spid="219"/>
                                        </p:tgtEl>
                                      </p:cBhvr>
                                    </p:animEffect>
                                  </p:childTnLst>
                                </p:cTn>
                              </p:par>
                              <p:par>
                                <p:cTn id="99" nodeType="withEffect" fill="hold" presetClass="entr" presetID="22" presetSubtype="8">
                                  <p:stCondLst>
                                    <p:cond delay="0"/>
                                  </p:stCondLst>
                                  <p:childTnLst>
                                    <p:set>
                                      <p:cBhvr>
                                        <p:cTn id="100" dur="1" fill="hold">
                                          <p:stCondLst>
                                            <p:cond delay="0"/>
                                          </p:stCondLst>
                                        </p:cTn>
                                        <p:tgtEl>
                                          <p:spTgt spid="228"/>
                                        </p:tgtEl>
                                        <p:attrNameLst>
                                          <p:attrName>style.visibility</p:attrName>
                                        </p:attrNameLst>
                                      </p:cBhvr>
                                      <p:to>
                                        <p:strVal val="visible"/>
                                      </p:to>
                                    </p:set>
                                    <p:animEffect filter="wipe(left)" transition="in">
                                      <p:cBhvr additive="repl">
                                        <p:cTn id="101" dur="150"/>
                                        <p:tgtEl>
                                          <p:spTgt spid="22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31" name="Imagem 4" descr="Logotipo&#10;&#10;O conteúdo gerado por IA pode estar incorreto."/>
          <p:cNvPicPr/>
          <p:nvPr/>
        </p:nvPicPr>
        <p:blipFill>
          <a:blip r:embed="rId1">
            <a:lum bright="70000" contrast="-70000"/>
          </a:blip>
          <a:stretch/>
        </p:blipFill>
        <p:spPr>
          <a:xfrm>
            <a:off x="11683440" y="6355440"/>
            <a:ext cx="330480" cy="442800"/>
          </a:xfrm>
          <a:prstGeom prst="rect">
            <a:avLst/>
          </a:prstGeom>
          <a:ln w="0">
            <a:noFill/>
          </a:ln>
        </p:spPr>
      </p:pic>
      <p:sp>
        <p:nvSpPr>
          <p:cNvPr id="232" name="Google Shape;869;p71"/>
          <p:cNvSpPr/>
          <p:nvPr/>
        </p:nvSpPr>
        <p:spPr>
          <a:xfrm>
            <a:off x="1013040" y="4393800"/>
            <a:ext cx="115200" cy="311760"/>
          </a:xfrm>
          <a:prstGeom prst="rect">
            <a:avLst/>
          </a:prstGeom>
          <a:solidFill>
            <a:schemeClr val="dk1"/>
          </a:solidFill>
          <a:ln w="0">
            <a:noFill/>
          </a:ln>
        </p:spPr>
        <p:style>
          <a:lnRef idx="0"/>
          <a:fillRef idx="0"/>
          <a:effectRef idx="0"/>
          <a:fontRef idx="minor"/>
        </p:style>
        <p:txBody>
          <a:bodyPr tIns="91440" bIns="91440" anchor="ctr">
            <a:noAutofit/>
          </a:bodyPr>
          <a:p>
            <a:pPr defTabSz="914400">
              <a:lnSpc>
                <a:spcPct val="100000"/>
              </a:lnSpc>
              <a:tabLst>
                <a:tab algn="l" pos="0"/>
              </a:tabLst>
            </a:pPr>
            <a:endParaRPr b="0" lang="pt-BR" sz="1800" spc="-1" strike="noStrike">
              <a:solidFill>
                <a:schemeClr val="dk1"/>
              </a:solidFill>
              <a:latin typeface="Calibri"/>
            </a:endParaRPr>
          </a:p>
        </p:txBody>
      </p:sp>
      <p:sp>
        <p:nvSpPr>
          <p:cNvPr id="233" name="Google Shape;870;p71"/>
          <p:cNvSpPr/>
          <p:nvPr/>
        </p:nvSpPr>
        <p:spPr>
          <a:xfrm>
            <a:off x="2265840" y="4393800"/>
            <a:ext cx="115200" cy="311760"/>
          </a:xfrm>
          <a:prstGeom prst="rect">
            <a:avLst/>
          </a:prstGeom>
          <a:solidFill>
            <a:schemeClr val="dk1"/>
          </a:solidFill>
          <a:ln w="0">
            <a:noFill/>
          </a:ln>
        </p:spPr>
        <p:style>
          <a:lnRef idx="0"/>
          <a:fillRef idx="0"/>
          <a:effectRef idx="0"/>
          <a:fontRef idx="minor"/>
        </p:style>
        <p:txBody>
          <a:bodyPr tIns="91440" bIns="91440" anchor="ctr">
            <a:noAutofit/>
          </a:bodyPr>
          <a:p>
            <a:pPr defTabSz="914400">
              <a:lnSpc>
                <a:spcPct val="100000"/>
              </a:lnSpc>
              <a:tabLst>
                <a:tab algn="l" pos="0"/>
              </a:tabLst>
            </a:pPr>
            <a:endParaRPr b="0" lang="pt-BR" sz="1800" spc="-1" strike="noStrike">
              <a:solidFill>
                <a:schemeClr val="dk1"/>
              </a:solidFill>
              <a:latin typeface="Calibri"/>
            </a:endParaRPr>
          </a:p>
        </p:txBody>
      </p:sp>
      <p:sp>
        <p:nvSpPr>
          <p:cNvPr id="234" name="Google Shape;871;p71"/>
          <p:cNvSpPr/>
          <p:nvPr/>
        </p:nvSpPr>
        <p:spPr>
          <a:xfrm>
            <a:off x="3518640" y="4393800"/>
            <a:ext cx="115200" cy="311760"/>
          </a:xfrm>
          <a:prstGeom prst="rect">
            <a:avLst/>
          </a:prstGeom>
          <a:solidFill>
            <a:schemeClr val="dk1"/>
          </a:solidFill>
          <a:ln w="0">
            <a:noFill/>
          </a:ln>
        </p:spPr>
        <p:style>
          <a:lnRef idx="0"/>
          <a:fillRef idx="0"/>
          <a:effectRef idx="0"/>
          <a:fontRef idx="minor"/>
        </p:style>
        <p:txBody>
          <a:bodyPr tIns="91440" bIns="91440" anchor="ctr">
            <a:noAutofit/>
          </a:bodyPr>
          <a:p>
            <a:pPr defTabSz="914400">
              <a:lnSpc>
                <a:spcPct val="100000"/>
              </a:lnSpc>
              <a:tabLst>
                <a:tab algn="l" pos="0"/>
              </a:tabLst>
            </a:pPr>
            <a:endParaRPr b="0" lang="pt-BR" sz="1800" spc="-1" strike="noStrike">
              <a:solidFill>
                <a:schemeClr val="dk1"/>
              </a:solidFill>
              <a:latin typeface="Calibri"/>
            </a:endParaRPr>
          </a:p>
        </p:txBody>
      </p:sp>
      <p:sp>
        <p:nvSpPr>
          <p:cNvPr id="235" name="Google Shape;872;p71"/>
          <p:cNvSpPr/>
          <p:nvPr/>
        </p:nvSpPr>
        <p:spPr>
          <a:xfrm>
            <a:off x="4843080" y="4393800"/>
            <a:ext cx="115200" cy="311760"/>
          </a:xfrm>
          <a:prstGeom prst="rect">
            <a:avLst/>
          </a:prstGeom>
          <a:solidFill>
            <a:schemeClr val="dk1"/>
          </a:solidFill>
          <a:ln w="0">
            <a:noFill/>
          </a:ln>
        </p:spPr>
        <p:style>
          <a:lnRef idx="0"/>
          <a:fillRef idx="0"/>
          <a:effectRef idx="0"/>
          <a:fontRef idx="minor"/>
        </p:style>
        <p:txBody>
          <a:bodyPr tIns="91440" bIns="91440" anchor="ctr">
            <a:noAutofit/>
          </a:bodyPr>
          <a:p>
            <a:pPr defTabSz="914400">
              <a:lnSpc>
                <a:spcPct val="100000"/>
              </a:lnSpc>
              <a:tabLst>
                <a:tab algn="l" pos="0"/>
              </a:tabLst>
            </a:pPr>
            <a:endParaRPr b="0" lang="pt-BR" sz="1800" spc="-1" strike="noStrike">
              <a:solidFill>
                <a:schemeClr val="dk1"/>
              </a:solidFill>
              <a:latin typeface="Calibri"/>
            </a:endParaRPr>
          </a:p>
        </p:txBody>
      </p:sp>
      <p:sp>
        <p:nvSpPr>
          <p:cNvPr id="236" name="Google Shape;873;p71"/>
          <p:cNvSpPr/>
          <p:nvPr/>
        </p:nvSpPr>
        <p:spPr>
          <a:xfrm>
            <a:off x="6050880" y="4393800"/>
            <a:ext cx="115200" cy="311760"/>
          </a:xfrm>
          <a:prstGeom prst="rect">
            <a:avLst/>
          </a:prstGeom>
          <a:solidFill>
            <a:schemeClr val="dk1"/>
          </a:solidFill>
          <a:ln w="0">
            <a:noFill/>
          </a:ln>
        </p:spPr>
        <p:style>
          <a:lnRef idx="0"/>
          <a:fillRef idx="0"/>
          <a:effectRef idx="0"/>
          <a:fontRef idx="minor"/>
        </p:style>
        <p:txBody>
          <a:bodyPr tIns="91440" bIns="91440" anchor="ctr">
            <a:noAutofit/>
          </a:bodyPr>
          <a:p>
            <a:pPr defTabSz="914400">
              <a:lnSpc>
                <a:spcPct val="100000"/>
              </a:lnSpc>
              <a:tabLst>
                <a:tab algn="l" pos="0"/>
              </a:tabLst>
            </a:pPr>
            <a:endParaRPr b="0" lang="pt-BR" sz="1800" spc="-1" strike="noStrike">
              <a:solidFill>
                <a:schemeClr val="dk1"/>
              </a:solidFill>
              <a:latin typeface="Calibri"/>
            </a:endParaRPr>
          </a:p>
        </p:txBody>
      </p:sp>
      <p:sp>
        <p:nvSpPr>
          <p:cNvPr id="237" name="Google Shape;874;p71"/>
          <p:cNvSpPr/>
          <p:nvPr/>
        </p:nvSpPr>
        <p:spPr>
          <a:xfrm>
            <a:off x="7276680" y="4393800"/>
            <a:ext cx="115200" cy="311760"/>
          </a:xfrm>
          <a:prstGeom prst="rect">
            <a:avLst/>
          </a:prstGeom>
          <a:solidFill>
            <a:schemeClr val="dk1"/>
          </a:solidFill>
          <a:ln w="0">
            <a:noFill/>
          </a:ln>
        </p:spPr>
        <p:style>
          <a:lnRef idx="0"/>
          <a:fillRef idx="0"/>
          <a:effectRef idx="0"/>
          <a:fontRef idx="minor"/>
        </p:style>
        <p:txBody>
          <a:bodyPr tIns="91440" bIns="91440" anchor="ctr">
            <a:noAutofit/>
          </a:bodyPr>
          <a:p>
            <a:pPr defTabSz="914400">
              <a:lnSpc>
                <a:spcPct val="100000"/>
              </a:lnSpc>
              <a:tabLst>
                <a:tab algn="l" pos="0"/>
              </a:tabLst>
            </a:pPr>
            <a:endParaRPr b="0" lang="pt-BR" sz="1800" spc="-1" strike="noStrike">
              <a:solidFill>
                <a:schemeClr val="dk1"/>
              </a:solidFill>
              <a:latin typeface="Calibri"/>
            </a:endParaRPr>
          </a:p>
        </p:txBody>
      </p:sp>
      <p:cxnSp>
        <p:nvCxnSpPr>
          <p:cNvPr id="238" name="Google Shape;875;p71"/>
          <p:cNvCxnSpPr/>
          <p:nvPr/>
        </p:nvCxnSpPr>
        <p:spPr>
          <a:xfrm>
            <a:off x="1128240" y="4555440"/>
            <a:ext cx="1137600" cy="1080"/>
          </a:xfrm>
          <a:prstGeom prst="bentConnector3">
            <a:avLst>
              <a:gd name="adj1" fmla="val 49192"/>
            </a:avLst>
          </a:prstGeom>
          <a:ln w="9525">
            <a:solidFill>
              <a:srgbClr val="000000"/>
            </a:solidFill>
            <a:round/>
          </a:ln>
        </p:spPr>
      </p:cxnSp>
      <p:cxnSp>
        <p:nvCxnSpPr>
          <p:cNvPr id="239" name="Google Shape;876;p71"/>
          <p:cNvCxnSpPr/>
          <p:nvPr/>
        </p:nvCxnSpPr>
        <p:spPr>
          <a:xfrm>
            <a:off x="2381040" y="4555440"/>
            <a:ext cx="1137600" cy="1080"/>
          </a:xfrm>
          <a:prstGeom prst="bentConnector3">
            <a:avLst>
              <a:gd name="adj1" fmla="val 50015"/>
            </a:avLst>
          </a:prstGeom>
          <a:ln w="9525">
            <a:solidFill>
              <a:srgbClr val="000000"/>
            </a:solidFill>
            <a:round/>
          </a:ln>
        </p:spPr>
      </p:cxnSp>
      <p:cxnSp>
        <p:nvCxnSpPr>
          <p:cNvPr id="240" name="Google Shape;877;p71"/>
          <p:cNvCxnSpPr/>
          <p:nvPr/>
        </p:nvCxnSpPr>
        <p:spPr>
          <a:xfrm>
            <a:off x="3633840" y="4549320"/>
            <a:ext cx="1209240" cy="13320"/>
          </a:xfrm>
          <a:prstGeom prst="straightConnector1">
            <a:avLst/>
          </a:prstGeom>
          <a:ln w="9525">
            <a:solidFill>
              <a:srgbClr val="000000"/>
            </a:solidFill>
            <a:round/>
          </a:ln>
        </p:spPr>
      </p:cxnSp>
      <p:cxnSp>
        <p:nvCxnSpPr>
          <p:cNvPr id="241" name="Google Shape;878;p71"/>
          <p:cNvCxnSpPr/>
          <p:nvPr/>
        </p:nvCxnSpPr>
        <p:spPr>
          <a:xfrm>
            <a:off x="4958280" y="4549320"/>
            <a:ext cx="1092960" cy="13320"/>
          </a:xfrm>
          <a:prstGeom prst="straightConnector1">
            <a:avLst/>
          </a:prstGeom>
          <a:ln w="9525">
            <a:solidFill>
              <a:srgbClr val="000000"/>
            </a:solidFill>
            <a:round/>
          </a:ln>
        </p:spPr>
      </p:cxnSp>
      <p:cxnSp>
        <p:nvCxnSpPr>
          <p:cNvPr id="242" name="Google Shape;879;p71"/>
          <p:cNvCxnSpPr/>
          <p:nvPr/>
        </p:nvCxnSpPr>
        <p:spPr>
          <a:xfrm>
            <a:off x="6166440" y="4549320"/>
            <a:ext cx="1110600" cy="13320"/>
          </a:xfrm>
          <a:prstGeom prst="straightConnector1">
            <a:avLst/>
          </a:prstGeom>
          <a:ln w="9525">
            <a:solidFill>
              <a:srgbClr val="000000"/>
            </a:solidFill>
            <a:round/>
          </a:ln>
        </p:spPr>
      </p:cxnSp>
      <p:cxnSp>
        <p:nvCxnSpPr>
          <p:cNvPr id="243" name="Google Shape;880;p71"/>
          <p:cNvCxnSpPr/>
          <p:nvPr/>
        </p:nvCxnSpPr>
        <p:spPr>
          <a:xfrm>
            <a:off x="7392240" y="4555440"/>
            <a:ext cx="1137600" cy="1080"/>
          </a:xfrm>
          <a:prstGeom prst="bentConnector3">
            <a:avLst>
              <a:gd name="adj1" fmla="val 50015"/>
            </a:avLst>
          </a:prstGeom>
          <a:ln w="9525">
            <a:solidFill>
              <a:srgbClr val="000000"/>
            </a:solidFill>
            <a:round/>
            <a:tailEnd len="med" type="diamond" w="med"/>
          </a:ln>
        </p:spPr>
      </p:cxnSp>
      <p:sp>
        <p:nvSpPr>
          <p:cNvPr id="244" name="Google Shape;883;p71"/>
          <p:cNvSpPr/>
          <p:nvPr/>
        </p:nvSpPr>
        <p:spPr>
          <a:xfrm>
            <a:off x="414000" y="4950000"/>
            <a:ext cx="1470960" cy="311760"/>
          </a:xfrm>
          <a:prstGeom prst="rect">
            <a:avLst/>
          </a:prstGeom>
          <a:noFill/>
          <a:ln w="0">
            <a:noFill/>
          </a:ln>
        </p:spPr>
        <p:style>
          <a:lnRef idx="0"/>
          <a:fillRef idx="0"/>
          <a:effectRef idx="0"/>
          <a:fontRef idx="minor"/>
        </p:style>
        <p:txBody>
          <a:bodyPr tIns="91440" bIns="91440" anchor="t">
            <a:noAutofit/>
          </a:bodyPr>
          <a:p>
            <a:pPr algn="ctr" defTabSz="914400">
              <a:lnSpc>
                <a:spcPct val="90000"/>
              </a:lnSpc>
              <a:tabLst>
                <a:tab algn="l" pos="0"/>
              </a:tabLst>
            </a:pPr>
            <a:r>
              <a:rPr b="0" lang="pt-BR" sz="1200" spc="-1" strike="noStrike">
                <a:solidFill>
                  <a:schemeClr val="dk1"/>
                </a:solidFill>
                <a:latin typeface="Calibri"/>
                <a:ea typeface="Calibri"/>
              </a:rPr>
              <a:t>CONSTITUIÇÃO</a:t>
            </a:r>
            <a:endParaRPr b="0" lang="pt-BR" sz="1200" spc="-1" strike="noStrike">
              <a:solidFill>
                <a:srgbClr val="000000"/>
              </a:solidFill>
              <a:latin typeface="Arial"/>
            </a:endParaRPr>
          </a:p>
          <a:p>
            <a:pPr algn="ctr" defTabSz="914400">
              <a:lnSpc>
                <a:spcPct val="90000"/>
              </a:lnSpc>
              <a:tabLst>
                <a:tab algn="l" pos="0"/>
              </a:tabLst>
            </a:pPr>
            <a:r>
              <a:rPr b="0" lang="pt-BR" sz="1200" spc="-1" strike="noStrike">
                <a:solidFill>
                  <a:schemeClr val="dk1"/>
                </a:solidFill>
                <a:latin typeface="Calibri"/>
                <a:ea typeface="Calibri"/>
              </a:rPr>
              <a:t>FEDERAL</a:t>
            </a:r>
            <a:endParaRPr b="0" lang="pt-BR" sz="1200" spc="-1" strike="noStrike">
              <a:solidFill>
                <a:srgbClr val="000000"/>
              </a:solidFill>
              <a:latin typeface="Arial"/>
            </a:endParaRPr>
          </a:p>
        </p:txBody>
      </p:sp>
      <p:sp>
        <p:nvSpPr>
          <p:cNvPr id="245" name="Google Shape;887;p71"/>
          <p:cNvSpPr/>
          <p:nvPr/>
        </p:nvSpPr>
        <p:spPr>
          <a:xfrm>
            <a:off x="1128600" y="3956760"/>
            <a:ext cx="884160" cy="484560"/>
          </a:xfrm>
          <a:prstGeom prst="rect">
            <a:avLst/>
          </a:prstGeom>
          <a:noFill/>
          <a:ln w="0">
            <a:noFill/>
          </a:ln>
        </p:spPr>
        <p:style>
          <a:lnRef idx="0"/>
          <a:fillRef idx="0"/>
          <a:effectRef idx="0"/>
          <a:fontRef idx="minor"/>
        </p:style>
        <p:txBody>
          <a:bodyPr tIns="91440" bIns="91440" anchor="b">
            <a:noAutofit/>
          </a:bodyPr>
          <a:p>
            <a:pPr defTabSz="914400">
              <a:lnSpc>
                <a:spcPct val="90000"/>
              </a:lnSpc>
              <a:spcBef>
                <a:spcPts val="1001"/>
              </a:spcBef>
              <a:tabLst>
                <a:tab algn="l" pos="0"/>
              </a:tabLst>
            </a:pPr>
            <a:r>
              <a:rPr b="1" lang="pt-BR" sz="1800" spc="-1" strike="noStrike">
                <a:solidFill>
                  <a:schemeClr val="lt1"/>
                </a:solidFill>
                <a:latin typeface="Calibri"/>
                <a:ea typeface="Calibri"/>
              </a:rPr>
              <a:t>Dez22</a:t>
            </a:r>
            <a:endParaRPr b="0" lang="pt-BR" sz="1800" spc="-1" strike="noStrike">
              <a:solidFill>
                <a:srgbClr val="000000"/>
              </a:solidFill>
              <a:latin typeface="Arial"/>
            </a:endParaRPr>
          </a:p>
          <a:p>
            <a:pPr defTabSz="914400">
              <a:lnSpc>
                <a:spcPct val="90000"/>
              </a:lnSpc>
              <a:spcBef>
                <a:spcPts val="1001"/>
              </a:spcBef>
              <a:tabLst>
                <a:tab algn="l" pos="0"/>
              </a:tabLst>
            </a:pPr>
            <a:r>
              <a:rPr b="1" lang="pt-BR" sz="1800" spc="-1" strike="noStrike">
                <a:solidFill>
                  <a:schemeClr val="lt1"/>
                </a:solidFill>
                <a:latin typeface="Calibri"/>
                <a:ea typeface="Calibri"/>
              </a:rPr>
              <a:t>Dez22</a:t>
            </a:r>
            <a:endParaRPr b="0" lang="pt-BR" sz="1800" spc="-1" strike="noStrike">
              <a:solidFill>
                <a:srgbClr val="000000"/>
              </a:solidFill>
              <a:latin typeface="Arial"/>
            </a:endParaRPr>
          </a:p>
          <a:p>
            <a:pPr defTabSz="914400">
              <a:lnSpc>
                <a:spcPct val="90000"/>
              </a:lnSpc>
              <a:tabLst>
                <a:tab algn="l" pos="0"/>
              </a:tabLst>
            </a:pPr>
            <a:r>
              <a:rPr b="0" lang="pt-BR" sz="1800" spc="-1" strike="noStrike">
                <a:solidFill>
                  <a:schemeClr val="dk1"/>
                </a:solidFill>
                <a:latin typeface="Calibri"/>
                <a:ea typeface="Calibri"/>
              </a:rPr>
              <a:t>1988</a:t>
            </a:r>
            <a:endParaRPr b="0" lang="pt-BR" sz="1800" spc="-1" strike="noStrike">
              <a:solidFill>
                <a:srgbClr val="000000"/>
              </a:solidFill>
              <a:latin typeface="Arial"/>
            </a:endParaRPr>
          </a:p>
        </p:txBody>
      </p:sp>
      <p:sp>
        <p:nvSpPr>
          <p:cNvPr id="246" name="Google Shape;888;p71"/>
          <p:cNvSpPr/>
          <p:nvPr/>
        </p:nvSpPr>
        <p:spPr>
          <a:xfrm>
            <a:off x="2381400" y="3956760"/>
            <a:ext cx="884160" cy="484560"/>
          </a:xfrm>
          <a:prstGeom prst="rect">
            <a:avLst/>
          </a:prstGeom>
          <a:noFill/>
          <a:ln w="0">
            <a:noFill/>
          </a:ln>
        </p:spPr>
        <p:style>
          <a:lnRef idx="0"/>
          <a:fillRef idx="0"/>
          <a:effectRef idx="0"/>
          <a:fontRef idx="minor"/>
        </p:style>
        <p:txBody>
          <a:bodyPr tIns="91440" bIns="91440" anchor="b">
            <a:noAutofit/>
          </a:bodyPr>
          <a:p>
            <a:pPr defTabSz="914400">
              <a:lnSpc>
                <a:spcPct val="90000"/>
              </a:lnSpc>
              <a:tabLst>
                <a:tab algn="l" pos="0"/>
              </a:tabLst>
            </a:pPr>
            <a:r>
              <a:rPr b="0" lang="pt-BR" sz="1800" spc="-1" strike="noStrike">
                <a:solidFill>
                  <a:schemeClr val="dk1"/>
                </a:solidFill>
                <a:latin typeface="Calibri"/>
                <a:ea typeface="Calibri"/>
              </a:rPr>
              <a:t>1990</a:t>
            </a:r>
            <a:endParaRPr b="0" lang="pt-BR" sz="1800" spc="-1" strike="noStrike">
              <a:solidFill>
                <a:srgbClr val="000000"/>
              </a:solidFill>
              <a:latin typeface="Arial"/>
            </a:endParaRPr>
          </a:p>
        </p:txBody>
      </p:sp>
      <p:sp>
        <p:nvSpPr>
          <p:cNvPr id="247" name="Google Shape;889;p71"/>
          <p:cNvSpPr/>
          <p:nvPr/>
        </p:nvSpPr>
        <p:spPr>
          <a:xfrm>
            <a:off x="3634200" y="3956760"/>
            <a:ext cx="884160" cy="484560"/>
          </a:xfrm>
          <a:prstGeom prst="rect">
            <a:avLst/>
          </a:prstGeom>
          <a:noFill/>
          <a:ln w="0">
            <a:noFill/>
          </a:ln>
        </p:spPr>
        <p:style>
          <a:lnRef idx="0"/>
          <a:fillRef idx="0"/>
          <a:effectRef idx="0"/>
          <a:fontRef idx="minor"/>
        </p:style>
        <p:txBody>
          <a:bodyPr tIns="91440" bIns="91440" anchor="b">
            <a:noAutofit/>
          </a:bodyPr>
          <a:p>
            <a:pPr defTabSz="914400">
              <a:lnSpc>
                <a:spcPct val="90000"/>
              </a:lnSpc>
              <a:tabLst>
                <a:tab algn="l" pos="0"/>
              </a:tabLst>
            </a:pPr>
            <a:r>
              <a:rPr b="0" lang="pt-BR" sz="1800" spc="-1" strike="noStrike">
                <a:solidFill>
                  <a:schemeClr val="dk1"/>
                </a:solidFill>
                <a:latin typeface="Calibri"/>
                <a:ea typeface="Calibri"/>
              </a:rPr>
              <a:t>2004</a:t>
            </a:r>
            <a:endParaRPr b="0" lang="pt-BR" sz="1800" spc="-1" strike="noStrike">
              <a:solidFill>
                <a:srgbClr val="000000"/>
              </a:solidFill>
              <a:latin typeface="Arial"/>
            </a:endParaRPr>
          </a:p>
        </p:txBody>
      </p:sp>
      <p:sp>
        <p:nvSpPr>
          <p:cNvPr id="248" name="Google Shape;890;p71"/>
          <p:cNvSpPr/>
          <p:nvPr/>
        </p:nvSpPr>
        <p:spPr>
          <a:xfrm>
            <a:off x="4886640" y="3956760"/>
            <a:ext cx="884160" cy="484560"/>
          </a:xfrm>
          <a:prstGeom prst="rect">
            <a:avLst/>
          </a:prstGeom>
          <a:noFill/>
          <a:ln w="0">
            <a:noFill/>
          </a:ln>
        </p:spPr>
        <p:style>
          <a:lnRef idx="0"/>
          <a:fillRef idx="0"/>
          <a:effectRef idx="0"/>
          <a:fontRef idx="minor"/>
        </p:style>
        <p:txBody>
          <a:bodyPr tIns="91440" bIns="91440" anchor="b">
            <a:noAutofit/>
          </a:bodyPr>
          <a:p>
            <a:pPr defTabSz="914400">
              <a:lnSpc>
                <a:spcPct val="90000"/>
              </a:lnSpc>
              <a:tabLst>
                <a:tab algn="l" pos="0"/>
              </a:tabLst>
            </a:pPr>
            <a:r>
              <a:rPr b="0" lang="pt-BR" sz="1800" spc="-1" strike="noStrike">
                <a:solidFill>
                  <a:schemeClr val="dk1"/>
                </a:solidFill>
                <a:latin typeface="Calibri"/>
                <a:ea typeface="Calibri"/>
              </a:rPr>
              <a:t>2008</a:t>
            </a:r>
            <a:endParaRPr b="0" lang="pt-BR" sz="1800" spc="-1" strike="noStrike">
              <a:solidFill>
                <a:srgbClr val="000000"/>
              </a:solidFill>
              <a:latin typeface="Arial"/>
            </a:endParaRPr>
          </a:p>
        </p:txBody>
      </p:sp>
      <p:sp>
        <p:nvSpPr>
          <p:cNvPr id="249" name="Google Shape;891;p71"/>
          <p:cNvSpPr/>
          <p:nvPr/>
        </p:nvSpPr>
        <p:spPr>
          <a:xfrm>
            <a:off x="6139440" y="3956760"/>
            <a:ext cx="884160" cy="484560"/>
          </a:xfrm>
          <a:prstGeom prst="rect">
            <a:avLst/>
          </a:prstGeom>
          <a:noFill/>
          <a:ln w="0">
            <a:noFill/>
          </a:ln>
        </p:spPr>
        <p:style>
          <a:lnRef idx="0"/>
          <a:fillRef idx="0"/>
          <a:effectRef idx="0"/>
          <a:fontRef idx="minor"/>
        </p:style>
        <p:txBody>
          <a:bodyPr tIns="91440" bIns="91440" anchor="b">
            <a:noAutofit/>
          </a:bodyPr>
          <a:p>
            <a:pPr defTabSz="914400">
              <a:lnSpc>
                <a:spcPct val="90000"/>
              </a:lnSpc>
              <a:tabLst>
                <a:tab algn="l" pos="0"/>
              </a:tabLst>
            </a:pPr>
            <a:r>
              <a:rPr b="0" lang="pt-BR" sz="1800" spc="-1" strike="noStrike">
                <a:solidFill>
                  <a:schemeClr val="dk1"/>
                </a:solidFill>
                <a:latin typeface="Calibri"/>
                <a:ea typeface="Calibri"/>
              </a:rPr>
              <a:t>2009</a:t>
            </a:r>
            <a:endParaRPr b="0" lang="pt-BR" sz="1800" spc="-1" strike="noStrike">
              <a:solidFill>
                <a:srgbClr val="000000"/>
              </a:solidFill>
              <a:latin typeface="Arial"/>
            </a:endParaRPr>
          </a:p>
        </p:txBody>
      </p:sp>
      <p:sp>
        <p:nvSpPr>
          <p:cNvPr id="250" name="Google Shape;892;p71"/>
          <p:cNvSpPr/>
          <p:nvPr/>
        </p:nvSpPr>
        <p:spPr>
          <a:xfrm>
            <a:off x="7392240" y="3956760"/>
            <a:ext cx="884160" cy="484560"/>
          </a:xfrm>
          <a:prstGeom prst="rect">
            <a:avLst/>
          </a:prstGeom>
          <a:noFill/>
          <a:ln w="0">
            <a:noFill/>
          </a:ln>
        </p:spPr>
        <p:style>
          <a:lnRef idx="0"/>
          <a:fillRef idx="0"/>
          <a:effectRef idx="0"/>
          <a:fontRef idx="minor"/>
        </p:style>
        <p:txBody>
          <a:bodyPr tIns="91440" bIns="91440" anchor="b">
            <a:noAutofit/>
          </a:bodyPr>
          <a:p>
            <a:pPr defTabSz="914400">
              <a:lnSpc>
                <a:spcPct val="90000"/>
              </a:lnSpc>
              <a:tabLst>
                <a:tab algn="l" pos="0"/>
              </a:tabLst>
            </a:pPr>
            <a:r>
              <a:rPr b="0" lang="pt-BR" sz="1800" spc="-1" strike="noStrike">
                <a:solidFill>
                  <a:schemeClr val="dk1"/>
                </a:solidFill>
                <a:latin typeface="Calibri"/>
                <a:ea typeface="Calibri"/>
              </a:rPr>
              <a:t>2011</a:t>
            </a:r>
            <a:endParaRPr b="0" lang="pt-BR" sz="1800" spc="-1" strike="noStrike">
              <a:solidFill>
                <a:srgbClr val="000000"/>
              </a:solidFill>
              <a:latin typeface="Arial"/>
            </a:endParaRPr>
          </a:p>
        </p:txBody>
      </p:sp>
      <p:cxnSp>
        <p:nvCxnSpPr>
          <p:cNvPr id="251" name="Google Shape;893;p71"/>
          <p:cNvCxnSpPr>
            <a:stCxn id="232" idx="2"/>
            <a:endCxn id="244" idx="0"/>
          </p:cNvCxnSpPr>
          <p:nvPr/>
        </p:nvCxnSpPr>
        <p:spPr>
          <a:xfrm flipH="1" rot="16200000">
            <a:off x="987840" y="4788000"/>
            <a:ext cx="244800" cy="79200"/>
          </a:xfrm>
          <a:prstGeom prst="bentConnector3">
            <a:avLst>
              <a:gd name="adj1" fmla="val 50073"/>
            </a:avLst>
          </a:prstGeom>
          <a:ln w="9525">
            <a:solidFill>
              <a:srgbClr val="000000"/>
            </a:solidFill>
            <a:round/>
            <a:tailEnd len="med" type="diamond" w="med"/>
          </a:ln>
        </p:spPr>
      </p:cxnSp>
      <p:sp>
        <p:nvSpPr>
          <p:cNvPr id="252" name="Google Shape;883;p71"/>
          <p:cNvSpPr/>
          <p:nvPr/>
        </p:nvSpPr>
        <p:spPr>
          <a:xfrm>
            <a:off x="1488960" y="5379120"/>
            <a:ext cx="1253160" cy="309960"/>
          </a:xfrm>
          <a:prstGeom prst="rect">
            <a:avLst/>
          </a:prstGeom>
          <a:noFill/>
          <a:ln w="0">
            <a:noFill/>
          </a:ln>
        </p:spPr>
        <p:style>
          <a:lnRef idx="0"/>
          <a:fillRef idx="0"/>
          <a:effectRef idx="0"/>
          <a:fontRef idx="minor"/>
        </p:style>
        <p:txBody>
          <a:bodyPr tIns="91440" bIns="91440" anchor="t">
            <a:noAutofit/>
          </a:bodyPr>
          <a:p>
            <a:pPr algn="ctr" defTabSz="914400">
              <a:lnSpc>
                <a:spcPct val="100000"/>
              </a:lnSpc>
              <a:tabLst>
                <a:tab algn="l" pos="0"/>
              </a:tabLst>
            </a:pPr>
            <a:r>
              <a:rPr b="0" lang="pt-BR" sz="1200" spc="-1" strike="noStrike">
                <a:solidFill>
                  <a:schemeClr val="dk1"/>
                </a:solidFill>
                <a:latin typeface="Calibri"/>
                <a:ea typeface="Calibri"/>
              </a:rPr>
              <a:t>DECRETO 99.556/90</a:t>
            </a:r>
            <a:endParaRPr b="0" lang="pt-BR" sz="1200" spc="-1" strike="noStrike">
              <a:solidFill>
                <a:srgbClr val="000000"/>
              </a:solidFill>
              <a:latin typeface="Arial"/>
            </a:endParaRPr>
          </a:p>
        </p:txBody>
      </p:sp>
      <p:cxnSp>
        <p:nvCxnSpPr>
          <p:cNvPr id="253" name="Google Shape;893;p71"/>
          <p:cNvCxnSpPr>
            <a:stCxn id="233" idx="2"/>
            <a:endCxn id="252" idx="0"/>
          </p:cNvCxnSpPr>
          <p:nvPr/>
        </p:nvCxnSpPr>
        <p:spPr>
          <a:xfrm rot="5400000">
            <a:off x="1882440" y="4938120"/>
            <a:ext cx="673920" cy="208440"/>
          </a:xfrm>
          <a:prstGeom prst="bentConnector3">
            <a:avLst>
              <a:gd name="adj1" fmla="val 50026"/>
            </a:avLst>
          </a:prstGeom>
          <a:ln w="9525">
            <a:solidFill>
              <a:srgbClr val="000000"/>
            </a:solidFill>
            <a:round/>
            <a:tailEnd len="med" type="diamond" w="med"/>
          </a:ln>
        </p:spPr>
      </p:cxnSp>
      <p:sp>
        <p:nvSpPr>
          <p:cNvPr id="254" name="Google Shape;883;p71"/>
          <p:cNvSpPr/>
          <p:nvPr/>
        </p:nvSpPr>
        <p:spPr>
          <a:xfrm>
            <a:off x="2490840" y="4950000"/>
            <a:ext cx="1336680" cy="324360"/>
          </a:xfrm>
          <a:prstGeom prst="rect">
            <a:avLst/>
          </a:prstGeom>
          <a:noFill/>
          <a:ln w="0">
            <a:noFill/>
          </a:ln>
        </p:spPr>
        <p:style>
          <a:lnRef idx="0"/>
          <a:fillRef idx="0"/>
          <a:effectRef idx="0"/>
          <a:fontRef idx="minor"/>
        </p:style>
        <p:txBody>
          <a:bodyPr tIns="91440" bIns="91440" anchor="t">
            <a:noAutofit/>
          </a:bodyPr>
          <a:p>
            <a:pPr algn="ctr" defTabSz="914400">
              <a:lnSpc>
                <a:spcPct val="100000"/>
              </a:lnSpc>
              <a:tabLst>
                <a:tab algn="l" pos="0"/>
              </a:tabLst>
            </a:pPr>
            <a:r>
              <a:rPr b="0" lang="pt-BR" sz="1200" spc="-1" strike="noStrike">
                <a:solidFill>
                  <a:schemeClr val="dk1"/>
                </a:solidFill>
                <a:latin typeface="Calibri"/>
                <a:ea typeface="Calibri"/>
              </a:rPr>
              <a:t>RESOLUÇÃO</a:t>
            </a:r>
            <a:endParaRPr b="0" lang="pt-BR" sz="1200" spc="-1" strike="noStrike">
              <a:solidFill>
                <a:srgbClr val="000000"/>
              </a:solidFill>
              <a:latin typeface="Arial"/>
            </a:endParaRPr>
          </a:p>
          <a:p>
            <a:pPr algn="ctr" defTabSz="914400">
              <a:lnSpc>
                <a:spcPct val="100000"/>
              </a:lnSpc>
              <a:tabLst>
                <a:tab algn="l" pos="0"/>
              </a:tabLst>
            </a:pPr>
            <a:r>
              <a:rPr b="0" lang="pt-BR" sz="1200" spc="-1" strike="noStrike">
                <a:solidFill>
                  <a:schemeClr val="dk1"/>
                </a:solidFill>
                <a:latin typeface="Calibri"/>
                <a:ea typeface="Calibri"/>
              </a:rPr>
              <a:t>CONAMA 347/04</a:t>
            </a:r>
            <a:endParaRPr b="0" lang="pt-BR" sz="1200" spc="-1" strike="noStrike">
              <a:solidFill>
                <a:srgbClr val="000000"/>
              </a:solidFill>
              <a:latin typeface="Arial"/>
            </a:endParaRPr>
          </a:p>
        </p:txBody>
      </p:sp>
      <p:cxnSp>
        <p:nvCxnSpPr>
          <p:cNvPr id="255" name="Google Shape;893;p71"/>
          <p:cNvCxnSpPr>
            <a:stCxn id="234" idx="2"/>
            <a:endCxn id="254" idx="0"/>
          </p:cNvCxnSpPr>
          <p:nvPr/>
        </p:nvCxnSpPr>
        <p:spPr>
          <a:xfrm rot="5400000">
            <a:off x="3245040" y="4619160"/>
            <a:ext cx="244800" cy="417600"/>
          </a:xfrm>
          <a:prstGeom prst="bentConnector3">
            <a:avLst>
              <a:gd name="adj1" fmla="val 50073"/>
            </a:avLst>
          </a:prstGeom>
          <a:ln w="9525">
            <a:solidFill>
              <a:srgbClr val="000000"/>
            </a:solidFill>
            <a:round/>
            <a:tailEnd len="med" type="diamond" w="med"/>
          </a:ln>
        </p:spPr>
      </p:cxnSp>
      <p:sp>
        <p:nvSpPr>
          <p:cNvPr id="256" name="Google Shape;883;p71"/>
          <p:cNvSpPr/>
          <p:nvPr/>
        </p:nvSpPr>
        <p:spPr>
          <a:xfrm>
            <a:off x="4092120" y="5379120"/>
            <a:ext cx="1074240" cy="311040"/>
          </a:xfrm>
          <a:prstGeom prst="rect">
            <a:avLst/>
          </a:prstGeom>
          <a:noFill/>
          <a:ln w="0">
            <a:noFill/>
          </a:ln>
        </p:spPr>
        <p:style>
          <a:lnRef idx="0"/>
          <a:fillRef idx="0"/>
          <a:effectRef idx="0"/>
          <a:fontRef idx="minor"/>
        </p:style>
        <p:txBody>
          <a:bodyPr tIns="91440" bIns="91440" anchor="t">
            <a:noAutofit/>
          </a:bodyPr>
          <a:p>
            <a:pPr algn="ctr" defTabSz="914400">
              <a:lnSpc>
                <a:spcPct val="100000"/>
              </a:lnSpc>
              <a:tabLst>
                <a:tab algn="l" pos="0"/>
              </a:tabLst>
            </a:pPr>
            <a:r>
              <a:rPr b="0" lang="pt-BR" sz="1200" spc="-1" strike="noStrike">
                <a:solidFill>
                  <a:schemeClr val="dk1"/>
                </a:solidFill>
                <a:latin typeface="Calibri"/>
                <a:ea typeface="Calibri"/>
              </a:rPr>
              <a:t>DECRETO 6.640</a:t>
            </a:r>
            <a:endParaRPr b="0" lang="pt-BR" sz="1200" spc="-1" strike="noStrike">
              <a:solidFill>
                <a:srgbClr val="000000"/>
              </a:solidFill>
              <a:latin typeface="Arial"/>
            </a:endParaRPr>
          </a:p>
        </p:txBody>
      </p:sp>
      <p:cxnSp>
        <p:nvCxnSpPr>
          <p:cNvPr id="257" name="Google Shape;893;p71"/>
          <p:cNvCxnSpPr>
            <a:stCxn id="235" idx="2"/>
            <a:endCxn id="256" idx="0"/>
          </p:cNvCxnSpPr>
          <p:nvPr/>
        </p:nvCxnSpPr>
        <p:spPr>
          <a:xfrm rot="5400000">
            <a:off x="4428000" y="4906440"/>
            <a:ext cx="673920" cy="271800"/>
          </a:xfrm>
          <a:prstGeom prst="bentConnector3">
            <a:avLst>
              <a:gd name="adj1" fmla="val 50026"/>
            </a:avLst>
          </a:prstGeom>
          <a:ln w="9525">
            <a:solidFill>
              <a:srgbClr val="000000"/>
            </a:solidFill>
            <a:round/>
            <a:tailEnd len="med" type="diamond" w="med"/>
          </a:ln>
        </p:spPr>
      </p:cxnSp>
      <p:sp>
        <p:nvSpPr>
          <p:cNvPr id="258" name="Google Shape;883;p71"/>
          <p:cNvSpPr/>
          <p:nvPr/>
        </p:nvSpPr>
        <p:spPr>
          <a:xfrm>
            <a:off x="5242680" y="4950000"/>
            <a:ext cx="1544760" cy="311040"/>
          </a:xfrm>
          <a:prstGeom prst="rect">
            <a:avLst/>
          </a:prstGeom>
          <a:noFill/>
          <a:ln w="0">
            <a:noFill/>
          </a:ln>
        </p:spPr>
        <p:style>
          <a:lnRef idx="0"/>
          <a:fillRef idx="0"/>
          <a:effectRef idx="0"/>
          <a:fontRef idx="minor"/>
        </p:style>
        <p:txBody>
          <a:bodyPr tIns="91440" bIns="91440" anchor="t">
            <a:noAutofit/>
          </a:bodyPr>
          <a:p>
            <a:pPr algn="ctr" defTabSz="914400">
              <a:lnSpc>
                <a:spcPct val="100000"/>
              </a:lnSpc>
              <a:tabLst>
                <a:tab algn="l" pos="0"/>
              </a:tabLst>
            </a:pPr>
            <a:r>
              <a:rPr b="0" lang="pt-BR" sz="1200" spc="-1" strike="noStrike">
                <a:solidFill>
                  <a:schemeClr val="dk1"/>
                </a:solidFill>
                <a:latin typeface="Calibri"/>
                <a:ea typeface="Calibri"/>
              </a:rPr>
              <a:t>IN 02/09/MMA</a:t>
            </a:r>
            <a:endParaRPr b="0" lang="pt-BR" sz="1200" spc="-1" strike="noStrike">
              <a:solidFill>
                <a:srgbClr val="000000"/>
              </a:solidFill>
              <a:latin typeface="Arial"/>
            </a:endParaRPr>
          </a:p>
          <a:p>
            <a:pPr algn="ctr" defTabSz="914400">
              <a:lnSpc>
                <a:spcPct val="100000"/>
              </a:lnSpc>
              <a:tabLst>
                <a:tab algn="l" pos="0"/>
              </a:tabLst>
            </a:pPr>
            <a:r>
              <a:rPr b="0" lang="pt-BR" sz="1200" spc="-1" strike="noStrike">
                <a:solidFill>
                  <a:schemeClr val="dk1"/>
                </a:solidFill>
                <a:latin typeface="Calibri"/>
                <a:ea typeface="Calibri"/>
              </a:rPr>
              <a:t>Port. MMA 358 PNCPE</a:t>
            </a:r>
            <a:endParaRPr b="0" lang="pt-BR" sz="1200" spc="-1" strike="noStrike">
              <a:solidFill>
                <a:srgbClr val="000000"/>
              </a:solidFill>
              <a:latin typeface="Arial"/>
            </a:endParaRPr>
          </a:p>
        </p:txBody>
      </p:sp>
      <p:cxnSp>
        <p:nvCxnSpPr>
          <p:cNvPr id="259" name="Google Shape;893;p71"/>
          <p:cNvCxnSpPr>
            <a:stCxn id="236" idx="2"/>
            <a:endCxn id="258" idx="0"/>
          </p:cNvCxnSpPr>
          <p:nvPr/>
        </p:nvCxnSpPr>
        <p:spPr>
          <a:xfrm rot="5400000">
            <a:off x="5939280" y="4780800"/>
            <a:ext cx="244800" cy="93960"/>
          </a:xfrm>
          <a:prstGeom prst="bentConnector3">
            <a:avLst>
              <a:gd name="adj1" fmla="val 50073"/>
            </a:avLst>
          </a:prstGeom>
          <a:ln w="9525">
            <a:solidFill>
              <a:srgbClr val="000000"/>
            </a:solidFill>
            <a:round/>
            <a:tailEnd len="med" type="diamond" w="med"/>
          </a:ln>
        </p:spPr>
      </p:cxnSp>
      <p:sp>
        <p:nvSpPr>
          <p:cNvPr id="260" name="Google Shape;883;p71"/>
          <p:cNvSpPr/>
          <p:nvPr/>
        </p:nvSpPr>
        <p:spPr>
          <a:xfrm>
            <a:off x="6724800" y="5379120"/>
            <a:ext cx="667080" cy="323280"/>
          </a:xfrm>
          <a:prstGeom prst="rect">
            <a:avLst/>
          </a:prstGeom>
          <a:noFill/>
          <a:ln w="0">
            <a:noFill/>
          </a:ln>
        </p:spPr>
        <p:style>
          <a:lnRef idx="0"/>
          <a:fillRef idx="0"/>
          <a:effectRef idx="0"/>
          <a:fontRef idx="minor"/>
        </p:style>
        <p:txBody>
          <a:bodyPr tIns="91440" bIns="91440" anchor="t">
            <a:noAutofit/>
          </a:bodyPr>
          <a:p>
            <a:pPr algn="ctr" defTabSz="914400">
              <a:lnSpc>
                <a:spcPct val="100000"/>
              </a:lnSpc>
              <a:tabLst>
                <a:tab algn="l" pos="0"/>
              </a:tabLst>
            </a:pPr>
            <a:r>
              <a:rPr b="0" lang="en-US" sz="1200" spc="-1" strike="noStrike">
                <a:solidFill>
                  <a:schemeClr val="dk1"/>
                </a:solidFill>
                <a:latin typeface="Akatab"/>
                <a:ea typeface="Akatab"/>
              </a:rPr>
              <a:t>LC 140</a:t>
            </a:r>
            <a:endParaRPr b="0" lang="pt-BR" sz="1200" spc="-1" strike="noStrike">
              <a:solidFill>
                <a:srgbClr val="000000"/>
              </a:solidFill>
              <a:latin typeface="Arial"/>
            </a:endParaRPr>
          </a:p>
        </p:txBody>
      </p:sp>
      <p:cxnSp>
        <p:nvCxnSpPr>
          <p:cNvPr id="261" name="Google Shape;893;p71"/>
          <p:cNvCxnSpPr>
            <a:stCxn id="237" idx="2"/>
            <a:endCxn id="260" idx="0"/>
          </p:cNvCxnSpPr>
          <p:nvPr/>
        </p:nvCxnSpPr>
        <p:spPr>
          <a:xfrm rot="5400000">
            <a:off x="6859080" y="4904280"/>
            <a:ext cx="673920" cy="276480"/>
          </a:xfrm>
          <a:prstGeom prst="bentConnector3">
            <a:avLst>
              <a:gd name="adj1" fmla="val 50026"/>
            </a:avLst>
          </a:prstGeom>
          <a:ln w="9525">
            <a:solidFill>
              <a:srgbClr val="000000"/>
            </a:solidFill>
            <a:round/>
            <a:tailEnd len="med" type="diamond" w="med"/>
          </a:ln>
        </p:spPr>
      </p:cxnSp>
      <p:sp>
        <p:nvSpPr>
          <p:cNvPr id="262" name="Google Shape;874;p71"/>
          <p:cNvSpPr/>
          <p:nvPr/>
        </p:nvSpPr>
        <p:spPr>
          <a:xfrm>
            <a:off x="8492040" y="4393800"/>
            <a:ext cx="115200" cy="311760"/>
          </a:xfrm>
          <a:prstGeom prst="rect">
            <a:avLst/>
          </a:prstGeom>
          <a:solidFill>
            <a:schemeClr val="dk1"/>
          </a:solidFill>
          <a:ln w="0">
            <a:noFill/>
          </a:ln>
        </p:spPr>
        <p:style>
          <a:lnRef idx="0"/>
          <a:fillRef idx="0"/>
          <a:effectRef idx="0"/>
          <a:fontRef idx="minor"/>
        </p:style>
        <p:txBody>
          <a:bodyPr tIns="91440" bIns="91440" anchor="ctr">
            <a:noAutofit/>
          </a:bodyPr>
          <a:p>
            <a:pPr defTabSz="914400">
              <a:lnSpc>
                <a:spcPct val="100000"/>
              </a:lnSpc>
              <a:tabLst>
                <a:tab algn="l" pos="0"/>
              </a:tabLst>
            </a:pPr>
            <a:endParaRPr b="0" lang="pt-BR" sz="1800" spc="-1" strike="noStrike">
              <a:solidFill>
                <a:schemeClr val="dk1"/>
              </a:solidFill>
              <a:latin typeface="Calibri"/>
            </a:endParaRPr>
          </a:p>
        </p:txBody>
      </p:sp>
      <p:sp>
        <p:nvSpPr>
          <p:cNvPr id="263" name="Google Shape;892;p71"/>
          <p:cNvSpPr/>
          <p:nvPr/>
        </p:nvSpPr>
        <p:spPr>
          <a:xfrm>
            <a:off x="8607240" y="3956760"/>
            <a:ext cx="884160" cy="484560"/>
          </a:xfrm>
          <a:prstGeom prst="rect">
            <a:avLst/>
          </a:prstGeom>
          <a:noFill/>
          <a:ln w="0">
            <a:noFill/>
          </a:ln>
        </p:spPr>
        <p:style>
          <a:lnRef idx="0"/>
          <a:fillRef idx="0"/>
          <a:effectRef idx="0"/>
          <a:fontRef idx="minor"/>
        </p:style>
        <p:txBody>
          <a:bodyPr tIns="91440" bIns="91440" anchor="b">
            <a:noAutofit/>
          </a:bodyPr>
          <a:p>
            <a:pPr defTabSz="914400">
              <a:lnSpc>
                <a:spcPct val="90000"/>
              </a:lnSpc>
              <a:tabLst>
                <a:tab algn="l" pos="0"/>
              </a:tabLst>
            </a:pPr>
            <a:r>
              <a:rPr b="0" lang="pt-BR" sz="1800" spc="-1" strike="noStrike">
                <a:solidFill>
                  <a:schemeClr val="dk1"/>
                </a:solidFill>
                <a:latin typeface="Calibri"/>
                <a:ea typeface="Calibri"/>
              </a:rPr>
              <a:t>2017</a:t>
            </a:r>
            <a:endParaRPr b="0" lang="pt-BR" sz="1800" spc="-1" strike="noStrike">
              <a:solidFill>
                <a:srgbClr val="000000"/>
              </a:solidFill>
              <a:latin typeface="Arial"/>
            </a:endParaRPr>
          </a:p>
        </p:txBody>
      </p:sp>
      <p:sp>
        <p:nvSpPr>
          <p:cNvPr id="264" name="Google Shape;883;p71"/>
          <p:cNvSpPr/>
          <p:nvPr/>
        </p:nvSpPr>
        <p:spPr>
          <a:xfrm>
            <a:off x="7860960" y="4950000"/>
            <a:ext cx="1099080" cy="310320"/>
          </a:xfrm>
          <a:prstGeom prst="rect">
            <a:avLst/>
          </a:prstGeom>
          <a:noFill/>
          <a:ln w="0">
            <a:noFill/>
          </a:ln>
        </p:spPr>
        <p:style>
          <a:lnRef idx="0"/>
          <a:fillRef idx="0"/>
          <a:effectRef idx="0"/>
          <a:fontRef idx="minor"/>
        </p:style>
        <p:txBody>
          <a:bodyPr tIns="91440" bIns="91440" anchor="t">
            <a:noAutofit/>
          </a:bodyPr>
          <a:p>
            <a:pPr algn="ctr" defTabSz="914400">
              <a:lnSpc>
                <a:spcPct val="100000"/>
              </a:lnSpc>
              <a:tabLst>
                <a:tab algn="l" pos="0"/>
              </a:tabLst>
            </a:pPr>
            <a:r>
              <a:rPr b="0" lang="pt-BR" sz="1200" spc="-1" strike="noStrike">
                <a:solidFill>
                  <a:schemeClr val="dk1"/>
                </a:solidFill>
                <a:latin typeface="Calibri"/>
                <a:ea typeface="Calibri"/>
              </a:rPr>
              <a:t>IN 02/17/MMA</a:t>
            </a:r>
            <a:endParaRPr b="0" lang="pt-BR" sz="1200" spc="-1" strike="noStrike">
              <a:solidFill>
                <a:srgbClr val="000000"/>
              </a:solidFill>
              <a:latin typeface="Arial"/>
            </a:endParaRPr>
          </a:p>
        </p:txBody>
      </p:sp>
      <p:cxnSp>
        <p:nvCxnSpPr>
          <p:cNvPr id="265" name="Google Shape;893;p71"/>
          <p:cNvCxnSpPr>
            <a:stCxn id="262" idx="2"/>
            <a:endCxn id="264" idx="0"/>
          </p:cNvCxnSpPr>
          <p:nvPr/>
        </p:nvCxnSpPr>
        <p:spPr>
          <a:xfrm rot="5400000">
            <a:off x="8357400" y="4758120"/>
            <a:ext cx="244800" cy="139680"/>
          </a:xfrm>
          <a:prstGeom prst="bentConnector3">
            <a:avLst>
              <a:gd name="adj1" fmla="val 50073"/>
            </a:avLst>
          </a:prstGeom>
          <a:ln w="9525">
            <a:solidFill>
              <a:srgbClr val="000000"/>
            </a:solidFill>
            <a:round/>
            <a:tailEnd len="med" type="diamond" w="med"/>
          </a:ln>
        </p:spPr>
      </p:cxnSp>
      <p:cxnSp>
        <p:nvCxnSpPr>
          <p:cNvPr id="266" name="Google Shape;880;p71"/>
          <p:cNvCxnSpPr/>
          <p:nvPr/>
        </p:nvCxnSpPr>
        <p:spPr>
          <a:xfrm>
            <a:off x="8616960" y="4555440"/>
            <a:ext cx="1137600" cy="1080"/>
          </a:xfrm>
          <a:prstGeom prst="bentConnector3">
            <a:avLst>
              <a:gd name="adj1" fmla="val 50015"/>
            </a:avLst>
          </a:prstGeom>
          <a:ln w="9525">
            <a:solidFill>
              <a:srgbClr val="000000"/>
            </a:solidFill>
            <a:round/>
            <a:tailEnd len="med" type="diamond" w="med"/>
          </a:ln>
        </p:spPr>
      </p:cxnSp>
      <p:sp>
        <p:nvSpPr>
          <p:cNvPr id="267" name="Google Shape;892;p71"/>
          <p:cNvSpPr/>
          <p:nvPr/>
        </p:nvSpPr>
        <p:spPr>
          <a:xfrm>
            <a:off x="9832320" y="3956760"/>
            <a:ext cx="884160" cy="484560"/>
          </a:xfrm>
          <a:prstGeom prst="rect">
            <a:avLst/>
          </a:prstGeom>
          <a:noFill/>
          <a:ln w="0">
            <a:noFill/>
          </a:ln>
        </p:spPr>
        <p:style>
          <a:lnRef idx="0"/>
          <a:fillRef idx="0"/>
          <a:effectRef idx="0"/>
          <a:fontRef idx="minor"/>
        </p:style>
        <p:txBody>
          <a:bodyPr tIns="91440" bIns="91440" anchor="b">
            <a:noAutofit/>
          </a:bodyPr>
          <a:p>
            <a:pPr defTabSz="914400">
              <a:lnSpc>
                <a:spcPct val="90000"/>
              </a:lnSpc>
              <a:tabLst>
                <a:tab algn="l" pos="0"/>
              </a:tabLst>
            </a:pPr>
            <a:r>
              <a:rPr b="0" lang="pt-BR" sz="1800" spc="-1" strike="noStrike">
                <a:solidFill>
                  <a:schemeClr val="dk1"/>
                </a:solidFill>
                <a:latin typeface="Calibri"/>
                <a:ea typeface="Calibri"/>
              </a:rPr>
              <a:t>2022</a:t>
            </a:r>
            <a:endParaRPr b="0" lang="pt-BR" sz="1800" spc="-1" strike="noStrike">
              <a:solidFill>
                <a:srgbClr val="000000"/>
              </a:solidFill>
              <a:latin typeface="Arial"/>
            </a:endParaRPr>
          </a:p>
        </p:txBody>
      </p:sp>
      <p:cxnSp>
        <p:nvCxnSpPr>
          <p:cNvPr id="268" name="Google Shape;893;p71"/>
          <p:cNvCxnSpPr>
            <a:stCxn id="269" idx="2"/>
            <a:endCxn id="270" idx="0"/>
          </p:cNvCxnSpPr>
          <p:nvPr/>
        </p:nvCxnSpPr>
        <p:spPr>
          <a:xfrm rot="5400000">
            <a:off x="9334440" y="4969800"/>
            <a:ext cx="691200" cy="162720"/>
          </a:xfrm>
          <a:prstGeom prst="bentConnector3">
            <a:avLst>
              <a:gd name="adj1" fmla="val 50026"/>
            </a:avLst>
          </a:prstGeom>
          <a:ln w="9525">
            <a:solidFill>
              <a:srgbClr val="000000"/>
            </a:solidFill>
            <a:round/>
            <a:tailEnd len="med" type="diamond" w="med"/>
          </a:ln>
        </p:spPr>
      </p:cxnSp>
      <p:sp>
        <p:nvSpPr>
          <p:cNvPr id="269" name="Google Shape;874;p71"/>
          <p:cNvSpPr/>
          <p:nvPr/>
        </p:nvSpPr>
        <p:spPr>
          <a:xfrm>
            <a:off x="9703800" y="4393800"/>
            <a:ext cx="115200" cy="311760"/>
          </a:xfrm>
          <a:prstGeom prst="rect">
            <a:avLst/>
          </a:prstGeom>
          <a:solidFill>
            <a:schemeClr val="dk1"/>
          </a:solidFill>
          <a:ln w="0">
            <a:noFill/>
          </a:ln>
        </p:spPr>
        <p:style>
          <a:lnRef idx="0"/>
          <a:fillRef idx="0"/>
          <a:effectRef idx="0"/>
          <a:fontRef idx="minor"/>
        </p:style>
        <p:txBody>
          <a:bodyPr tIns="91440" bIns="91440" anchor="ctr">
            <a:noAutofit/>
          </a:bodyPr>
          <a:p>
            <a:pPr defTabSz="914400">
              <a:lnSpc>
                <a:spcPct val="100000"/>
              </a:lnSpc>
              <a:tabLst>
                <a:tab algn="l" pos="0"/>
              </a:tabLst>
            </a:pPr>
            <a:endParaRPr b="0" lang="pt-BR" sz="1800" spc="-1" strike="noStrike">
              <a:solidFill>
                <a:schemeClr val="dk1"/>
              </a:solidFill>
              <a:latin typeface="Calibri"/>
            </a:endParaRPr>
          </a:p>
        </p:txBody>
      </p:sp>
      <p:cxnSp>
        <p:nvCxnSpPr>
          <p:cNvPr id="271" name="Google Shape;880;p71"/>
          <p:cNvCxnSpPr/>
          <p:nvPr/>
        </p:nvCxnSpPr>
        <p:spPr>
          <a:xfrm>
            <a:off x="9829080" y="4555440"/>
            <a:ext cx="1137600" cy="1080"/>
          </a:xfrm>
          <a:prstGeom prst="bentConnector3">
            <a:avLst>
              <a:gd name="adj1" fmla="val 50015"/>
            </a:avLst>
          </a:prstGeom>
          <a:ln w="9525">
            <a:solidFill>
              <a:srgbClr val="000000"/>
            </a:solidFill>
            <a:round/>
            <a:tailEnd len="med" type="diamond" w="med"/>
          </a:ln>
        </p:spPr>
      </p:cxnSp>
      <p:sp>
        <p:nvSpPr>
          <p:cNvPr id="272" name="Google Shape;892;p71"/>
          <p:cNvSpPr/>
          <p:nvPr/>
        </p:nvSpPr>
        <p:spPr>
          <a:xfrm>
            <a:off x="11044080" y="3956760"/>
            <a:ext cx="884160" cy="484560"/>
          </a:xfrm>
          <a:prstGeom prst="rect">
            <a:avLst/>
          </a:prstGeom>
          <a:noFill/>
          <a:ln w="0">
            <a:noFill/>
          </a:ln>
        </p:spPr>
        <p:style>
          <a:lnRef idx="0"/>
          <a:fillRef idx="0"/>
          <a:effectRef idx="0"/>
          <a:fontRef idx="minor"/>
        </p:style>
        <p:txBody>
          <a:bodyPr tIns="91440" bIns="91440" anchor="b">
            <a:noAutofit/>
          </a:bodyPr>
          <a:p>
            <a:pPr defTabSz="914400">
              <a:lnSpc>
                <a:spcPct val="90000"/>
              </a:lnSpc>
              <a:tabLst>
                <a:tab algn="l" pos="0"/>
              </a:tabLst>
            </a:pPr>
            <a:r>
              <a:rPr b="0" lang="pt-BR" sz="1800" spc="-1" strike="noStrike">
                <a:solidFill>
                  <a:schemeClr val="dk1"/>
                </a:solidFill>
                <a:latin typeface="Calibri"/>
                <a:ea typeface="Calibri"/>
              </a:rPr>
              <a:t>2026</a:t>
            </a:r>
            <a:endParaRPr b="0" lang="pt-BR" sz="1800" spc="-1" strike="noStrike">
              <a:solidFill>
                <a:srgbClr val="000000"/>
              </a:solidFill>
              <a:latin typeface="Arial"/>
            </a:endParaRPr>
          </a:p>
        </p:txBody>
      </p:sp>
      <p:sp>
        <p:nvSpPr>
          <p:cNvPr id="273" name="Google Shape;883;p71"/>
          <p:cNvSpPr/>
          <p:nvPr/>
        </p:nvSpPr>
        <p:spPr>
          <a:xfrm>
            <a:off x="10337040" y="5379120"/>
            <a:ext cx="901080" cy="309960"/>
          </a:xfrm>
          <a:prstGeom prst="rect">
            <a:avLst/>
          </a:prstGeom>
          <a:noFill/>
          <a:ln w="0">
            <a:noFill/>
          </a:ln>
        </p:spPr>
        <p:style>
          <a:lnRef idx="0"/>
          <a:fillRef idx="0"/>
          <a:effectRef idx="0"/>
          <a:fontRef idx="minor"/>
        </p:style>
        <p:txBody>
          <a:bodyPr tIns="91440" bIns="91440" anchor="t">
            <a:noAutofit/>
          </a:bodyPr>
          <a:p>
            <a:pPr algn="ctr" defTabSz="914400">
              <a:lnSpc>
                <a:spcPct val="90000"/>
              </a:lnSpc>
              <a:tabLst>
                <a:tab algn="l" pos="0"/>
              </a:tabLst>
            </a:pPr>
            <a:r>
              <a:rPr b="0" lang="pt-BR" sz="1200" spc="-1" strike="noStrike">
                <a:solidFill>
                  <a:schemeClr val="dk1"/>
                </a:solidFill>
                <a:latin typeface="Calibri"/>
                <a:ea typeface="Calibri"/>
              </a:rPr>
              <a:t>NOVO DECRETO</a:t>
            </a:r>
            <a:endParaRPr b="0" lang="pt-BR" sz="1200" spc="-1" strike="noStrike">
              <a:solidFill>
                <a:srgbClr val="000000"/>
              </a:solidFill>
              <a:latin typeface="Arial"/>
            </a:endParaRPr>
          </a:p>
        </p:txBody>
      </p:sp>
      <p:cxnSp>
        <p:nvCxnSpPr>
          <p:cNvPr id="274" name="Google Shape;893;p71"/>
          <p:cNvCxnSpPr>
            <a:stCxn id="275" idx="2"/>
            <a:endCxn id="273" idx="0"/>
          </p:cNvCxnSpPr>
          <p:nvPr/>
        </p:nvCxnSpPr>
        <p:spPr>
          <a:xfrm rot="5400000">
            <a:off x="10543320" y="4949280"/>
            <a:ext cx="673920" cy="186480"/>
          </a:xfrm>
          <a:prstGeom prst="bentConnector3">
            <a:avLst>
              <a:gd name="adj1" fmla="val 50026"/>
            </a:avLst>
          </a:prstGeom>
          <a:ln w="9525">
            <a:solidFill>
              <a:srgbClr val="000000"/>
            </a:solidFill>
            <a:round/>
            <a:tailEnd len="med" type="diamond" w="med"/>
          </a:ln>
        </p:spPr>
      </p:cxnSp>
      <p:sp>
        <p:nvSpPr>
          <p:cNvPr id="275" name="Google Shape;874;p71"/>
          <p:cNvSpPr/>
          <p:nvPr/>
        </p:nvSpPr>
        <p:spPr>
          <a:xfrm>
            <a:off x="10915920" y="4393800"/>
            <a:ext cx="115200" cy="311760"/>
          </a:xfrm>
          <a:prstGeom prst="rect">
            <a:avLst/>
          </a:prstGeom>
          <a:solidFill>
            <a:schemeClr val="dk1"/>
          </a:solidFill>
          <a:ln w="0">
            <a:noFill/>
          </a:ln>
        </p:spPr>
        <p:style>
          <a:lnRef idx="0"/>
          <a:fillRef idx="0"/>
          <a:effectRef idx="0"/>
          <a:fontRef idx="minor"/>
        </p:style>
        <p:txBody>
          <a:bodyPr tIns="91440" bIns="91440" anchor="ctr">
            <a:noAutofit/>
          </a:bodyPr>
          <a:p>
            <a:pPr defTabSz="914400">
              <a:lnSpc>
                <a:spcPct val="100000"/>
              </a:lnSpc>
              <a:tabLst>
                <a:tab algn="l" pos="0"/>
              </a:tabLst>
            </a:pPr>
            <a:endParaRPr b="0" lang="pt-BR" sz="1800" spc="-1" strike="noStrike">
              <a:solidFill>
                <a:schemeClr val="dk1"/>
              </a:solidFill>
              <a:latin typeface="Calibri"/>
            </a:endParaRPr>
          </a:p>
        </p:txBody>
      </p:sp>
      <p:sp>
        <p:nvSpPr>
          <p:cNvPr id="270" name="Google Shape;883;p71"/>
          <p:cNvSpPr/>
          <p:nvPr/>
        </p:nvSpPr>
        <p:spPr>
          <a:xfrm>
            <a:off x="9049680" y="5396400"/>
            <a:ext cx="1099080" cy="310320"/>
          </a:xfrm>
          <a:prstGeom prst="rect">
            <a:avLst/>
          </a:prstGeom>
          <a:noFill/>
          <a:ln w="0">
            <a:noFill/>
          </a:ln>
        </p:spPr>
        <p:style>
          <a:lnRef idx="0"/>
          <a:fillRef idx="0"/>
          <a:effectRef idx="0"/>
          <a:fontRef idx="minor"/>
        </p:style>
        <p:txBody>
          <a:bodyPr tIns="91440" bIns="91440" anchor="t">
            <a:noAutofit/>
          </a:bodyPr>
          <a:p>
            <a:pPr algn="ctr" defTabSz="914400">
              <a:lnSpc>
                <a:spcPct val="100000"/>
              </a:lnSpc>
              <a:tabLst>
                <a:tab algn="l" pos="0"/>
              </a:tabLst>
            </a:pPr>
            <a:r>
              <a:rPr b="0" lang="pt-BR" sz="1200" spc="-1" strike="noStrike">
                <a:solidFill>
                  <a:schemeClr val="dk1"/>
                </a:solidFill>
                <a:latin typeface="Calibri"/>
                <a:ea typeface="Calibri"/>
              </a:rPr>
              <a:t>DECRETO 10.935</a:t>
            </a:r>
            <a:endParaRPr b="0" lang="pt-BR" sz="1200" spc="-1" strike="noStrike">
              <a:solidFill>
                <a:srgbClr val="000000"/>
              </a:solidFill>
              <a:latin typeface="Arial"/>
            </a:endParaRPr>
          </a:p>
        </p:txBody>
      </p:sp>
      <p:graphicFrame>
        <p:nvGraphicFramePr>
          <p:cNvPr id="276" name="Gráfico 3"/>
          <p:cNvGraphicFramePr/>
          <p:nvPr/>
        </p:nvGraphicFramePr>
        <p:xfrm>
          <a:off x="462600" y="1009800"/>
          <a:ext cx="11267640" cy="3674160"/>
        </p:xfrm>
        <a:graphic>
          <a:graphicData uri="http://schemas.openxmlformats.org/drawingml/2006/chart">
            <c:chart xmlns:c="http://schemas.openxmlformats.org/drawingml/2006/chart" xmlns:r="http://schemas.openxmlformats.org/officeDocument/2006/relationships" r:id="rId2"/>
          </a:graphicData>
        </a:graphic>
      </p:graphicFrame>
      <p:sp>
        <p:nvSpPr>
          <p:cNvPr id="277" name="Retângulo 5"/>
          <p:cNvSpPr/>
          <p:nvPr/>
        </p:nvSpPr>
        <p:spPr>
          <a:xfrm>
            <a:off x="984600" y="4501080"/>
            <a:ext cx="2174400" cy="410040"/>
          </a:xfrm>
          <a:prstGeom prst="rect">
            <a:avLst/>
          </a:prstGeom>
          <a:solidFill>
            <a:schemeClr val="accent1">
              <a:alpha val="50000"/>
            </a:schemeClr>
          </a:solidFill>
          <a:ln>
            <a:noFill/>
          </a:ln>
        </p:spPr>
        <p:style>
          <a:lnRef idx="2">
            <a:schemeClr val="accent1">
              <a:shade val="15000"/>
            </a:schemeClr>
          </a:lnRef>
          <a:fillRef idx="1">
            <a:schemeClr val="accent1"/>
          </a:fillRef>
          <a:effectRef idx="0">
            <a:schemeClr val="accent1"/>
          </a:effectRef>
          <a:fontRef idx="minor"/>
        </p:style>
        <p:txBody>
          <a:bodyPr lIns="90000" rIns="90000" tIns="45000" bIns="45000" anchor="b">
            <a:noAutofit/>
          </a:bodyPr>
          <a:p>
            <a:pPr algn="ctr" defTabSz="914400">
              <a:lnSpc>
                <a:spcPct val="100000"/>
              </a:lnSpc>
            </a:pPr>
            <a:endParaRPr b="0" lang="pt-BR" sz="1400" spc="-1" strike="noStrike">
              <a:solidFill>
                <a:schemeClr val="lt1"/>
              </a:solidFill>
              <a:latin typeface="Calibri"/>
            </a:endParaRPr>
          </a:p>
        </p:txBody>
      </p:sp>
      <p:sp>
        <p:nvSpPr>
          <p:cNvPr id="278" name="Retângulo 7"/>
          <p:cNvSpPr/>
          <p:nvPr/>
        </p:nvSpPr>
        <p:spPr>
          <a:xfrm>
            <a:off x="3231720" y="4501080"/>
            <a:ext cx="2192040" cy="410040"/>
          </a:xfrm>
          <a:prstGeom prst="rect">
            <a:avLst/>
          </a:prstGeom>
          <a:solidFill>
            <a:schemeClr val="accent1">
              <a:alpha val="50000"/>
            </a:schemeClr>
          </a:solidFill>
          <a:ln>
            <a:noFill/>
          </a:ln>
        </p:spPr>
        <p:style>
          <a:lnRef idx="2">
            <a:schemeClr val="accent1">
              <a:shade val="15000"/>
            </a:schemeClr>
          </a:lnRef>
          <a:fillRef idx="1">
            <a:schemeClr val="accent1"/>
          </a:fillRef>
          <a:effectRef idx="0">
            <a:schemeClr val="accent1"/>
          </a:effectRef>
          <a:fontRef idx="minor"/>
        </p:style>
        <p:txBody>
          <a:bodyPr lIns="90000" rIns="90000" tIns="45000" bIns="45000" anchor="b">
            <a:noAutofit/>
          </a:bodyPr>
          <a:p>
            <a:pPr algn="ctr" defTabSz="914400">
              <a:lnSpc>
                <a:spcPct val="100000"/>
              </a:lnSpc>
            </a:pPr>
            <a:endParaRPr b="0" lang="pt-BR" sz="1400" spc="-1" strike="noStrike">
              <a:solidFill>
                <a:schemeClr val="lt1"/>
              </a:solidFill>
              <a:latin typeface="Calibri"/>
            </a:endParaRPr>
          </a:p>
        </p:txBody>
      </p:sp>
      <p:sp>
        <p:nvSpPr>
          <p:cNvPr id="279" name="Retângulo 8"/>
          <p:cNvSpPr/>
          <p:nvPr/>
        </p:nvSpPr>
        <p:spPr>
          <a:xfrm>
            <a:off x="1350360" y="4730760"/>
            <a:ext cx="1442880" cy="143640"/>
          </a:xfrm>
          <a:prstGeom prst="rect">
            <a:avLst/>
          </a:prstGeom>
          <a:solidFill>
            <a:schemeClr val="bg1">
              <a:alpha val="28000"/>
            </a:schemeClr>
          </a:solidFill>
          <a:ln>
            <a:noFill/>
          </a:ln>
        </p:spPr>
        <p:style>
          <a:lnRef idx="2">
            <a:schemeClr val="accent1">
              <a:shade val="15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pPr>
            <a:r>
              <a:rPr b="1" lang="pt-BR" sz="1050" spc="-1" strike="noStrike">
                <a:solidFill>
                  <a:srgbClr val="ff0000"/>
                </a:solidFill>
                <a:latin typeface="Calibri"/>
              </a:rPr>
              <a:t>Fase 1 - Conservadora</a:t>
            </a:r>
            <a:endParaRPr b="0" lang="pt-BR" sz="1050" spc="-1" strike="noStrike">
              <a:solidFill>
                <a:srgbClr val="000000"/>
              </a:solidFill>
              <a:latin typeface="Arial"/>
            </a:endParaRPr>
          </a:p>
        </p:txBody>
      </p:sp>
      <p:sp>
        <p:nvSpPr>
          <p:cNvPr id="280" name="Retângulo 39"/>
          <p:cNvSpPr/>
          <p:nvPr/>
        </p:nvSpPr>
        <p:spPr>
          <a:xfrm>
            <a:off x="3710160" y="4730760"/>
            <a:ext cx="1235520" cy="143640"/>
          </a:xfrm>
          <a:prstGeom prst="rect">
            <a:avLst/>
          </a:prstGeom>
          <a:solidFill>
            <a:schemeClr val="bg1">
              <a:alpha val="28000"/>
            </a:schemeClr>
          </a:solidFill>
          <a:ln>
            <a:noFill/>
          </a:ln>
        </p:spPr>
        <p:style>
          <a:lnRef idx="2">
            <a:schemeClr val="accent1">
              <a:shade val="15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pPr>
            <a:r>
              <a:rPr b="1" lang="pt-BR" sz="1050" spc="-1" strike="noStrike">
                <a:solidFill>
                  <a:srgbClr val="ff0000"/>
                </a:solidFill>
                <a:latin typeface="Calibri"/>
              </a:rPr>
              <a:t>Fase 2 Transição</a:t>
            </a:r>
            <a:endParaRPr b="0" lang="pt-BR" sz="1050" spc="-1" strike="noStrike">
              <a:solidFill>
                <a:srgbClr val="000000"/>
              </a:solidFill>
              <a:latin typeface="Arial"/>
            </a:endParaRPr>
          </a:p>
        </p:txBody>
      </p:sp>
      <p:sp>
        <p:nvSpPr>
          <p:cNvPr id="281" name="Retângulo 41"/>
          <p:cNvSpPr/>
          <p:nvPr/>
        </p:nvSpPr>
        <p:spPr>
          <a:xfrm>
            <a:off x="5517720" y="4496400"/>
            <a:ext cx="5581440" cy="410040"/>
          </a:xfrm>
          <a:prstGeom prst="rect">
            <a:avLst/>
          </a:prstGeom>
          <a:solidFill>
            <a:schemeClr val="accent1">
              <a:alpha val="50000"/>
            </a:schemeClr>
          </a:solidFill>
          <a:ln>
            <a:noFill/>
          </a:ln>
        </p:spPr>
        <p:style>
          <a:lnRef idx="2">
            <a:schemeClr val="accent1">
              <a:shade val="15000"/>
            </a:schemeClr>
          </a:lnRef>
          <a:fillRef idx="1">
            <a:schemeClr val="accent1"/>
          </a:fillRef>
          <a:effectRef idx="0">
            <a:schemeClr val="accent1"/>
          </a:effectRef>
          <a:fontRef idx="minor"/>
        </p:style>
        <p:txBody>
          <a:bodyPr lIns="90000" rIns="90000" tIns="45000" bIns="45000" anchor="b">
            <a:noAutofit/>
          </a:bodyPr>
          <a:p>
            <a:pPr algn="ctr" defTabSz="914400">
              <a:lnSpc>
                <a:spcPct val="100000"/>
              </a:lnSpc>
            </a:pPr>
            <a:endParaRPr b="0" lang="pt-BR" sz="1400" spc="-1" strike="noStrike">
              <a:solidFill>
                <a:schemeClr val="lt1"/>
              </a:solidFill>
              <a:latin typeface="Calibri"/>
            </a:endParaRPr>
          </a:p>
        </p:txBody>
      </p:sp>
      <p:sp>
        <p:nvSpPr>
          <p:cNvPr id="282" name="Retângulo 40"/>
          <p:cNvSpPr/>
          <p:nvPr/>
        </p:nvSpPr>
        <p:spPr>
          <a:xfrm>
            <a:off x="6832080" y="4730760"/>
            <a:ext cx="2952720" cy="143640"/>
          </a:xfrm>
          <a:prstGeom prst="rect">
            <a:avLst/>
          </a:prstGeom>
          <a:solidFill>
            <a:schemeClr val="bg1">
              <a:alpha val="28000"/>
            </a:schemeClr>
          </a:solidFill>
          <a:ln>
            <a:noFill/>
          </a:ln>
        </p:spPr>
        <p:style>
          <a:lnRef idx="2">
            <a:schemeClr val="accent1">
              <a:shade val="15000"/>
            </a:schemeClr>
          </a:lnRef>
          <a:fillRef idx="1">
            <a:schemeClr val="accent1"/>
          </a:fillRef>
          <a:effectRef idx="0">
            <a:schemeClr val="accent1"/>
          </a:effectRef>
          <a:fontRef idx="minor"/>
        </p:style>
        <p:txBody>
          <a:bodyPr lIns="90000" rIns="90000" tIns="45000" bIns="45000" anchor="ctr">
            <a:noAutofit/>
          </a:bodyPr>
          <a:p>
            <a:pPr algn="ctr" defTabSz="914400">
              <a:lnSpc>
                <a:spcPct val="100000"/>
              </a:lnSpc>
            </a:pPr>
            <a:r>
              <a:rPr b="1" lang="pt-BR" sz="1050" spc="-1" strike="noStrike">
                <a:solidFill>
                  <a:srgbClr val="ff0000"/>
                </a:solidFill>
                <a:latin typeface="Calibri"/>
              </a:rPr>
              <a:t>Fase 3 - Ponderada: a que se atribuiu peso </a:t>
            </a:r>
            <a:endParaRPr b="0" lang="pt-BR" sz="1050" spc="-1" strike="noStrike">
              <a:solidFill>
                <a:srgbClr val="000000"/>
              </a:solidFill>
              <a:latin typeface="Arial"/>
            </a:endParaRPr>
          </a:p>
        </p:txBody>
      </p:sp>
      <p:sp>
        <p:nvSpPr>
          <p:cNvPr id="283" name="Google Shape;81;p2"/>
          <p:cNvSpPr/>
          <p:nvPr/>
        </p:nvSpPr>
        <p:spPr>
          <a:xfrm>
            <a:off x="280080" y="744480"/>
            <a:ext cx="2100960" cy="399600"/>
          </a:xfrm>
          <a:prstGeom prst="rect">
            <a:avLst/>
          </a:prstGeom>
          <a:noFill/>
          <a:ln w="0">
            <a:noFill/>
          </a:ln>
        </p:spPr>
        <p:style>
          <a:lnRef idx="0"/>
          <a:fillRef idx="0"/>
          <a:effectRef idx="0"/>
          <a:fontRef idx="minor"/>
        </p:style>
        <p:txBody>
          <a:bodyPr anchor="t">
            <a:noAutofit/>
          </a:bodyPr>
          <a:p>
            <a:pPr defTabSz="914400">
              <a:lnSpc>
                <a:spcPct val="100000"/>
              </a:lnSpc>
              <a:tabLst>
                <a:tab algn="l" pos="0"/>
              </a:tabLst>
            </a:pPr>
            <a:r>
              <a:rPr b="0" lang="pt-BR" sz="2000" spc="-1" strike="noStrike">
                <a:solidFill>
                  <a:srgbClr val="238fd0"/>
                </a:solidFill>
                <a:latin typeface="Calibri"/>
                <a:ea typeface="Calibri"/>
              </a:rPr>
              <a:t>Breve histórico</a:t>
            </a:r>
            <a:endParaRPr b="0" lang="pt-BR" sz="2000" spc="-1" strike="noStrike">
              <a:solidFill>
                <a:srgbClr val="000000"/>
              </a:solidFill>
              <a:latin typeface="Arial"/>
            </a:endParaRPr>
          </a:p>
        </p:txBody>
      </p:sp>
      <p:sp>
        <p:nvSpPr>
          <p:cNvPr id="284" name="Título 1"/>
          <p:cNvSpPr/>
          <p:nvPr/>
        </p:nvSpPr>
        <p:spPr>
          <a:xfrm>
            <a:off x="275760" y="268560"/>
            <a:ext cx="6900120" cy="465840"/>
          </a:xfrm>
          <a:prstGeom prst="rect">
            <a:avLst/>
          </a:prstGeom>
          <a:noFill/>
          <a:ln w="0">
            <a:noFill/>
          </a:ln>
        </p:spPr>
        <p:style>
          <a:lnRef idx="0"/>
          <a:fillRef idx="0"/>
          <a:effectRef idx="0"/>
          <a:fontRef idx="minor"/>
        </p:style>
        <p:txBody>
          <a:bodyPr lIns="90000" rIns="90000" tIns="45000" bIns="45000" anchor="t">
            <a:noAutofit/>
          </a:bodyPr>
          <a:p>
            <a:pPr defTabSz="457200">
              <a:lnSpc>
                <a:spcPct val="100000"/>
              </a:lnSpc>
            </a:pPr>
            <a:r>
              <a:rPr b="1" lang="pt-BR" sz="2400" spc="-1" strike="noStrike">
                <a:solidFill>
                  <a:srgbClr val="0f4e22"/>
                </a:solidFill>
                <a:latin typeface="Calibri"/>
                <a:ea typeface="Calibri"/>
              </a:rPr>
              <a:t>Legislação Espeleológica</a:t>
            </a:r>
            <a:endParaRPr b="0" lang="pt-BR" sz="2400" spc="-1" strike="noStrike">
              <a:solidFill>
                <a:srgbClr val="000000"/>
              </a:solidFill>
              <a:latin typeface="Arial"/>
            </a:endParaRPr>
          </a:p>
          <a:p>
            <a:pPr defTabSz="457200">
              <a:lnSpc>
                <a:spcPct val="100000"/>
              </a:lnSpc>
            </a:pPr>
            <a:endParaRPr b="0" lang="pt-BR" sz="2300" spc="-1" strike="noStrike">
              <a:solidFill>
                <a:srgbClr val="000000"/>
              </a:solidFill>
              <a:latin typeface="Arial"/>
            </a:endParaRPr>
          </a:p>
        </p:txBody>
      </p:sp>
      <p:cxnSp>
        <p:nvCxnSpPr>
          <p:cNvPr id="285" name="Conector reto 48"/>
          <p:cNvCxnSpPr/>
          <p:nvPr/>
        </p:nvCxnSpPr>
        <p:spPr>
          <a:xfrm>
            <a:off x="-9360" y="736560"/>
            <a:ext cx="3643560" cy="360"/>
          </a:xfrm>
          <a:prstGeom prst="straightConnector1">
            <a:avLst/>
          </a:prstGeom>
          <a:ln w="22860">
            <a:solidFill>
              <a:srgbClr val="00b050"/>
            </a:solidFill>
            <a:round/>
          </a:ln>
        </p:spPr>
      </p:cxnSp>
    </p:spTree>
  </p:cSld>
  <p:transition spd="slow">
    <p:wipe dir="r"/>
  </p:transition>
  <p:timing>
    <p:tnLst>
      <p:par>
        <p:cTn id="102" dur="indefinite" restart="never" nodeType="tmRoot">
          <p:childTnLst>
            <p:seq>
              <p:cTn id="103" dur="indefinite" nodeType="mainSeq">
                <p:childTnLst>
                  <p:par>
                    <p:cTn id="104" fill="hold">
                      <p:stCondLst>
                        <p:cond delay="0"/>
                      </p:stCondLst>
                      <p:childTnLst>
                        <p:par>
                          <p:cTn id="105" fill="hold">
                            <p:stCondLst>
                              <p:cond delay="0"/>
                            </p:stCondLst>
                            <p:childTnLst>
                              <p:par>
                                <p:cTn id="106" nodeType="withEffect" fill="hold" presetClass="entr" presetID="22" presetSubtype="8">
                                  <p:stCondLst>
                                    <p:cond delay="0"/>
                                  </p:stCondLst>
                                  <p:childTnLst>
                                    <p:set>
                                      <p:cBhvr>
                                        <p:cTn id="107" dur="1" fill="hold">
                                          <p:stCondLst>
                                            <p:cond delay="0"/>
                                          </p:stCondLst>
                                        </p:cTn>
                                        <p:tgtEl>
                                          <p:spTgt spid="276"/>
                                        </p:tgtEl>
                                        <p:attrNameLst>
                                          <p:attrName>style.visibility</p:attrName>
                                        </p:attrNameLst>
                                      </p:cBhvr>
                                      <p:to>
                                        <p:strVal val="visible"/>
                                      </p:to>
                                    </p:set>
                                    <p:animEffect filter="wipe(left)" transition="in">
                                      <p:cBhvr additive="repl">
                                        <p:cTn id="108" dur="250"/>
                                        <p:tgtEl>
                                          <p:spTgt spid="276"/>
                                        </p:tgtEl>
                                      </p:cBhvr>
                                    </p:animEffect>
                                  </p:childTnLst>
                                </p:cTn>
                              </p:par>
                            </p:childTnLst>
                          </p:cTn>
                        </p:par>
                      </p:childTnLst>
                    </p:cTn>
                  </p:par>
                  <p:par>
                    <p:cTn id="109" fill="hold">
                      <p:stCondLst>
                        <p:cond delay="indefinite"/>
                      </p:stCondLst>
                      <p:childTnLst>
                        <p:par>
                          <p:cTn id="110" fill="hold">
                            <p:stCondLst>
                              <p:cond delay="0"/>
                            </p:stCondLst>
                            <p:childTnLst>
                              <p:par>
                                <p:cTn id="111" nodeType="clickEffect" fill="hold" presetClass="exit" presetID="1">
                                  <p:stCondLst>
                                    <p:cond delay="0"/>
                                  </p:stCondLst>
                                  <p:childTnLst>
                                    <p:set>
                                      <p:cBhvr>
                                        <p:cTn id="112" dur="1" fill="hold">
                                          <p:stCondLst>
                                            <p:cond delay="0"/>
                                          </p:stCondLst>
                                        </p:cTn>
                                        <p:tgtEl>
                                          <p:spTgt spid="276"/>
                                        </p:tgtEl>
                                        <p:attrNameLst>
                                          <p:attrName>style.visibility</p:attrName>
                                        </p:attrNameLst>
                                      </p:cBhvr>
                                      <p:to>
                                        <p:strVal val="hidden"/>
                                      </p:to>
                                    </p:set>
                                  </p:childTnLst>
                                </p:cTn>
                              </p:par>
                            </p:childTnLst>
                          </p:cTn>
                        </p:par>
                        <p:par>
                          <p:cTn id="113" fill="hold">
                            <p:stCondLst>
                              <p:cond delay="0"/>
                            </p:stCondLst>
                            <p:childTnLst>
                              <p:par>
                                <p:cTn id="114" nodeType="afterEffect" fill="hold" presetClass="entr" presetID="22" presetSubtype="8">
                                  <p:stCondLst>
                                    <p:cond delay="0"/>
                                  </p:stCondLst>
                                  <p:childTnLst>
                                    <p:set>
                                      <p:cBhvr>
                                        <p:cTn id="115" dur="1" fill="hold">
                                          <p:stCondLst>
                                            <p:cond delay="0"/>
                                          </p:stCondLst>
                                        </p:cTn>
                                        <p:tgtEl>
                                          <p:spTgt spid="277"/>
                                        </p:tgtEl>
                                        <p:attrNameLst>
                                          <p:attrName>style.visibility</p:attrName>
                                        </p:attrNameLst>
                                      </p:cBhvr>
                                      <p:to>
                                        <p:strVal val="visible"/>
                                      </p:to>
                                    </p:set>
                                    <p:animEffect filter="wipe(left)" transition="in">
                                      <p:cBhvr additive="repl">
                                        <p:cTn id="116" dur="250"/>
                                        <p:tgtEl>
                                          <p:spTgt spid="277"/>
                                        </p:tgtEl>
                                      </p:cBhvr>
                                    </p:animEffect>
                                  </p:childTnLst>
                                </p:cTn>
                              </p:par>
                              <p:par>
                                <p:cTn id="117" nodeType="withEffect" fill="hold" presetClass="entr" presetID="22" presetSubtype="8">
                                  <p:stCondLst>
                                    <p:cond delay="0"/>
                                  </p:stCondLst>
                                  <p:childTnLst>
                                    <p:set>
                                      <p:cBhvr>
                                        <p:cTn id="118" dur="1" fill="hold">
                                          <p:stCondLst>
                                            <p:cond delay="0"/>
                                          </p:stCondLst>
                                        </p:cTn>
                                        <p:tgtEl>
                                          <p:spTgt spid="279"/>
                                        </p:tgtEl>
                                        <p:attrNameLst>
                                          <p:attrName>style.visibility</p:attrName>
                                        </p:attrNameLst>
                                      </p:cBhvr>
                                      <p:to>
                                        <p:strVal val="visible"/>
                                      </p:to>
                                    </p:set>
                                    <p:animEffect filter="wipe(left)" transition="in">
                                      <p:cBhvr additive="repl">
                                        <p:cTn id="119" dur="250"/>
                                        <p:tgtEl>
                                          <p:spTgt spid="279"/>
                                        </p:tgtEl>
                                      </p:cBhvr>
                                    </p:animEffect>
                                  </p:childTnLst>
                                </p:cTn>
                              </p:par>
                            </p:childTnLst>
                          </p:cTn>
                        </p:par>
                      </p:childTnLst>
                    </p:cTn>
                  </p:par>
                  <p:par>
                    <p:cTn id="120" fill="hold">
                      <p:stCondLst>
                        <p:cond delay="indefinite"/>
                      </p:stCondLst>
                      <p:childTnLst>
                        <p:par>
                          <p:cTn id="121" fill="hold">
                            <p:stCondLst>
                              <p:cond delay="0"/>
                            </p:stCondLst>
                            <p:childTnLst>
                              <p:par>
                                <p:cTn id="122" nodeType="clickEffect" fill="hold" presetClass="entr" presetID="22" presetSubtype="8">
                                  <p:stCondLst>
                                    <p:cond delay="0"/>
                                  </p:stCondLst>
                                  <p:childTnLst>
                                    <p:set>
                                      <p:cBhvr>
                                        <p:cTn id="123" dur="1" fill="hold">
                                          <p:stCondLst>
                                            <p:cond delay="0"/>
                                          </p:stCondLst>
                                        </p:cTn>
                                        <p:tgtEl>
                                          <p:spTgt spid="278"/>
                                        </p:tgtEl>
                                        <p:attrNameLst>
                                          <p:attrName>style.visibility</p:attrName>
                                        </p:attrNameLst>
                                      </p:cBhvr>
                                      <p:to>
                                        <p:strVal val="visible"/>
                                      </p:to>
                                    </p:set>
                                    <p:animEffect filter="wipe(left)" transition="in">
                                      <p:cBhvr additive="repl">
                                        <p:cTn id="124" dur="250"/>
                                        <p:tgtEl>
                                          <p:spTgt spid="278"/>
                                        </p:tgtEl>
                                      </p:cBhvr>
                                    </p:animEffect>
                                  </p:childTnLst>
                                </p:cTn>
                              </p:par>
                              <p:par>
                                <p:cTn id="125" nodeType="withEffect" fill="hold" presetClass="entr" presetID="22" presetSubtype="8">
                                  <p:stCondLst>
                                    <p:cond delay="0"/>
                                  </p:stCondLst>
                                  <p:childTnLst>
                                    <p:set>
                                      <p:cBhvr>
                                        <p:cTn id="126" dur="1" fill="hold">
                                          <p:stCondLst>
                                            <p:cond delay="0"/>
                                          </p:stCondLst>
                                        </p:cTn>
                                        <p:tgtEl>
                                          <p:spTgt spid="280"/>
                                        </p:tgtEl>
                                        <p:attrNameLst>
                                          <p:attrName>style.visibility</p:attrName>
                                        </p:attrNameLst>
                                      </p:cBhvr>
                                      <p:to>
                                        <p:strVal val="visible"/>
                                      </p:to>
                                    </p:set>
                                    <p:animEffect filter="wipe(left)" transition="in">
                                      <p:cBhvr additive="repl">
                                        <p:cTn id="127" dur="250"/>
                                        <p:tgtEl>
                                          <p:spTgt spid="280"/>
                                        </p:tgtEl>
                                      </p:cBhvr>
                                    </p:animEffect>
                                  </p:childTnLst>
                                </p:cTn>
                              </p:par>
                            </p:childTnLst>
                          </p:cTn>
                        </p:par>
                      </p:childTnLst>
                    </p:cTn>
                  </p:par>
                  <p:par>
                    <p:cTn id="128" fill="hold">
                      <p:stCondLst>
                        <p:cond delay="indefinite"/>
                      </p:stCondLst>
                      <p:childTnLst>
                        <p:par>
                          <p:cTn id="129" fill="hold">
                            <p:stCondLst>
                              <p:cond delay="0"/>
                            </p:stCondLst>
                            <p:childTnLst>
                              <p:par>
                                <p:cTn id="130" nodeType="clickEffect" fill="hold" presetClass="entr" presetID="22" presetSubtype="8">
                                  <p:stCondLst>
                                    <p:cond delay="0"/>
                                  </p:stCondLst>
                                  <p:childTnLst>
                                    <p:set>
                                      <p:cBhvr>
                                        <p:cTn id="131" dur="1" fill="hold">
                                          <p:stCondLst>
                                            <p:cond delay="0"/>
                                          </p:stCondLst>
                                        </p:cTn>
                                        <p:tgtEl>
                                          <p:spTgt spid="281"/>
                                        </p:tgtEl>
                                        <p:attrNameLst>
                                          <p:attrName>style.visibility</p:attrName>
                                        </p:attrNameLst>
                                      </p:cBhvr>
                                      <p:to>
                                        <p:strVal val="visible"/>
                                      </p:to>
                                    </p:set>
                                    <p:animEffect filter="wipe(left)" transition="in">
                                      <p:cBhvr additive="repl">
                                        <p:cTn id="132" dur="250"/>
                                        <p:tgtEl>
                                          <p:spTgt spid="281"/>
                                        </p:tgtEl>
                                      </p:cBhvr>
                                    </p:animEffect>
                                  </p:childTnLst>
                                </p:cTn>
                              </p:par>
                              <p:par>
                                <p:cTn id="133" nodeType="withEffect" fill="hold" presetClass="entr" presetID="22" presetSubtype="8">
                                  <p:stCondLst>
                                    <p:cond delay="0"/>
                                  </p:stCondLst>
                                  <p:childTnLst>
                                    <p:set>
                                      <p:cBhvr>
                                        <p:cTn id="134" dur="1" fill="hold">
                                          <p:stCondLst>
                                            <p:cond delay="0"/>
                                          </p:stCondLst>
                                        </p:cTn>
                                        <p:tgtEl>
                                          <p:spTgt spid="282"/>
                                        </p:tgtEl>
                                        <p:attrNameLst>
                                          <p:attrName>style.visibility</p:attrName>
                                        </p:attrNameLst>
                                      </p:cBhvr>
                                      <p:to>
                                        <p:strVal val="visible"/>
                                      </p:to>
                                    </p:set>
                                    <p:animEffect filter="wipe(left)" transition="in">
                                      <p:cBhvr additive="repl">
                                        <p:cTn id="135" dur="250"/>
                                        <p:tgtEl>
                                          <p:spTgt spid="28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86" name="Imagem 8" descr=""/>
          <p:cNvPicPr/>
          <p:nvPr/>
        </p:nvPicPr>
        <p:blipFill>
          <a:blip r:embed="rId1"/>
          <a:stretch/>
        </p:blipFill>
        <p:spPr>
          <a:xfrm>
            <a:off x="0" y="6035040"/>
            <a:ext cx="12191760" cy="822600"/>
          </a:xfrm>
          <a:prstGeom prst="rect">
            <a:avLst/>
          </a:prstGeom>
          <a:ln w="0">
            <a:noFill/>
          </a:ln>
        </p:spPr>
      </p:pic>
      <p:sp>
        <p:nvSpPr>
          <p:cNvPr id="287" name="Título 1"/>
          <p:cNvSpPr/>
          <p:nvPr/>
        </p:nvSpPr>
        <p:spPr>
          <a:xfrm>
            <a:off x="140400" y="115200"/>
            <a:ext cx="4698000" cy="582120"/>
          </a:xfrm>
          <a:prstGeom prst="rect">
            <a:avLst/>
          </a:prstGeom>
          <a:noFill/>
          <a:ln w="0">
            <a:noFill/>
          </a:ln>
        </p:spPr>
        <p:style>
          <a:lnRef idx="0"/>
          <a:fillRef idx="0"/>
          <a:effectRef idx="0"/>
          <a:fontRef idx="minor"/>
        </p:style>
        <p:txBody>
          <a:bodyPr lIns="90000" rIns="90000" tIns="45000" bIns="45000" anchor="t">
            <a:noAutofit/>
          </a:bodyPr>
          <a:p>
            <a:pPr defTabSz="457200">
              <a:lnSpc>
                <a:spcPct val="100000"/>
              </a:lnSpc>
            </a:pPr>
            <a:r>
              <a:rPr b="1" lang="pt-BR" sz="2000" spc="-1" strike="noStrike">
                <a:solidFill>
                  <a:schemeClr val="dk1"/>
                </a:solidFill>
                <a:latin typeface="Candara"/>
                <a:ea typeface="ＭＳ Ｐゴシック"/>
              </a:rPr>
              <a:t>Distribuição de competências: LC 140/2011</a:t>
            </a:r>
            <a:endParaRPr b="0" lang="pt-BR" sz="2000" spc="-1" strike="noStrike">
              <a:solidFill>
                <a:srgbClr val="000000"/>
              </a:solidFill>
              <a:latin typeface="Arial"/>
            </a:endParaRPr>
          </a:p>
        </p:txBody>
      </p:sp>
      <p:cxnSp>
        <p:nvCxnSpPr>
          <p:cNvPr id="288" name="Conector reto 9"/>
          <p:cNvCxnSpPr/>
          <p:nvPr/>
        </p:nvCxnSpPr>
        <p:spPr>
          <a:xfrm>
            <a:off x="-9360" y="583920"/>
            <a:ext cx="4753080" cy="360"/>
          </a:xfrm>
          <a:prstGeom prst="straightConnector1">
            <a:avLst/>
          </a:prstGeom>
          <a:ln w="22860">
            <a:solidFill>
              <a:srgbClr val="00b050"/>
            </a:solidFill>
            <a:round/>
          </a:ln>
        </p:spPr>
      </p:cxnSp>
      <p:sp>
        <p:nvSpPr>
          <p:cNvPr id="289" name="Retângulo 11"/>
          <p:cNvSpPr/>
          <p:nvPr/>
        </p:nvSpPr>
        <p:spPr>
          <a:xfrm>
            <a:off x="946800" y="810360"/>
            <a:ext cx="5052240" cy="1270440"/>
          </a:xfrm>
          <a:prstGeom prst="rect">
            <a:avLst/>
          </a:prstGeom>
          <a:noFill/>
          <a:ln w="0">
            <a:noFill/>
          </a:ln>
        </p:spPr>
        <p:style>
          <a:lnRef idx="0"/>
          <a:fillRef idx="0"/>
          <a:effectRef idx="0"/>
          <a:fontRef idx="minor"/>
        </p:style>
        <p:txBody>
          <a:bodyPr lIns="72000" rIns="72000" tIns="0" bIns="0" anchor="t">
            <a:spAutoFit/>
          </a:bodyPr>
          <a:p>
            <a:pPr defTabSz="914400">
              <a:lnSpc>
                <a:spcPts val="2001"/>
              </a:lnSpc>
            </a:pPr>
            <a:r>
              <a:rPr b="1" lang="pt-BR" sz="1200" spc="-1" strike="noStrike">
                <a:solidFill>
                  <a:srgbClr val="000000"/>
                </a:solidFill>
                <a:latin typeface="Albert Sans"/>
                <a:ea typeface="Times New Roman"/>
              </a:rPr>
              <a:t>LEI COMPLEMENTAR 140/2011</a:t>
            </a:r>
            <a:endParaRPr b="0" lang="pt-BR" sz="1200" spc="-1" strike="noStrike">
              <a:solidFill>
                <a:srgbClr val="000000"/>
              </a:solidFill>
              <a:latin typeface="Arial"/>
            </a:endParaRPr>
          </a:p>
          <a:p>
            <a:pPr lvl="1" marL="264960" indent="-171360" defTabSz="914400">
              <a:lnSpc>
                <a:spcPts val="2001"/>
              </a:lnSpc>
              <a:buClr>
                <a:srgbClr val="000000"/>
              </a:buClr>
              <a:buFont typeface="Arial"/>
              <a:buChar char="•"/>
            </a:pPr>
            <a:r>
              <a:rPr b="0" lang="pt-BR" sz="1200" spc="-1" strike="noStrike">
                <a:solidFill>
                  <a:schemeClr val="dk1"/>
                </a:solidFill>
                <a:latin typeface="Albert Sans"/>
                <a:ea typeface="Times New Roman"/>
              </a:rPr>
              <a:t>Regulamenta o art. 23 da CF</a:t>
            </a:r>
            <a:endParaRPr b="0" lang="pt-BR" sz="1200" spc="-1" strike="noStrike">
              <a:solidFill>
                <a:srgbClr val="000000"/>
              </a:solidFill>
              <a:latin typeface="Arial"/>
            </a:endParaRPr>
          </a:p>
          <a:p>
            <a:pPr lvl="1" marL="264960" indent="-171360" defTabSz="914400">
              <a:lnSpc>
                <a:spcPts val="2001"/>
              </a:lnSpc>
              <a:buClr>
                <a:srgbClr val="000000"/>
              </a:buClr>
              <a:buFont typeface="Arial"/>
              <a:buChar char="•"/>
            </a:pPr>
            <a:r>
              <a:rPr b="0" lang="pt-BR" sz="1200" spc="-1" strike="noStrike">
                <a:solidFill>
                  <a:schemeClr val="dk1"/>
                </a:solidFill>
                <a:latin typeface="Albert Sans"/>
                <a:ea typeface="Times New Roman"/>
              </a:rPr>
              <a:t>Distribui competências administrativas entre: União, Estados e Municípios</a:t>
            </a:r>
            <a:endParaRPr b="0" lang="pt-BR" sz="1200" spc="-1" strike="noStrike">
              <a:solidFill>
                <a:srgbClr val="000000"/>
              </a:solidFill>
              <a:latin typeface="Arial"/>
            </a:endParaRPr>
          </a:p>
          <a:p>
            <a:pPr lvl="1" marL="264960" indent="-171360" defTabSz="914400">
              <a:lnSpc>
                <a:spcPts val="2001"/>
              </a:lnSpc>
              <a:buClr>
                <a:srgbClr val="000000"/>
              </a:buClr>
              <a:buFont typeface="Arial"/>
              <a:buChar char="•"/>
            </a:pPr>
            <a:r>
              <a:rPr b="0" lang="pt-BR" sz="1200" spc="-1" strike="noStrike">
                <a:solidFill>
                  <a:schemeClr val="dk1"/>
                </a:solidFill>
                <a:latin typeface="Albert Sans"/>
                <a:ea typeface="Times New Roman"/>
              </a:rPr>
              <a:t>Evita sobreposição e conflito federativo</a:t>
            </a:r>
            <a:endParaRPr b="0" lang="pt-BR" sz="1200" spc="-1" strike="noStrike">
              <a:solidFill>
                <a:srgbClr val="000000"/>
              </a:solidFill>
              <a:latin typeface="Arial"/>
            </a:endParaRPr>
          </a:p>
        </p:txBody>
      </p:sp>
      <p:grpSp>
        <p:nvGrpSpPr>
          <p:cNvPr id="290" name="Agrupar 17"/>
          <p:cNvGrpSpPr/>
          <p:nvPr/>
        </p:nvGrpSpPr>
        <p:grpSpPr>
          <a:xfrm>
            <a:off x="1024560" y="2031480"/>
            <a:ext cx="10142640" cy="4349160"/>
            <a:chOff x="1024560" y="2031480"/>
            <a:chExt cx="10142640" cy="4349160"/>
          </a:xfrm>
        </p:grpSpPr>
        <p:sp>
          <p:nvSpPr>
            <p:cNvPr id="291" name="Retângulo 12"/>
            <p:cNvSpPr/>
            <p:nvPr/>
          </p:nvSpPr>
          <p:spPr>
            <a:xfrm>
              <a:off x="1024560" y="2031480"/>
              <a:ext cx="4679640" cy="4349160"/>
            </a:xfrm>
            <a:prstGeom prst="rect">
              <a:avLst/>
            </a:prstGeom>
            <a:noFill/>
            <a:ln w="6350">
              <a:solidFill>
                <a:srgbClr val="000000"/>
              </a:solidFill>
              <a:miter/>
            </a:ln>
          </p:spPr>
          <p:style>
            <a:lnRef idx="0"/>
            <a:fillRef idx="0"/>
            <a:effectRef idx="0"/>
            <a:fontRef idx="minor"/>
          </p:style>
          <p:txBody>
            <a:bodyPr lIns="108000" rIns="108000" tIns="108000" bIns="108000" anchor="t">
              <a:spAutoFit/>
            </a:bodyPr>
            <a:p>
              <a:pPr defTabSz="914400">
                <a:lnSpc>
                  <a:spcPct val="100000"/>
                </a:lnSpc>
                <a:spcAft>
                  <a:spcPts val="601"/>
                </a:spcAft>
              </a:pPr>
              <a:r>
                <a:rPr b="1" lang="pt-BR" sz="1100" spc="-1" strike="noStrike">
                  <a:solidFill>
                    <a:schemeClr val="dk1"/>
                  </a:solidFill>
                  <a:latin typeface="Albert Sans"/>
                </a:rPr>
                <a:t>Art. 7º Ações administrativas da União:</a:t>
              </a:r>
              <a:endParaRPr b="0" lang="pt-BR" sz="1100" spc="-1" strike="noStrike">
                <a:solidFill>
                  <a:srgbClr val="000000"/>
                </a:solidFill>
                <a:latin typeface="Arial"/>
              </a:endParaRPr>
            </a:p>
            <a:p>
              <a:pPr defTabSz="914400">
                <a:lnSpc>
                  <a:spcPct val="100000"/>
                </a:lnSpc>
                <a:spcAft>
                  <a:spcPts val="601"/>
                </a:spcAft>
              </a:pPr>
              <a:r>
                <a:rPr b="0" lang="pt-BR" sz="1100" spc="-1" strike="noStrike">
                  <a:solidFill>
                    <a:schemeClr val="dk1"/>
                  </a:solidFill>
                  <a:latin typeface="Albert Sans"/>
                </a:rPr>
                <a:t>XIV - promover o licenciamento ambiental de empreendimentos e atividades: </a:t>
              </a:r>
              <a:endParaRPr b="0" lang="pt-BR" sz="1100" spc="-1" strike="noStrike">
                <a:solidFill>
                  <a:srgbClr val="000000"/>
                </a:solidFill>
                <a:latin typeface="Arial"/>
              </a:endParaRPr>
            </a:p>
            <a:p>
              <a:pPr defTabSz="914400">
                <a:lnSpc>
                  <a:spcPct val="100000"/>
                </a:lnSpc>
                <a:spcAft>
                  <a:spcPts val="601"/>
                </a:spcAft>
              </a:pPr>
              <a:r>
                <a:rPr b="0" lang="pt-BR" sz="1100" spc="-1" strike="noStrike">
                  <a:solidFill>
                    <a:schemeClr val="dk1"/>
                  </a:solidFill>
                  <a:latin typeface="Albert Sans"/>
                </a:rPr>
                <a:t>a) localizados ou desenvolvidos </a:t>
              </a:r>
              <a:r>
                <a:rPr b="1" lang="pt-BR" sz="1100" spc="-1" strike="noStrike">
                  <a:solidFill>
                    <a:schemeClr val="dk1"/>
                  </a:solidFill>
                  <a:latin typeface="Albert Sans"/>
                </a:rPr>
                <a:t>conjuntamente no Brasil e em país limítrofe</a:t>
              </a:r>
              <a:r>
                <a:rPr b="0" lang="pt-BR" sz="1100" spc="-1" strike="noStrike">
                  <a:solidFill>
                    <a:schemeClr val="dk1"/>
                  </a:solidFill>
                  <a:latin typeface="Albert Sans"/>
                </a:rPr>
                <a:t>; </a:t>
              </a:r>
              <a:endParaRPr b="0" lang="pt-BR" sz="1100" spc="-1" strike="noStrike">
                <a:solidFill>
                  <a:srgbClr val="000000"/>
                </a:solidFill>
                <a:latin typeface="Arial"/>
              </a:endParaRPr>
            </a:p>
            <a:p>
              <a:pPr defTabSz="914400">
                <a:lnSpc>
                  <a:spcPct val="100000"/>
                </a:lnSpc>
                <a:spcAft>
                  <a:spcPts val="601"/>
                </a:spcAft>
              </a:pPr>
              <a:r>
                <a:rPr b="0" lang="pt-BR" sz="1100" spc="-1" strike="noStrike">
                  <a:solidFill>
                    <a:schemeClr val="dk1"/>
                  </a:solidFill>
                  <a:latin typeface="Albert Sans"/>
                </a:rPr>
                <a:t>b) localizados ou desenvolvidos no </a:t>
              </a:r>
              <a:r>
                <a:rPr b="1" lang="pt-BR" sz="1100" spc="-1" strike="noStrike">
                  <a:solidFill>
                    <a:schemeClr val="dk1"/>
                  </a:solidFill>
                  <a:latin typeface="Albert Sans"/>
                </a:rPr>
                <a:t>mar territorial, na plataforma continental ou na zona econômica exclusiva</a:t>
              </a:r>
              <a:r>
                <a:rPr b="0" lang="pt-BR" sz="1100" spc="-1" strike="noStrike">
                  <a:solidFill>
                    <a:schemeClr val="dk1"/>
                  </a:solidFill>
                  <a:latin typeface="Albert Sans"/>
                </a:rPr>
                <a:t>; </a:t>
              </a:r>
              <a:endParaRPr b="0" lang="pt-BR" sz="1100" spc="-1" strike="noStrike">
                <a:solidFill>
                  <a:srgbClr val="000000"/>
                </a:solidFill>
                <a:latin typeface="Arial"/>
              </a:endParaRPr>
            </a:p>
            <a:p>
              <a:pPr defTabSz="914400">
                <a:lnSpc>
                  <a:spcPct val="100000"/>
                </a:lnSpc>
                <a:spcAft>
                  <a:spcPts val="601"/>
                </a:spcAft>
              </a:pPr>
              <a:r>
                <a:rPr b="0" lang="pt-BR" sz="1100" spc="-1" strike="noStrike">
                  <a:solidFill>
                    <a:schemeClr val="dk1"/>
                  </a:solidFill>
                  <a:latin typeface="Albert Sans"/>
                </a:rPr>
                <a:t>c) localizados ou desenvolvidos em </a:t>
              </a:r>
              <a:r>
                <a:rPr b="1" lang="pt-BR" sz="1100" spc="-1" strike="noStrike">
                  <a:solidFill>
                    <a:schemeClr val="dk1"/>
                  </a:solidFill>
                  <a:latin typeface="Albert Sans"/>
                </a:rPr>
                <a:t>terras indígenas</a:t>
              </a:r>
              <a:r>
                <a:rPr b="0" lang="pt-BR" sz="1100" spc="-1" strike="noStrike">
                  <a:solidFill>
                    <a:schemeClr val="dk1"/>
                  </a:solidFill>
                  <a:latin typeface="Albert Sans"/>
                </a:rPr>
                <a:t>; </a:t>
              </a:r>
              <a:endParaRPr b="0" lang="pt-BR" sz="1100" spc="-1" strike="noStrike">
                <a:solidFill>
                  <a:srgbClr val="000000"/>
                </a:solidFill>
                <a:latin typeface="Arial"/>
              </a:endParaRPr>
            </a:p>
            <a:p>
              <a:pPr defTabSz="914400">
                <a:lnSpc>
                  <a:spcPct val="100000"/>
                </a:lnSpc>
                <a:spcAft>
                  <a:spcPts val="601"/>
                </a:spcAft>
              </a:pPr>
              <a:r>
                <a:rPr b="0" lang="pt-BR" sz="1100" spc="-1" strike="noStrike">
                  <a:solidFill>
                    <a:schemeClr val="dk1"/>
                  </a:solidFill>
                  <a:latin typeface="Albert Sans"/>
                </a:rPr>
                <a:t>d) localizados ou desenvolvidos em </a:t>
              </a:r>
              <a:r>
                <a:rPr b="1" lang="pt-BR" sz="1100" spc="-1" strike="noStrike">
                  <a:solidFill>
                    <a:schemeClr val="dk1"/>
                  </a:solidFill>
                  <a:latin typeface="Albert Sans"/>
                </a:rPr>
                <a:t>unidades de conservação instituídas pela União</a:t>
              </a:r>
              <a:r>
                <a:rPr b="0" lang="pt-BR" sz="1100" spc="-1" strike="noStrike">
                  <a:solidFill>
                    <a:schemeClr val="dk1"/>
                  </a:solidFill>
                  <a:latin typeface="Albert Sans"/>
                </a:rPr>
                <a:t>, exceto em Áreas de Proteção Ambiental (APAs); </a:t>
              </a:r>
              <a:endParaRPr b="0" lang="pt-BR" sz="1100" spc="-1" strike="noStrike">
                <a:solidFill>
                  <a:srgbClr val="000000"/>
                </a:solidFill>
                <a:latin typeface="Arial"/>
              </a:endParaRPr>
            </a:p>
            <a:p>
              <a:pPr defTabSz="914400">
                <a:lnSpc>
                  <a:spcPct val="100000"/>
                </a:lnSpc>
                <a:spcAft>
                  <a:spcPts val="601"/>
                </a:spcAft>
              </a:pPr>
              <a:r>
                <a:rPr b="0" lang="pt-BR" sz="1100" spc="-1" strike="noStrike">
                  <a:solidFill>
                    <a:schemeClr val="dk1"/>
                  </a:solidFill>
                  <a:latin typeface="Albert Sans"/>
                </a:rPr>
                <a:t>e) </a:t>
              </a:r>
              <a:r>
                <a:rPr b="1" lang="pt-BR" sz="1100" spc="-1" strike="noStrike">
                  <a:solidFill>
                    <a:schemeClr val="dk1"/>
                  </a:solidFill>
                  <a:latin typeface="Albert Sans"/>
                </a:rPr>
                <a:t>localizados ou desenvolvidos em 2 (dois) ou mais Estados</a:t>
              </a:r>
              <a:r>
                <a:rPr b="0" lang="pt-BR" sz="1100" spc="-1" strike="noStrike">
                  <a:solidFill>
                    <a:schemeClr val="dk1"/>
                  </a:solidFill>
                  <a:latin typeface="Albert Sans"/>
                </a:rPr>
                <a:t>; </a:t>
              </a:r>
              <a:endParaRPr b="0" lang="pt-BR" sz="1100" spc="-1" strike="noStrike">
                <a:solidFill>
                  <a:srgbClr val="000000"/>
                </a:solidFill>
                <a:latin typeface="Arial"/>
              </a:endParaRPr>
            </a:p>
            <a:p>
              <a:pPr defTabSz="914400">
                <a:lnSpc>
                  <a:spcPct val="100000"/>
                </a:lnSpc>
                <a:spcAft>
                  <a:spcPts val="601"/>
                </a:spcAft>
              </a:pPr>
              <a:r>
                <a:rPr b="0" lang="pt-BR" sz="1100" spc="-1" strike="noStrike">
                  <a:solidFill>
                    <a:schemeClr val="dk1"/>
                  </a:solidFill>
                  <a:latin typeface="Albert Sans"/>
                </a:rPr>
                <a:t>f) de </a:t>
              </a:r>
              <a:r>
                <a:rPr b="1" lang="pt-BR" sz="1100" spc="-1" strike="noStrike">
                  <a:solidFill>
                    <a:schemeClr val="dk1"/>
                  </a:solidFill>
                  <a:latin typeface="Albert Sans"/>
                </a:rPr>
                <a:t>caráter militar</a:t>
              </a:r>
              <a:r>
                <a:rPr b="0" lang="pt-BR" sz="1100" spc="-1" strike="noStrike">
                  <a:solidFill>
                    <a:schemeClr val="dk1"/>
                  </a:solidFill>
                  <a:latin typeface="Albert Sans"/>
                </a:rPr>
                <a:t>, excetuando-se do licenciamento ambiental, nos termos de ato do Poder Executivo, aqueles previstos no preparo e emprego das Forças Armadas, conforme disposto na Lei Complementar no 97, de 9 de junho de 1999; </a:t>
              </a:r>
              <a:endParaRPr b="0" lang="pt-BR" sz="1100" spc="-1" strike="noStrike">
                <a:solidFill>
                  <a:srgbClr val="000000"/>
                </a:solidFill>
                <a:latin typeface="Arial"/>
              </a:endParaRPr>
            </a:p>
            <a:p>
              <a:pPr defTabSz="914400">
                <a:lnSpc>
                  <a:spcPct val="100000"/>
                </a:lnSpc>
                <a:spcAft>
                  <a:spcPts val="601"/>
                </a:spcAft>
              </a:pPr>
              <a:r>
                <a:rPr b="0" lang="pt-BR" sz="1100" spc="-1" strike="noStrike">
                  <a:solidFill>
                    <a:schemeClr val="dk1"/>
                  </a:solidFill>
                  <a:latin typeface="Albert Sans"/>
                </a:rPr>
                <a:t>g) destinados a pesquisar, lavrar, produzir, beneficiar, transportar, armazenar e dispor </a:t>
              </a:r>
              <a:r>
                <a:rPr b="1" lang="pt-BR" sz="1100" spc="-1" strike="noStrike">
                  <a:solidFill>
                    <a:schemeClr val="dk1"/>
                  </a:solidFill>
                  <a:latin typeface="Albert Sans"/>
                </a:rPr>
                <a:t>material radioativo</a:t>
              </a:r>
              <a:r>
                <a:rPr b="0" lang="pt-BR" sz="1100" spc="-1" strike="noStrike">
                  <a:solidFill>
                    <a:schemeClr val="dk1"/>
                  </a:solidFill>
                  <a:latin typeface="Albert Sans"/>
                </a:rPr>
                <a:t>, em qualquer estágio, ou que utilizem energia nuclear em qualquer de suas formas e aplicações, mediante parecer da Comissão Nacional de Energia Nuclear (Cnen);</a:t>
              </a:r>
              <a:endParaRPr b="0" lang="pt-BR" sz="1100" spc="-1" strike="noStrike">
                <a:solidFill>
                  <a:srgbClr val="000000"/>
                </a:solidFill>
                <a:latin typeface="Arial"/>
              </a:endParaRPr>
            </a:p>
          </p:txBody>
        </p:sp>
        <p:sp>
          <p:nvSpPr>
            <p:cNvPr id="292" name="Retângulo 13"/>
            <p:cNvSpPr/>
            <p:nvPr/>
          </p:nvSpPr>
          <p:spPr>
            <a:xfrm>
              <a:off x="6487560" y="2031480"/>
              <a:ext cx="4679640" cy="4105080"/>
            </a:xfrm>
            <a:prstGeom prst="rect">
              <a:avLst/>
            </a:prstGeom>
            <a:noFill/>
            <a:ln w="6350">
              <a:solidFill>
                <a:srgbClr val="000000"/>
              </a:solidFill>
              <a:miter/>
            </a:ln>
          </p:spPr>
          <p:style>
            <a:lnRef idx="0"/>
            <a:fillRef idx="0"/>
            <a:effectRef idx="0"/>
            <a:fontRef idx="minor"/>
          </p:style>
          <p:txBody>
            <a:bodyPr lIns="108000" rIns="108000" tIns="108000" bIns="108000" anchor="t">
              <a:spAutoFit/>
            </a:bodyPr>
            <a:p>
              <a:pPr defTabSz="914400">
                <a:lnSpc>
                  <a:spcPct val="100000"/>
                </a:lnSpc>
                <a:spcAft>
                  <a:spcPts val="601"/>
                </a:spcAft>
              </a:pPr>
              <a:r>
                <a:rPr b="1" lang="pt-BR" sz="1100" spc="-1" strike="noStrike">
                  <a:solidFill>
                    <a:schemeClr val="dk1"/>
                  </a:solidFill>
                  <a:latin typeface="Albert Sans"/>
                </a:rPr>
                <a:t>Art. 8º  São ações administrativas dos Estados:</a:t>
              </a:r>
              <a:endParaRPr b="0" lang="pt-BR" sz="1100" spc="-1" strike="noStrike">
                <a:solidFill>
                  <a:srgbClr val="000000"/>
                </a:solidFill>
                <a:latin typeface="Arial"/>
              </a:endParaRPr>
            </a:p>
            <a:p>
              <a:pPr defTabSz="914400">
                <a:lnSpc>
                  <a:spcPct val="100000"/>
                </a:lnSpc>
                <a:spcAft>
                  <a:spcPts val="601"/>
                </a:spcAft>
              </a:pPr>
              <a:r>
                <a:rPr b="0" lang="pt-BR" sz="1100" spc="-1" strike="noStrike">
                  <a:solidFill>
                    <a:schemeClr val="dk1"/>
                  </a:solidFill>
                  <a:latin typeface="Albert Sans"/>
                </a:rPr>
                <a:t>XIV - promover o licenciamento ambiental de atividades ou empreendimentos utilizadores de recursos ambientais, efetiva ou potencialmente poluidores ou capazes, sob qualquer forma, de causar degradação ambiental, ressalvado o disposto nos arts. 7º e 9º;</a:t>
              </a:r>
              <a:endParaRPr b="0" lang="pt-BR" sz="1100" spc="-1" strike="noStrike">
                <a:solidFill>
                  <a:srgbClr val="000000"/>
                </a:solidFill>
                <a:latin typeface="Arial"/>
              </a:endParaRPr>
            </a:p>
            <a:p>
              <a:pPr defTabSz="914400">
                <a:lnSpc>
                  <a:spcPct val="100000"/>
                </a:lnSpc>
                <a:spcAft>
                  <a:spcPts val="601"/>
                </a:spcAft>
              </a:pPr>
              <a:r>
                <a:rPr b="0" lang="pt-BR" sz="1100" spc="-1" strike="noStrike">
                  <a:solidFill>
                    <a:schemeClr val="dk1"/>
                  </a:solidFill>
                  <a:latin typeface="Albert Sans"/>
                </a:rPr>
                <a:t>XV - promover o licenciamento ambiental de atividades ou empreendimentos localizados ou desenvolvidos em </a:t>
              </a:r>
              <a:r>
                <a:rPr b="1" lang="pt-BR" sz="1100" spc="-1" strike="noStrike">
                  <a:solidFill>
                    <a:schemeClr val="dk1"/>
                  </a:solidFill>
                  <a:latin typeface="Albert Sans"/>
                </a:rPr>
                <a:t>unidades de conservação instituídas pelo Estado</a:t>
              </a:r>
              <a:r>
                <a:rPr b="0" lang="pt-BR" sz="1100" spc="-1" strike="noStrike">
                  <a:solidFill>
                    <a:schemeClr val="dk1"/>
                  </a:solidFill>
                  <a:latin typeface="Albert Sans"/>
                </a:rPr>
                <a:t>, exceto em Áreas de Proteção Ambiental (APAs);</a:t>
              </a:r>
              <a:endParaRPr b="0" lang="pt-BR" sz="1100" spc="-1" strike="noStrike">
                <a:solidFill>
                  <a:srgbClr val="000000"/>
                </a:solidFill>
                <a:latin typeface="Arial"/>
              </a:endParaRPr>
            </a:p>
            <a:p>
              <a:pPr defTabSz="914400">
                <a:lnSpc>
                  <a:spcPct val="100000"/>
                </a:lnSpc>
                <a:spcAft>
                  <a:spcPts val="601"/>
                </a:spcAft>
              </a:pPr>
              <a:endParaRPr b="0" lang="pt-BR" sz="1100" spc="-1" strike="noStrike">
                <a:solidFill>
                  <a:srgbClr val="000000"/>
                </a:solidFill>
                <a:latin typeface="Arial"/>
              </a:endParaRPr>
            </a:p>
            <a:p>
              <a:pPr defTabSz="914400">
                <a:lnSpc>
                  <a:spcPct val="100000"/>
                </a:lnSpc>
                <a:spcAft>
                  <a:spcPts val="601"/>
                </a:spcAft>
              </a:pPr>
              <a:r>
                <a:rPr b="1" lang="pt-BR" sz="1100" spc="-1" strike="noStrike">
                  <a:solidFill>
                    <a:schemeClr val="dk1"/>
                  </a:solidFill>
                  <a:latin typeface="Albert Sans"/>
                </a:rPr>
                <a:t>Art. 9º  São ações administrativas dos Municípios: </a:t>
              </a:r>
              <a:endParaRPr b="0" lang="pt-BR" sz="1100" spc="-1" strike="noStrike">
                <a:solidFill>
                  <a:srgbClr val="000000"/>
                </a:solidFill>
                <a:latin typeface="Arial"/>
              </a:endParaRPr>
            </a:p>
            <a:p>
              <a:pPr defTabSz="914400">
                <a:lnSpc>
                  <a:spcPct val="100000"/>
                </a:lnSpc>
                <a:spcAft>
                  <a:spcPts val="601"/>
                </a:spcAft>
              </a:pPr>
              <a:r>
                <a:rPr b="0" lang="pt-BR" sz="1100" spc="-1" strike="noStrike">
                  <a:solidFill>
                    <a:schemeClr val="dk1"/>
                  </a:solidFill>
                  <a:latin typeface="Albert Sans"/>
                </a:rPr>
                <a:t>XIV - observadas as atribuições dos demais entes federativos previstas nesta Lei Complementar, promover o licenciamento ambiental das atividades ou empreendimentos: </a:t>
              </a:r>
              <a:endParaRPr b="0" lang="pt-BR" sz="1100" spc="-1" strike="noStrike">
                <a:solidFill>
                  <a:srgbClr val="000000"/>
                </a:solidFill>
                <a:latin typeface="Arial"/>
              </a:endParaRPr>
            </a:p>
            <a:p>
              <a:pPr defTabSz="914400">
                <a:lnSpc>
                  <a:spcPct val="100000"/>
                </a:lnSpc>
                <a:spcAft>
                  <a:spcPts val="601"/>
                </a:spcAft>
              </a:pPr>
              <a:r>
                <a:rPr b="0" lang="pt-BR" sz="1100" spc="-1" strike="noStrike">
                  <a:solidFill>
                    <a:schemeClr val="dk1"/>
                  </a:solidFill>
                  <a:latin typeface="Albert Sans"/>
                </a:rPr>
                <a:t>a) que </a:t>
              </a:r>
              <a:r>
                <a:rPr b="1" lang="pt-BR" sz="1100" spc="-1" strike="noStrike">
                  <a:solidFill>
                    <a:schemeClr val="dk1"/>
                  </a:solidFill>
                  <a:latin typeface="Albert Sans"/>
                </a:rPr>
                <a:t>causem ou possam causar impacto ambiental de âmbito local</a:t>
              </a:r>
              <a:r>
                <a:rPr b="0" lang="pt-BR" sz="1100" spc="-1" strike="noStrike">
                  <a:solidFill>
                    <a:schemeClr val="dk1"/>
                  </a:solidFill>
                  <a:latin typeface="Albert Sans"/>
                </a:rPr>
                <a:t>, conforme tipologia definida pelos respectivos Conselhos Estaduais de Meio Ambiente, considerados os critérios de porte, potencial poluidor e natureza da atividade;</a:t>
              </a:r>
              <a:endParaRPr b="0" lang="pt-BR" sz="1100" spc="-1" strike="noStrike">
                <a:solidFill>
                  <a:srgbClr val="000000"/>
                </a:solidFill>
                <a:latin typeface="Arial"/>
              </a:endParaRPr>
            </a:p>
            <a:p>
              <a:pPr defTabSz="914400">
                <a:lnSpc>
                  <a:spcPct val="100000"/>
                </a:lnSpc>
                <a:spcAft>
                  <a:spcPts val="601"/>
                </a:spcAft>
              </a:pPr>
              <a:r>
                <a:rPr b="0" lang="pt-BR" sz="1100" spc="-1" strike="noStrike">
                  <a:solidFill>
                    <a:schemeClr val="dk1"/>
                  </a:solidFill>
                  <a:latin typeface="Albert Sans"/>
                </a:rPr>
                <a:t>b) localizados em </a:t>
              </a:r>
              <a:r>
                <a:rPr b="1" lang="pt-BR" sz="1100" spc="-1" strike="noStrike">
                  <a:solidFill>
                    <a:schemeClr val="dk1"/>
                  </a:solidFill>
                  <a:latin typeface="Albert Sans"/>
                </a:rPr>
                <a:t>unidades de conservação instituídas pelo Município</a:t>
              </a:r>
              <a:r>
                <a:rPr b="0" lang="pt-BR" sz="1100" spc="-1" strike="noStrike">
                  <a:solidFill>
                    <a:schemeClr val="dk1"/>
                  </a:solidFill>
                  <a:latin typeface="Albert Sans"/>
                </a:rPr>
                <a:t>, exceto em Áreas de Proteção Ambiental (APAs);</a:t>
              </a:r>
              <a:endParaRPr b="0" lang="pt-BR" sz="1100" spc="-1" strike="noStrike">
                <a:solidFill>
                  <a:srgbClr val="000000"/>
                </a:solidFill>
                <a:latin typeface="Arial"/>
              </a:endParaRPr>
            </a:p>
          </p:txBody>
        </p:sp>
      </p:grpSp>
      <p:sp>
        <p:nvSpPr>
          <p:cNvPr id="293" name="Retângulo 22"/>
          <p:cNvSpPr/>
          <p:nvPr/>
        </p:nvSpPr>
        <p:spPr>
          <a:xfrm>
            <a:off x="6487560" y="810360"/>
            <a:ext cx="5052240" cy="762120"/>
          </a:xfrm>
          <a:prstGeom prst="rect">
            <a:avLst/>
          </a:prstGeom>
          <a:noFill/>
          <a:ln w="0">
            <a:noFill/>
          </a:ln>
        </p:spPr>
        <p:style>
          <a:lnRef idx="0"/>
          <a:fillRef idx="0"/>
          <a:effectRef idx="0"/>
          <a:fontRef idx="minor"/>
        </p:style>
        <p:txBody>
          <a:bodyPr lIns="72000" rIns="72000" tIns="0" bIns="0" anchor="t">
            <a:spAutoFit/>
          </a:bodyPr>
          <a:p>
            <a:pPr defTabSz="914400">
              <a:lnSpc>
                <a:spcPts val="2001"/>
              </a:lnSpc>
            </a:pPr>
            <a:r>
              <a:rPr b="1" lang="de-DE" sz="1200" spc="-1" strike="noStrike">
                <a:solidFill>
                  <a:srgbClr val="000000"/>
                </a:solidFill>
                <a:latin typeface="Albert Sans"/>
                <a:ea typeface="Times New Roman"/>
              </a:rPr>
              <a:t>Art. 17 da LC 140/2011</a:t>
            </a:r>
            <a:endParaRPr b="0" lang="pt-BR" sz="1200" spc="-1" strike="noStrike">
              <a:solidFill>
                <a:srgbClr val="000000"/>
              </a:solidFill>
              <a:latin typeface="Arial"/>
            </a:endParaRPr>
          </a:p>
          <a:p>
            <a:pPr lvl="1" marL="264960" indent="-171360" defTabSz="914400">
              <a:lnSpc>
                <a:spcPts val="2001"/>
              </a:lnSpc>
              <a:buClr>
                <a:srgbClr val="000000"/>
              </a:buClr>
              <a:buFont typeface="Arial"/>
              <a:buChar char="•"/>
            </a:pPr>
            <a:r>
              <a:rPr b="0" lang="pt-BR" sz="1200" spc="-1" strike="noStrike">
                <a:solidFill>
                  <a:schemeClr val="dk1"/>
                </a:solidFill>
                <a:latin typeface="Albert Sans"/>
                <a:ea typeface="Times New Roman"/>
              </a:rPr>
              <a:t>Adotou o critério da unicidade da atuação administrativa.</a:t>
            </a:r>
            <a:endParaRPr b="0" lang="pt-BR" sz="1200" spc="-1" strike="noStrike">
              <a:solidFill>
                <a:srgbClr val="000000"/>
              </a:solidFill>
              <a:latin typeface="Arial"/>
            </a:endParaRPr>
          </a:p>
          <a:p>
            <a:pPr lvl="1" marL="264960" indent="-171360" defTabSz="914400">
              <a:lnSpc>
                <a:spcPts val="2001"/>
              </a:lnSpc>
              <a:buClr>
                <a:srgbClr val="000000"/>
              </a:buClr>
              <a:buFont typeface="Arial"/>
              <a:buChar char="•"/>
            </a:pPr>
            <a:r>
              <a:rPr b="0" lang="pt-BR" sz="1200" spc="-1" strike="noStrike">
                <a:solidFill>
                  <a:schemeClr val="dk1"/>
                </a:solidFill>
                <a:latin typeface="Albert Sans"/>
                <a:ea typeface="Times New Roman"/>
              </a:rPr>
              <a:t>O ente que licencia é o titular do poder de polícia correspondente</a:t>
            </a:r>
            <a:endParaRPr b="0" lang="pt-BR" sz="1200" spc="-1" strike="noStrike">
              <a:solidFill>
                <a:srgbClr val="000000"/>
              </a:solidFill>
              <a:latin typeface="Arial"/>
            </a:endParaRPr>
          </a:p>
        </p:txBody>
      </p:sp>
      <p:pic>
        <p:nvPicPr>
          <p:cNvPr id="294" name="Imagem 1" descr="Logotipo&#10;&#10;O conteúdo gerado por IA pode estar incorreto."/>
          <p:cNvPicPr/>
          <p:nvPr/>
        </p:nvPicPr>
        <p:blipFill>
          <a:blip r:embed="rId2">
            <a:lum bright="70000" contrast="-70000"/>
          </a:blip>
          <a:stretch/>
        </p:blipFill>
        <p:spPr>
          <a:xfrm>
            <a:off x="11683440" y="6355440"/>
            <a:ext cx="330480" cy="442800"/>
          </a:xfrm>
          <a:prstGeom prst="rect">
            <a:avLst/>
          </a:prstGeom>
          <a:ln w="0">
            <a:noFill/>
          </a:ln>
        </p:spPr>
      </p:pic>
      <p:sp>
        <p:nvSpPr>
          <p:cNvPr id="295" name="Retângulo 2"/>
          <p:cNvSpPr/>
          <p:nvPr/>
        </p:nvSpPr>
        <p:spPr>
          <a:xfrm>
            <a:off x="6487560" y="810360"/>
            <a:ext cx="5052240" cy="1016280"/>
          </a:xfrm>
          <a:prstGeom prst="rect">
            <a:avLst/>
          </a:prstGeom>
          <a:noFill/>
          <a:ln w="0">
            <a:noFill/>
          </a:ln>
        </p:spPr>
        <p:style>
          <a:lnRef idx="0"/>
          <a:fillRef idx="0"/>
          <a:effectRef idx="0"/>
          <a:fontRef idx="minor"/>
        </p:style>
        <p:txBody>
          <a:bodyPr lIns="72000" rIns="72000" tIns="0" bIns="0" anchor="t">
            <a:spAutoFit/>
          </a:bodyPr>
          <a:p>
            <a:pPr defTabSz="914400">
              <a:lnSpc>
                <a:spcPts val="2001"/>
              </a:lnSpc>
            </a:pPr>
            <a:r>
              <a:rPr b="1" lang="de-DE" sz="1200" spc="-1" strike="noStrike">
                <a:solidFill>
                  <a:srgbClr val="000000"/>
                </a:solidFill>
                <a:latin typeface="Albert Sans"/>
                <a:ea typeface="Times New Roman"/>
              </a:rPr>
              <a:t>Art. 17 da LC 140/2011</a:t>
            </a:r>
            <a:endParaRPr b="0" lang="pt-BR" sz="1200" spc="-1" strike="noStrike">
              <a:solidFill>
                <a:srgbClr val="000000"/>
              </a:solidFill>
              <a:latin typeface="Arial"/>
            </a:endParaRPr>
          </a:p>
          <a:p>
            <a:pPr lvl="1" marL="264960" indent="-171360" defTabSz="914400">
              <a:lnSpc>
                <a:spcPts val="2001"/>
              </a:lnSpc>
              <a:buClr>
                <a:srgbClr val="000000"/>
              </a:buClr>
              <a:buFont typeface="Arial"/>
              <a:buChar char="•"/>
            </a:pPr>
            <a:r>
              <a:rPr b="0" lang="pt-BR" sz="1200" spc="-1" strike="noStrike">
                <a:solidFill>
                  <a:schemeClr val="dk1"/>
                </a:solidFill>
                <a:latin typeface="Albert Sans"/>
                <a:ea typeface="Times New Roman"/>
              </a:rPr>
              <a:t>Adotou o critério da unicidade da atuação administrativa.</a:t>
            </a:r>
            <a:endParaRPr b="0" lang="pt-BR" sz="1200" spc="-1" strike="noStrike">
              <a:solidFill>
                <a:srgbClr val="000000"/>
              </a:solidFill>
              <a:latin typeface="Arial"/>
            </a:endParaRPr>
          </a:p>
          <a:p>
            <a:pPr lvl="1" marL="264960" indent="-171360" defTabSz="914400">
              <a:lnSpc>
                <a:spcPts val="2001"/>
              </a:lnSpc>
              <a:buClr>
                <a:srgbClr val="000000"/>
              </a:buClr>
              <a:buFont typeface="Arial"/>
              <a:buChar char="•"/>
            </a:pPr>
            <a:r>
              <a:rPr b="1" lang="pt-BR" sz="1200" spc="-12" strike="noStrike">
                <a:solidFill>
                  <a:schemeClr val="dk1"/>
                </a:solidFill>
                <a:latin typeface="Albert Sans"/>
                <a:ea typeface="Times New Roman"/>
              </a:rPr>
              <a:t>O ente que licencia é o titular do poder de polícia correspondente</a:t>
            </a:r>
            <a:endParaRPr b="0" lang="pt-BR" sz="1200" spc="-1" strike="noStrike">
              <a:solidFill>
                <a:srgbClr val="000000"/>
              </a:solidFill>
              <a:latin typeface="Arial"/>
            </a:endParaRPr>
          </a:p>
        </p:txBody>
      </p:sp>
    </p:spTree>
  </p:cSld>
  <p:transition spd="slow">
    <p:wipe dir="r"/>
  </p:transition>
  <p:timing>
    <p:tnLst>
      <p:par>
        <p:cTn id="136" dur="indefinite" restart="never" nodeType="tmRoot">
          <p:childTnLst>
            <p:seq>
              <p:cTn id="137" dur="indefinite" nodeType="mainSeq">
                <p:childTnLst>
                  <p:par>
                    <p:cTn id="138" fill="hold">
                      <p:stCondLst>
                        <p:cond delay="indefinite"/>
                      </p:stCondLst>
                      <p:childTnLst>
                        <p:par>
                          <p:cTn id="139" fill="hold">
                            <p:stCondLst>
                              <p:cond delay="0"/>
                            </p:stCondLst>
                            <p:childTnLst>
                              <p:par>
                                <p:cTn id="140" nodeType="clickEffect" fill="hold" presetClass="entr" presetID="1">
                                  <p:stCondLst>
                                    <p:cond delay="0"/>
                                  </p:stCondLst>
                                  <p:childTnLst>
                                    <p:set>
                                      <p:cBhvr>
                                        <p:cTn id="141" dur="1" fill="hold">
                                          <p:stCondLst>
                                            <p:cond delay="0"/>
                                          </p:stCondLst>
                                        </p:cTn>
                                        <p:tgtEl>
                                          <p:spTgt spid="29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96" name="Imagem 8" descr=""/>
          <p:cNvPicPr/>
          <p:nvPr/>
        </p:nvPicPr>
        <p:blipFill>
          <a:blip r:embed="rId1"/>
          <a:stretch/>
        </p:blipFill>
        <p:spPr>
          <a:xfrm>
            <a:off x="0" y="6035040"/>
            <a:ext cx="12191760" cy="822600"/>
          </a:xfrm>
          <a:prstGeom prst="rect">
            <a:avLst/>
          </a:prstGeom>
          <a:ln w="0">
            <a:noFill/>
          </a:ln>
        </p:spPr>
      </p:pic>
      <p:sp>
        <p:nvSpPr>
          <p:cNvPr id="297" name="Título 1"/>
          <p:cNvSpPr/>
          <p:nvPr/>
        </p:nvSpPr>
        <p:spPr>
          <a:xfrm>
            <a:off x="140400" y="115200"/>
            <a:ext cx="7534800" cy="582120"/>
          </a:xfrm>
          <a:prstGeom prst="rect">
            <a:avLst/>
          </a:prstGeom>
          <a:noFill/>
          <a:ln w="0">
            <a:noFill/>
          </a:ln>
        </p:spPr>
        <p:style>
          <a:lnRef idx="0"/>
          <a:fillRef idx="0"/>
          <a:effectRef idx="0"/>
          <a:fontRef idx="minor"/>
        </p:style>
        <p:txBody>
          <a:bodyPr lIns="90000" rIns="90000" tIns="45000" bIns="45000" anchor="t">
            <a:noAutofit/>
          </a:bodyPr>
          <a:p>
            <a:pPr defTabSz="457200">
              <a:lnSpc>
                <a:spcPct val="100000"/>
              </a:lnSpc>
            </a:pPr>
            <a:r>
              <a:rPr b="1" lang="pt-BR" sz="2000" spc="-1" strike="noStrike">
                <a:solidFill>
                  <a:schemeClr val="dk1"/>
                </a:solidFill>
                <a:latin typeface="Candara"/>
                <a:ea typeface="ＭＳ Ｐゴシック"/>
              </a:rPr>
              <a:t>Atribuições dos Órgãos Ambientais no Licenciamento do PE</a:t>
            </a:r>
            <a:endParaRPr b="0" lang="pt-BR" sz="2000" spc="-1" strike="noStrike">
              <a:solidFill>
                <a:srgbClr val="000000"/>
              </a:solidFill>
              <a:latin typeface="Arial"/>
            </a:endParaRPr>
          </a:p>
        </p:txBody>
      </p:sp>
      <p:cxnSp>
        <p:nvCxnSpPr>
          <p:cNvPr id="298" name="Conector reto 9"/>
          <p:cNvCxnSpPr/>
          <p:nvPr/>
        </p:nvCxnSpPr>
        <p:spPr>
          <a:xfrm>
            <a:off x="-9360" y="583920"/>
            <a:ext cx="6771960" cy="360"/>
          </a:xfrm>
          <a:prstGeom prst="straightConnector1">
            <a:avLst/>
          </a:prstGeom>
          <a:ln w="22860">
            <a:solidFill>
              <a:srgbClr val="00b050"/>
            </a:solidFill>
            <a:round/>
          </a:ln>
        </p:spPr>
      </p:cxnSp>
      <p:sp>
        <p:nvSpPr>
          <p:cNvPr id="299" name="Retângulo 11"/>
          <p:cNvSpPr/>
          <p:nvPr/>
        </p:nvSpPr>
        <p:spPr>
          <a:xfrm>
            <a:off x="489600" y="692640"/>
            <a:ext cx="5670720" cy="837720"/>
          </a:xfrm>
          <a:prstGeom prst="rect">
            <a:avLst/>
          </a:prstGeom>
          <a:noFill/>
          <a:ln w="0">
            <a:noFill/>
          </a:ln>
        </p:spPr>
        <p:style>
          <a:lnRef idx="0"/>
          <a:fillRef idx="0"/>
          <a:effectRef idx="0"/>
          <a:fontRef idx="minor"/>
        </p:style>
        <p:txBody>
          <a:bodyPr lIns="72000" rIns="72000" tIns="0" bIns="0" anchor="t">
            <a:spAutoFit/>
          </a:bodyPr>
          <a:p>
            <a:pPr defTabSz="914400">
              <a:lnSpc>
                <a:spcPts val="1500"/>
              </a:lnSpc>
              <a:spcAft>
                <a:spcPts val="601"/>
              </a:spcAft>
            </a:pPr>
            <a:r>
              <a:rPr b="1" lang="pt-BR" sz="1100" spc="-1" strike="noStrike">
                <a:solidFill>
                  <a:schemeClr val="dk1"/>
                </a:solidFill>
                <a:latin typeface="Albert Sans"/>
              </a:rPr>
              <a:t>Atribuições do Órgão Ambiental quanto ao Patrimônio Espeleológico</a:t>
            </a:r>
            <a:endParaRPr b="0" lang="pt-BR" sz="1100" spc="-1" strike="noStrike">
              <a:solidFill>
                <a:srgbClr val="000000"/>
              </a:solidFill>
              <a:latin typeface="Arial"/>
            </a:endParaRPr>
          </a:p>
          <a:p>
            <a:pPr defTabSz="914400">
              <a:lnSpc>
                <a:spcPts val="1500"/>
              </a:lnSpc>
            </a:pPr>
            <a:r>
              <a:rPr b="1" lang="pt-BR" sz="1100" spc="-1" strike="noStrike">
                <a:solidFill>
                  <a:schemeClr val="dk1"/>
                </a:solidFill>
                <a:latin typeface="Albert Sans"/>
              </a:rPr>
              <a:t>Termo de Referência (TR)</a:t>
            </a:r>
            <a:endParaRPr b="0" lang="pt-BR" sz="1100" spc="-1" strike="noStrike">
              <a:solidFill>
                <a:srgbClr val="000000"/>
              </a:solidFill>
              <a:latin typeface="Arial"/>
            </a:endParaRPr>
          </a:p>
          <a:p>
            <a:pPr marL="181080" indent="-85680" defTabSz="914400">
              <a:lnSpc>
                <a:spcPts val="1500"/>
              </a:lnSpc>
              <a:spcAft>
                <a:spcPts val="400"/>
              </a:spcAft>
              <a:buClr>
                <a:srgbClr val="000000"/>
              </a:buClr>
              <a:buFont typeface="Arial"/>
              <a:buChar char="•"/>
            </a:pPr>
            <a:r>
              <a:rPr b="0" lang="pt-BR" sz="1100" spc="-1" strike="noStrike">
                <a:solidFill>
                  <a:schemeClr val="dk1"/>
                </a:solidFill>
                <a:latin typeface="Albert Sans"/>
              </a:rPr>
              <a:t>Elaboração de TR para realização dos estudos espeleológicos para o Licenciamento Ambiental.</a:t>
            </a:r>
            <a:endParaRPr b="0" lang="pt-BR" sz="1100" spc="-1" strike="noStrike">
              <a:solidFill>
                <a:srgbClr val="000000"/>
              </a:solidFill>
              <a:latin typeface="Arial"/>
            </a:endParaRPr>
          </a:p>
        </p:txBody>
      </p:sp>
      <p:pic>
        <p:nvPicPr>
          <p:cNvPr id="300" name="Imagem 1" descr="Logotipo&#10;&#10;O conteúdo gerado por IA pode estar incorreto."/>
          <p:cNvPicPr/>
          <p:nvPr/>
        </p:nvPicPr>
        <p:blipFill>
          <a:blip r:embed="rId2">
            <a:lum bright="70000" contrast="-70000"/>
          </a:blip>
          <a:stretch/>
        </p:blipFill>
        <p:spPr>
          <a:xfrm>
            <a:off x="11683440" y="6355440"/>
            <a:ext cx="330480" cy="442800"/>
          </a:xfrm>
          <a:prstGeom prst="rect">
            <a:avLst/>
          </a:prstGeom>
          <a:ln w="0">
            <a:noFill/>
          </a:ln>
        </p:spPr>
      </p:pic>
      <p:sp>
        <p:nvSpPr>
          <p:cNvPr id="301" name="Retângulo 2"/>
          <p:cNvSpPr/>
          <p:nvPr/>
        </p:nvSpPr>
        <p:spPr>
          <a:xfrm>
            <a:off x="6010200" y="5077800"/>
            <a:ext cx="5255640" cy="380520"/>
          </a:xfrm>
          <a:prstGeom prst="rect">
            <a:avLst/>
          </a:prstGeom>
          <a:noFill/>
          <a:ln w="0">
            <a:noFill/>
          </a:ln>
        </p:spPr>
        <p:style>
          <a:lnRef idx="0"/>
          <a:fillRef idx="0"/>
          <a:effectRef idx="0"/>
          <a:fontRef idx="minor"/>
        </p:style>
        <p:txBody>
          <a:bodyPr lIns="72000" rIns="72000" tIns="0" bIns="0" anchor="t">
            <a:spAutoFit/>
          </a:bodyPr>
          <a:p>
            <a:pPr defTabSz="914400">
              <a:lnSpc>
                <a:spcPts val="1500"/>
              </a:lnSpc>
            </a:pPr>
            <a:r>
              <a:rPr b="1" lang="pt-BR" sz="1100" spc="-1" strike="noStrike">
                <a:solidFill>
                  <a:schemeClr val="dk1"/>
                </a:solidFill>
                <a:latin typeface="Albert Sans"/>
              </a:rPr>
              <a:t>Atribuições do órgão ambiental e do empreendedor no rito do licenciamento ambiental</a:t>
            </a:r>
            <a:endParaRPr b="0" lang="pt-BR" sz="1100" spc="-1" strike="noStrike">
              <a:solidFill>
                <a:srgbClr val="000000"/>
              </a:solidFill>
              <a:latin typeface="Arial"/>
            </a:endParaRPr>
          </a:p>
        </p:txBody>
      </p:sp>
      <p:sp>
        <p:nvSpPr>
          <p:cNvPr id="302" name="Retângulo 4"/>
          <p:cNvSpPr/>
          <p:nvPr/>
        </p:nvSpPr>
        <p:spPr>
          <a:xfrm>
            <a:off x="489600" y="1403640"/>
            <a:ext cx="4901040" cy="5040720"/>
          </a:xfrm>
          <a:prstGeom prst="rect">
            <a:avLst/>
          </a:prstGeom>
          <a:noFill/>
          <a:ln w="0">
            <a:noFill/>
          </a:ln>
        </p:spPr>
        <p:style>
          <a:lnRef idx="0"/>
          <a:fillRef idx="0"/>
          <a:effectRef idx="0"/>
          <a:fontRef idx="minor"/>
        </p:style>
        <p:txBody>
          <a:bodyPr lIns="72000" rIns="72000" tIns="0" bIns="0" anchor="t">
            <a:spAutoFit/>
          </a:bodyPr>
          <a:p>
            <a:pPr defTabSz="914400">
              <a:lnSpc>
                <a:spcPts val="1500"/>
              </a:lnSpc>
            </a:pPr>
            <a:r>
              <a:rPr b="1" lang="pt-BR" sz="1100" spc="-1" strike="noStrike">
                <a:solidFill>
                  <a:schemeClr val="dk1"/>
                </a:solidFill>
                <a:latin typeface="Albert Sans"/>
              </a:rPr>
              <a:t>Estudos Espeleológicos</a:t>
            </a:r>
            <a:endParaRPr b="0" lang="pt-BR" sz="1100" spc="-1" strike="noStrike">
              <a:solidFill>
                <a:srgbClr val="000000"/>
              </a:solidFill>
              <a:latin typeface="Arial"/>
            </a:endParaRPr>
          </a:p>
          <a:p>
            <a:pPr marL="181080" indent="-85680" defTabSz="914400">
              <a:lnSpc>
                <a:spcPts val="1500"/>
              </a:lnSpc>
              <a:buClr>
                <a:srgbClr val="000000"/>
              </a:buClr>
              <a:buFont typeface="Arial"/>
              <a:buChar char="•"/>
            </a:pPr>
            <a:r>
              <a:rPr b="0" lang="pt-BR" sz="1100" spc="-1" strike="noStrike">
                <a:solidFill>
                  <a:schemeClr val="dk1"/>
                </a:solidFill>
                <a:latin typeface="Albert Sans"/>
              </a:rPr>
              <a:t>Análise da Prospecção Espeleológica</a:t>
            </a:r>
            <a:endParaRPr b="0" lang="pt-BR" sz="1100" spc="-1" strike="noStrike">
              <a:solidFill>
                <a:srgbClr val="000000"/>
              </a:solidFill>
              <a:latin typeface="Arial"/>
            </a:endParaRPr>
          </a:p>
          <a:p>
            <a:pPr marL="181080" indent="-85680" defTabSz="914400">
              <a:lnSpc>
                <a:spcPts val="1500"/>
              </a:lnSpc>
              <a:buClr>
                <a:srgbClr val="000000"/>
              </a:buClr>
              <a:buFont typeface="Arial"/>
              <a:buChar char="•"/>
            </a:pPr>
            <a:r>
              <a:rPr b="0" lang="pt-BR" sz="1100" spc="-1" strike="noStrike">
                <a:solidFill>
                  <a:schemeClr val="dk1"/>
                </a:solidFill>
                <a:latin typeface="Albert Sans"/>
              </a:rPr>
              <a:t>Analisa o grau de impacto ao patrimônio espeleológico</a:t>
            </a:r>
            <a:endParaRPr b="0" lang="pt-BR" sz="1100" spc="-1" strike="noStrike">
              <a:solidFill>
                <a:srgbClr val="000000"/>
              </a:solidFill>
              <a:latin typeface="Arial"/>
            </a:endParaRPr>
          </a:p>
          <a:p>
            <a:pPr marL="181080" indent="-85680" defTabSz="914400">
              <a:lnSpc>
                <a:spcPts val="1500"/>
              </a:lnSpc>
              <a:buClr>
                <a:srgbClr val="000000"/>
              </a:buClr>
              <a:buFont typeface="Arial"/>
              <a:buChar char="•"/>
            </a:pPr>
            <a:r>
              <a:rPr b="0" lang="pt-BR" sz="1100" spc="-1" strike="noStrike">
                <a:solidFill>
                  <a:schemeClr val="dk1"/>
                </a:solidFill>
                <a:latin typeface="Albert Sans"/>
              </a:rPr>
              <a:t>classificação do grau de relevância das cavidades</a:t>
            </a:r>
            <a:endParaRPr b="0" lang="pt-BR" sz="1100" spc="-1" strike="noStrike">
              <a:solidFill>
                <a:srgbClr val="000000"/>
              </a:solidFill>
              <a:latin typeface="Arial"/>
            </a:endParaRPr>
          </a:p>
          <a:p>
            <a:pPr marL="181080" indent="-85680" defTabSz="914400">
              <a:lnSpc>
                <a:spcPts val="1500"/>
              </a:lnSpc>
              <a:spcAft>
                <a:spcPts val="400"/>
              </a:spcAft>
              <a:buClr>
                <a:srgbClr val="000000"/>
              </a:buClr>
              <a:buFont typeface="Arial"/>
              <a:buChar char="•"/>
            </a:pPr>
            <a:r>
              <a:rPr b="0" lang="pt-BR" sz="1100" spc="-1" strike="noStrike">
                <a:solidFill>
                  <a:schemeClr val="dk1"/>
                </a:solidFill>
                <a:latin typeface="Albert Sans"/>
              </a:rPr>
              <a:t>Aprovar tecnicamente dos estudos espeleológicos.</a:t>
            </a:r>
            <a:endParaRPr b="0" lang="pt-BR" sz="1100" spc="-1" strike="noStrike">
              <a:solidFill>
                <a:srgbClr val="000000"/>
              </a:solidFill>
              <a:latin typeface="Arial"/>
            </a:endParaRPr>
          </a:p>
          <a:p>
            <a:pPr defTabSz="914400">
              <a:lnSpc>
                <a:spcPts val="1500"/>
              </a:lnSpc>
            </a:pPr>
            <a:r>
              <a:rPr b="1" lang="pt-BR" sz="1100" spc="-1" strike="noStrike">
                <a:solidFill>
                  <a:schemeClr val="dk1"/>
                </a:solidFill>
                <a:latin typeface="Albert Sans"/>
              </a:rPr>
              <a:t>Impactos Negativos Irreversíveis</a:t>
            </a:r>
            <a:endParaRPr b="0" lang="pt-BR" sz="1100" spc="-1" strike="noStrike">
              <a:solidFill>
                <a:srgbClr val="000000"/>
              </a:solidFill>
              <a:latin typeface="Arial"/>
            </a:endParaRPr>
          </a:p>
          <a:p>
            <a:pPr marL="181080" indent="-85680" defTabSz="914400">
              <a:lnSpc>
                <a:spcPts val="1500"/>
              </a:lnSpc>
              <a:buClr>
                <a:srgbClr val="000000"/>
              </a:buClr>
              <a:buFont typeface="Arial"/>
              <a:buChar char="•"/>
            </a:pPr>
            <a:r>
              <a:rPr b="0" lang="pt-BR" sz="1100" spc="-1" strike="noStrike">
                <a:solidFill>
                  <a:schemeClr val="dk1"/>
                </a:solidFill>
                <a:latin typeface="Albert Sans"/>
              </a:rPr>
              <a:t>Autorizar e fiscalizar os impactos negativos irreversíveis</a:t>
            </a:r>
            <a:endParaRPr b="0" lang="pt-BR" sz="1100" spc="-1" strike="noStrike">
              <a:solidFill>
                <a:srgbClr val="000000"/>
              </a:solidFill>
              <a:latin typeface="Arial"/>
            </a:endParaRPr>
          </a:p>
          <a:p>
            <a:pPr marL="181080" indent="-85680" defTabSz="914400">
              <a:lnSpc>
                <a:spcPts val="1500"/>
              </a:lnSpc>
              <a:buClr>
                <a:srgbClr val="000000"/>
              </a:buClr>
              <a:buFont typeface="Arial"/>
              <a:buChar char="•"/>
            </a:pPr>
            <a:r>
              <a:rPr b="0" lang="pt-BR" sz="1100" spc="-1" strike="noStrike">
                <a:solidFill>
                  <a:schemeClr val="dk1"/>
                </a:solidFill>
                <a:latin typeface="Albert Sans"/>
              </a:rPr>
              <a:t>Definição das Medidas Administrativas</a:t>
            </a:r>
            <a:endParaRPr b="0" lang="pt-BR" sz="1100" spc="-1" strike="noStrike">
              <a:solidFill>
                <a:srgbClr val="000000"/>
              </a:solidFill>
              <a:latin typeface="Arial"/>
            </a:endParaRPr>
          </a:p>
          <a:p>
            <a:pPr marL="264960" indent="-85680" defTabSz="914400">
              <a:lnSpc>
                <a:spcPts val="1500"/>
              </a:lnSpc>
              <a:buClr>
                <a:srgbClr val="000000"/>
              </a:buClr>
              <a:buFont typeface="Arial"/>
              <a:buChar char="•"/>
            </a:pPr>
            <a:r>
              <a:rPr b="1" lang="pt-BR" sz="1100" spc="-1" strike="noStrike">
                <a:solidFill>
                  <a:schemeClr val="dk1"/>
                </a:solidFill>
                <a:latin typeface="Albert Sans"/>
              </a:rPr>
              <a:t>Relevância Máxima</a:t>
            </a:r>
            <a:endParaRPr b="0" lang="pt-BR" sz="1100" spc="-1" strike="noStrike">
              <a:solidFill>
                <a:srgbClr val="000000"/>
              </a:solidFill>
              <a:latin typeface="Arial"/>
            </a:endParaRPr>
          </a:p>
          <a:p>
            <a:pPr marL="361800" indent="-85680" defTabSz="914400">
              <a:lnSpc>
                <a:spcPts val="1500"/>
              </a:lnSpc>
              <a:spcAft>
                <a:spcPts val="400"/>
              </a:spcAft>
              <a:tabLst>
                <a:tab algn="l" pos="0"/>
              </a:tabLst>
            </a:pPr>
            <a:r>
              <a:rPr b="0" lang="pt-BR" sz="1100" spc="-1" strike="noStrike">
                <a:solidFill>
                  <a:schemeClr val="dk1"/>
                </a:solidFill>
                <a:latin typeface="Albert Sans"/>
              </a:rPr>
              <a:t>Vedação a impactos irreversíveis</a:t>
            </a:r>
            <a:endParaRPr b="0" lang="pt-BR" sz="1100" spc="-1" strike="noStrike">
              <a:solidFill>
                <a:srgbClr val="000000"/>
              </a:solidFill>
              <a:latin typeface="Arial"/>
            </a:endParaRPr>
          </a:p>
          <a:p>
            <a:pPr marL="264960" indent="-85680" defTabSz="914400">
              <a:lnSpc>
                <a:spcPts val="1500"/>
              </a:lnSpc>
              <a:buClr>
                <a:srgbClr val="000000"/>
              </a:buClr>
              <a:buFont typeface="Arial"/>
              <a:buChar char="•"/>
              <a:tabLst>
                <a:tab algn="l" pos="0"/>
              </a:tabLst>
            </a:pPr>
            <a:r>
              <a:rPr b="1" lang="pt-BR" sz="1100" spc="-1" strike="noStrike">
                <a:solidFill>
                  <a:schemeClr val="dk1"/>
                </a:solidFill>
                <a:latin typeface="Albert Sans"/>
              </a:rPr>
              <a:t>Relevância Alta, Média ou Baixa</a:t>
            </a:r>
            <a:endParaRPr b="0" lang="pt-BR" sz="1100" spc="-1" strike="noStrike">
              <a:solidFill>
                <a:srgbClr val="000000"/>
              </a:solidFill>
              <a:latin typeface="Arial"/>
            </a:endParaRPr>
          </a:p>
          <a:p>
            <a:pPr marL="446040" indent="-85680" defTabSz="914400">
              <a:lnSpc>
                <a:spcPts val="1500"/>
              </a:lnSpc>
              <a:tabLst>
                <a:tab algn="l" pos="0"/>
              </a:tabLst>
            </a:pPr>
            <a:r>
              <a:rPr b="0" lang="pt-BR" sz="1100" spc="-1" strike="noStrike">
                <a:solidFill>
                  <a:schemeClr val="dk1"/>
                </a:solidFill>
                <a:latin typeface="Albert Sans"/>
              </a:rPr>
              <a:t>medidas compensatórias:</a:t>
            </a:r>
            <a:endParaRPr b="0" lang="pt-BR" sz="1100" spc="-1" strike="noStrike">
              <a:solidFill>
                <a:srgbClr val="000000"/>
              </a:solidFill>
              <a:latin typeface="Arial"/>
            </a:endParaRPr>
          </a:p>
          <a:p>
            <a:pPr lvl="1" marL="542880" indent="-85680" defTabSz="914400">
              <a:lnSpc>
                <a:spcPts val="1500"/>
              </a:lnSpc>
              <a:buClr>
                <a:srgbClr val="000000"/>
              </a:buClr>
              <a:buFont typeface="Arial"/>
              <a:buChar char="•"/>
              <a:tabLst>
                <a:tab algn="l" pos="0"/>
              </a:tabLst>
            </a:pPr>
            <a:r>
              <a:rPr b="0" lang="pt-BR" sz="1100" spc="-1" strike="noStrike">
                <a:solidFill>
                  <a:schemeClr val="dk1"/>
                </a:solidFill>
                <a:latin typeface="Albert Sans"/>
              </a:rPr>
              <a:t>ALTA - cavidades testemunho</a:t>
            </a:r>
            <a:endParaRPr b="0" lang="pt-BR" sz="1100" spc="-1" strike="noStrike">
              <a:solidFill>
                <a:srgbClr val="000000"/>
              </a:solidFill>
              <a:latin typeface="Arial"/>
            </a:endParaRPr>
          </a:p>
          <a:p>
            <a:pPr lvl="1" marL="542880" indent="-85680" defTabSz="914400">
              <a:lnSpc>
                <a:spcPts val="1500"/>
              </a:lnSpc>
              <a:buClr>
                <a:srgbClr val="000000"/>
              </a:buClr>
              <a:buFont typeface="Arial"/>
              <a:buChar char="•"/>
              <a:tabLst>
                <a:tab algn="l" pos="0"/>
              </a:tabLst>
            </a:pPr>
            <a:r>
              <a:rPr b="0" lang="pt-BR" sz="1100" spc="-1" strike="noStrike">
                <a:solidFill>
                  <a:schemeClr val="dk1"/>
                </a:solidFill>
                <a:latin typeface="Albert Sans"/>
              </a:rPr>
              <a:t>MÉDIA - Mediadas e ações</a:t>
            </a:r>
            <a:endParaRPr b="0" lang="pt-BR" sz="1100" spc="-1" strike="noStrike">
              <a:solidFill>
                <a:srgbClr val="000000"/>
              </a:solidFill>
              <a:latin typeface="Arial"/>
            </a:endParaRPr>
          </a:p>
          <a:p>
            <a:pPr lvl="1" marL="542880" indent="-85680" defTabSz="914400">
              <a:lnSpc>
                <a:spcPts val="1500"/>
              </a:lnSpc>
              <a:spcAft>
                <a:spcPts val="400"/>
              </a:spcAft>
              <a:buClr>
                <a:srgbClr val="000000"/>
              </a:buClr>
              <a:buFont typeface="Arial"/>
              <a:buChar char="•"/>
              <a:tabLst>
                <a:tab algn="l" pos="0"/>
              </a:tabLst>
            </a:pPr>
            <a:r>
              <a:rPr b="0" lang="pt-BR" sz="1100" spc="-1" strike="noStrike">
                <a:solidFill>
                  <a:schemeClr val="dk1"/>
                </a:solidFill>
                <a:latin typeface="Albert Sans"/>
              </a:rPr>
              <a:t>Outras formas - TCCE ICMBio</a:t>
            </a:r>
            <a:endParaRPr b="0" lang="pt-BR" sz="1100" spc="-1" strike="noStrike">
              <a:solidFill>
                <a:srgbClr val="000000"/>
              </a:solidFill>
              <a:latin typeface="Arial"/>
            </a:endParaRPr>
          </a:p>
          <a:p>
            <a:pPr defTabSz="914400">
              <a:lnSpc>
                <a:spcPts val="1500"/>
              </a:lnSpc>
              <a:tabLst>
                <a:tab algn="l" pos="0"/>
              </a:tabLst>
            </a:pPr>
            <a:r>
              <a:rPr b="1" lang="pt-BR" sz="1100" spc="-1" strike="noStrike">
                <a:solidFill>
                  <a:schemeClr val="dk1"/>
                </a:solidFill>
                <a:latin typeface="Albert Sans"/>
              </a:rPr>
              <a:t>Condicionantes L. A.</a:t>
            </a:r>
            <a:endParaRPr b="0" lang="pt-BR" sz="1100" spc="-1" strike="noStrike">
              <a:solidFill>
                <a:srgbClr val="000000"/>
              </a:solidFill>
              <a:latin typeface="Arial"/>
            </a:endParaRPr>
          </a:p>
          <a:p>
            <a:pPr marL="181080" indent="-85680" defTabSz="914400">
              <a:lnSpc>
                <a:spcPts val="1500"/>
              </a:lnSpc>
              <a:buClr>
                <a:srgbClr val="000000"/>
              </a:buClr>
              <a:buFont typeface="Arial"/>
              <a:buChar char="•"/>
              <a:tabLst>
                <a:tab algn="l" pos="0"/>
              </a:tabLst>
            </a:pPr>
            <a:r>
              <a:rPr b="0" lang="pt-BR" sz="1100" spc="-1" strike="noStrike">
                <a:solidFill>
                  <a:schemeClr val="dk1"/>
                </a:solidFill>
                <a:latin typeface="Albert Sans"/>
              </a:rPr>
              <a:t>registro </a:t>
            </a:r>
            <a:r>
              <a:rPr b="0" lang="pt-BR" sz="1100" spc="-1" strike="noStrike">
                <a:solidFill>
                  <a:schemeClr val="dk1"/>
                </a:solidFill>
                <a:latin typeface="Calibri"/>
              </a:rPr>
              <a:t>dos estudos espeleológicos </a:t>
            </a:r>
            <a:r>
              <a:rPr b="0" lang="pt-BR" sz="1100" spc="-1" strike="noStrike">
                <a:solidFill>
                  <a:schemeClr val="dk1"/>
                </a:solidFill>
                <a:latin typeface="Albert Sans"/>
              </a:rPr>
              <a:t>no CANIE</a:t>
            </a:r>
            <a:endParaRPr b="0" lang="pt-BR" sz="1100" spc="-1" strike="noStrike">
              <a:solidFill>
                <a:srgbClr val="000000"/>
              </a:solidFill>
              <a:latin typeface="Arial"/>
            </a:endParaRPr>
          </a:p>
          <a:p>
            <a:pPr marL="181080" indent="-85680" defTabSz="914400">
              <a:lnSpc>
                <a:spcPts val="1500"/>
              </a:lnSpc>
              <a:buClr>
                <a:srgbClr val="000000"/>
              </a:buClr>
              <a:buFont typeface="Arial"/>
              <a:buChar char="•"/>
              <a:tabLst>
                <a:tab algn="l" pos="0"/>
              </a:tabLst>
            </a:pPr>
            <a:r>
              <a:rPr b="0" lang="pt-BR" sz="1100" spc="-1" strike="noStrike">
                <a:solidFill>
                  <a:schemeClr val="dk1"/>
                </a:solidFill>
                <a:latin typeface="Albert Sans"/>
              </a:rPr>
              <a:t>Outras formas de compensação espeleológica</a:t>
            </a:r>
            <a:endParaRPr b="0" lang="pt-BR" sz="1100" spc="-1" strike="noStrike">
              <a:solidFill>
                <a:srgbClr val="000000"/>
              </a:solidFill>
              <a:latin typeface="Arial"/>
            </a:endParaRPr>
          </a:p>
          <a:p>
            <a:pPr marL="181080" indent="-85680" defTabSz="914400">
              <a:lnSpc>
                <a:spcPts val="1500"/>
              </a:lnSpc>
              <a:spcAft>
                <a:spcPts val="400"/>
              </a:spcAft>
              <a:buClr>
                <a:srgbClr val="000000"/>
              </a:buClr>
              <a:buFont typeface="Arial"/>
              <a:buChar char="•"/>
              <a:tabLst>
                <a:tab algn="l" pos="0"/>
              </a:tabLst>
            </a:pPr>
            <a:r>
              <a:rPr b="0" lang="pt-BR" sz="1100" spc="-1" strike="noStrike">
                <a:solidFill>
                  <a:schemeClr val="dk1"/>
                </a:solidFill>
                <a:latin typeface="Albert Sans"/>
              </a:rPr>
              <a:t>Só pode ocorrer o impacto autorizado após assinatura de Termo de Compromisso de Compensação Espeleológica (TCCE) com o ICMBio</a:t>
            </a:r>
            <a:endParaRPr b="0" lang="pt-BR" sz="1100" spc="-1" strike="noStrike">
              <a:solidFill>
                <a:srgbClr val="000000"/>
              </a:solidFill>
              <a:latin typeface="Arial"/>
            </a:endParaRPr>
          </a:p>
          <a:p>
            <a:pPr defTabSz="914400">
              <a:lnSpc>
                <a:spcPts val="1500"/>
              </a:lnSpc>
              <a:tabLst>
                <a:tab algn="l" pos="0"/>
              </a:tabLst>
            </a:pPr>
            <a:r>
              <a:rPr b="1" lang="pt-BR" sz="1100" spc="-1" strike="noStrike">
                <a:solidFill>
                  <a:schemeClr val="dk1"/>
                </a:solidFill>
                <a:latin typeface="Albert Sans"/>
              </a:rPr>
              <a:t>Plano de Manejo Espeleológico </a:t>
            </a:r>
            <a:r>
              <a:rPr b="0" lang="pt-BR" sz="1100" spc="-1" strike="noStrike">
                <a:solidFill>
                  <a:schemeClr val="dk1"/>
                </a:solidFill>
                <a:latin typeface="Albert Sans"/>
              </a:rPr>
              <a:t>(</a:t>
            </a:r>
            <a:r>
              <a:rPr b="0" lang="pt-BR" sz="1100" spc="-1" strike="noStrike">
                <a:solidFill>
                  <a:schemeClr val="dk1"/>
                </a:solidFill>
                <a:latin typeface="Calibri"/>
              </a:rPr>
              <a:t>Parecer nº 147/2014/CGAJ/CONJUR/MMA</a:t>
            </a:r>
            <a:r>
              <a:rPr b="0" lang="pt-BR" sz="1100" spc="-1" strike="noStrike">
                <a:solidFill>
                  <a:schemeClr val="dk1"/>
                </a:solidFill>
                <a:latin typeface="Albert Sans"/>
              </a:rPr>
              <a:t>)</a:t>
            </a:r>
            <a:endParaRPr b="0" lang="pt-BR" sz="1100" spc="-1" strike="noStrike">
              <a:solidFill>
                <a:srgbClr val="000000"/>
              </a:solidFill>
              <a:latin typeface="Arial"/>
            </a:endParaRPr>
          </a:p>
          <a:p>
            <a:pPr marL="181080" indent="-85680" defTabSz="914400">
              <a:lnSpc>
                <a:spcPts val="1500"/>
              </a:lnSpc>
              <a:buClr>
                <a:srgbClr val="000000"/>
              </a:buClr>
              <a:buFont typeface="Arial"/>
              <a:buChar char="•"/>
              <a:tabLst>
                <a:tab algn="l" pos="0"/>
              </a:tabLst>
            </a:pPr>
            <a:r>
              <a:rPr b="0" lang="pt-BR" sz="1100" spc="-1" strike="noStrike">
                <a:solidFill>
                  <a:schemeClr val="dk1"/>
                </a:solidFill>
                <a:latin typeface="Albert Sans"/>
              </a:rPr>
              <a:t>Aprovação dos PMEs;</a:t>
            </a:r>
            <a:endParaRPr b="0" lang="pt-BR" sz="1100" spc="-1" strike="noStrike">
              <a:solidFill>
                <a:srgbClr val="000000"/>
              </a:solidFill>
              <a:latin typeface="Arial"/>
            </a:endParaRPr>
          </a:p>
          <a:p>
            <a:pPr marL="181080" indent="-85680" defTabSz="914400">
              <a:lnSpc>
                <a:spcPts val="1500"/>
              </a:lnSpc>
              <a:spcAft>
                <a:spcPts val="601"/>
              </a:spcAft>
              <a:buClr>
                <a:srgbClr val="000000"/>
              </a:buClr>
              <a:buFont typeface="Arial"/>
              <a:buChar char="•"/>
              <a:tabLst>
                <a:tab algn="l" pos="0"/>
              </a:tabLst>
            </a:pPr>
            <a:r>
              <a:rPr b="0" lang="pt-BR" sz="1100" spc="-1" strike="noStrike">
                <a:solidFill>
                  <a:schemeClr val="dk1"/>
                </a:solidFill>
                <a:latin typeface="Albert Sans"/>
              </a:rPr>
              <a:t>Fiscalização</a:t>
            </a:r>
            <a:endParaRPr b="0" lang="pt-BR" sz="1100" spc="-1" strike="noStrike">
              <a:solidFill>
                <a:srgbClr val="000000"/>
              </a:solidFill>
              <a:latin typeface="Arial"/>
            </a:endParaRPr>
          </a:p>
          <a:p>
            <a:pPr marL="95400" defTabSz="914400">
              <a:lnSpc>
                <a:spcPts val="1500"/>
              </a:lnSpc>
              <a:tabLst>
                <a:tab algn="l" pos="0"/>
              </a:tabLst>
            </a:pPr>
            <a:endParaRPr b="0" lang="pt-BR" sz="1100" spc="-1" strike="noStrike">
              <a:solidFill>
                <a:srgbClr val="000000"/>
              </a:solidFill>
              <a:latin typeface="Arial"/>
            </a:endParaRPr>
          </a:p>
        </p:txBody>
      </p:sp>
      <p:pic>
        <p:nvPicPr>
          <p:cNvPr id="303" name="Zoom de Seção 5" descr="">
            <a:hlinkClick r:id="rId3" action="ppaction://hlinksldjump"/>
          </p:cNvPr>
          <p:cNvPicPr/>
          <p:nvPr/>
        </p:nvPicPr>
        <p:blipFill>
          <a:blip r:embed="rId4"/>
          <a:stretch/>
        </p:blipFill>
        <p:spPr>
          <a:xfrm>
            <a:off x="5497920" y="1617480"/>
            <a:ext cx="6081120" cy="3420360"/>
          </a:xfrm>
          <a:prstGeom prst="rect">
            <a:avLst/>
          </a:prstGeom>
          <a:ln w="3175">
            <a:solidFill>
              <a:srgbClr val="d3d3d3"/>
            </a:solidFill>
            <a:round/>
          </a:ln>
        </p:spPr>
      </p:pic>
    </p:spTree>
  </p:cSld>
  <p:transition spd="slow">
    <p:wipe dir="r"/>
  </p:transition>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grpSp>
        <p:nvGrpSpPr>
          <p:cNvPr id="304" name="Agrupar 10"/>
          <p:cNvGrpSpPr/>
          <p:nvPr/>
        </p:nvGrpSpPr>
        <p:grpSpPr>
          <a:xfrm>
            <a:off x="5997600" y="1143000"/>
            <a:ext cx="5543640" cy="5409360"/>
            <a:chOff x="5997600" y="1143000"/>
            <a:chExt cx="5543640" cy="5409360"/>
          </a:xfrm>
        </p:grpSpPr>
        <p:sp>
          <p:nvSpPr>
            <p:cNvPr id="305" name="Google Shape;307;p41"/>
            <p:cNvSpPr/>
            <p:nvPr/>
          </p:nvSpPr>
          <p:spPr>
            <a:xfrm>
              <a:off x="5997600" y="1143000"/>
              <a:ext cx="5543640" cy="5409360"/>
            </a:xfrm>
            <a:custGeom>
              <a:avLst/>
              <a:gdLst>
                <a:gd name="textAreaLeft" fmla="*/ 0 w 5543640"/>
                <a:gd name="textAreaRight" fmla="*/ 5544000 w 5543640"/>
                <a:gd name="textAreaTop" fmla="*/ 0 h 5409360"/>
                <a:gd name="textAreaBottom" fmla="*/ 5409720 h 5409360"/>
              </a:gdLst>
              <a:ahLst/>
              <a:rect l="textAreaLeft" t="textAreaTop" r="textAreaRight" b="textAreaBottom"/>
              <a:pathLst>
                <a:path w="93205" h="189190">
                  <a:moveTo>
                    <a:pt x="2870" y="0"/>
                  </a:moveTo>
                  <a:cubicBezTo>
                    <a:pt x="1280" y="0"/>
                    <a:pt x="0" y="1280"/>
                    <a:pt x="0" y="2914"/>
                  </a:cubicBezTo>
                  <a:lnTo>
                    <a:pt x="0" y="186320"/>
                  </a:lnTo>
                  <a:cubicBezTo>
                    <a:pt x="0" y="187909"/>
                    <a:pt x="1280" y="189190"/>
                    <a:pt x="2870" y="189190"/>
                  </a:cubicBezTo>
                  <a:lnTo>
                    <a:pt x="90334" y="189190"/>
                  </a:lnTo>
                  <a:cubicBezTo>
                    <a:pt x="91924" y="189190"/>
                    <a:pt x="93204" y="187909"/>
                    <a:pt x="93204" y="186320"/>
                  </a:cubicBezTo>
                  <a:lnTo>
                    <a:pt x="93204" y="2914"/>
                  </a:lnTo>
                  <a:cubicBezTo>
                    <a:pt x="93204" y="1280"/>
                    <a:pt x="91924" y="0"/>
                    <a:pt x="90334" y="0"/>
                  </a:cubicBezTo>
                  <a:close/>
                </a:path>
              </a:pathLst>
            </a:custGeom>
            <a:solidFill>
              <a:srgbClr val="a0b6b5"/>
            </a:solidFill>
            <a:ln w="0">
              <a:noFill/>
            </a:ln>
            <a:effectLst>
              <a:outerShdw algn="tl" blurRad="50760" dir="2700000" dist="63130" rotWithShape="0">
                <a:srgbClr val="000000">
                  <a:alpha val="40000"/>
                </a:srgbClr>
              </a:outerShdw>
            </a:effectLst>
          </p:spPr>
          <p:style>
            <a:lnRef idx="0"/>
            <a:fillRef idx="0"/>
            <a:effectRef idx="0"/>
            <a:fontRef idx="minor"/>
          </p:style>
          <p:txBody>
            <a:bodyPr tIns="91440" bIns="91440" anchor="ctr">
              <a:noAutofit/>
            </a:bodyPr>
            <a:p>
              <a:pPr defTabSz="914400">
                <a:lnSpc>
                  <a:spcPct val="100000"/>
                </a:lnSpc>
                <a:tabLst>
                  <a:tab algn="l" pos="0"/>
                </a:tabLst>
              </a:pPr>
              <a:endParaRPr b="0" lang="pt-BR" sz="1800" spc="-1" strike="noStrike">
                <a:solidFill>
                  <a:schemeClr val="dk1"/>
                </a:solidFill>
                <a:latin typeface="Calibri"/>
              </a:endParaRPr>
            </a:p>
          </p:txBody>
        </p:sp>
        <p:pic>
          <p:nvPicPr>
            <p:cNvPr id="306" name="Imagem 7" descr="Montanha com pedras&#10;&#10;O conteúdo gerado por IA pode estar incorreto."/>
            <p:cNvPicPr/>
            <p:nvPr/>
          </p:nvPicPr>
          <p:blipFill>
            <a:blip r:embed="rId1"/>
            <a:srcRect l="8960" t="0" r="0" b="0"/>
            <a:stretch/>
          </p:blipFill>
          <p:spPr>
            <a:xfrm>
              <a:off x="6107400" y="1249560"/>
              <a:ext cx="5324400" cy="5142600"/>
            </a:xfrm>
            <a:prstGeom prst="rect">
              <a:avLst/>
            </a:prstGeom>
            <a:ln w="0">
              <a:noFill/>
            </a:ln>
          </p:spPr>
        </p:pic>
      </p:grpSp>
      <p:pic>
        <p:nvPicPr>
          <p:cNvPr id="307" name="Imagem 4" descr="Uma imagem contendo Texto&#10;&#10;O conteúdo gerado por IA pode estar incorreto."/>
          <p:cNvPicPr/>
          <p:nvPr/>
        </p:nvPicPr>
        <p:blipFill>
          <a:blip r:embed="rId2"/>
          <a:stretch/>
        </p:blipFill>
        <p:spPr>
          <a:xfrm>
            <a:off x="921240" y="2601360"/>
            <a:ext cx="4347000" cy="1654920"/>
          </a:xfrm>
          <a:prstGeom prst="rect">
            <a:avLst/>
          </a:prstGeom>
          <a:ln w="0">
            <a:noFill/>
          </a:ln>
        </p:spPr>
      </p:pic>
      <p:pic>
        <p:nvPicPr>
          <p:cNvPr id="308" name="Imagem 8" descr=""/>
          <p:cNvPicPr/>
          <p:nvPr/>
        </p:nvPicPr>
        <p:blipFill>
          <a:blip r:embed="rId3"/>
          <a:stretch/>
        </p:blipFill>
        <p:spPr>
          <a:xfrm>
            <a:off x="0" y="6035040"/>
            <a:ext cx="12191760" cy="822600"/>
          </a:xfrm>
          <a:prstGeom prst="rect">
            <a:avLst/>
          </a:prstGeom>
          <a:ln w="0">
            <a:noFill/>
          </a:ln>
        </p:spPr>
      </p:pic>
      <p:sp>
        <p:nvSpPr>
          <p:cNvPr id="309" name="Rectangle 1"/>
          <p:cNvSpPr/>
          <p:nvPr/>
        </p:nvSpPr>
        <p:spPr>
          <a:xfrm rot="16200000">
            <a:off x="10186560" y="2060280"/>
            <a:ext cx="2100240" cy="636840"/>
          </a:xfrm>
          <a:prstGeom prst="rect">
            <a:avLst/>
          </a:prstGeom>
          <a:noFill/>
          <a:ln w="0">
            <a:noFill/>
          </a:ln>
        </p:spPr>
        <p:style>
          <a:lnRef idx="0"/>
          <a:fillRef idx="0"/>
          <a:effectRef idx="0"/>
          <a:fontRef idx="minor"/>
        </p:style>
        <p:txBody>
          <a:bodyPr lIns="90000" rIns="90000" tIns="90000" bIns="90000" anchor="ctr">
            <a:spAutoFit/>
          </a:bodyPr>
          <a:p>
            <a:pPr algn="ctr" defTabSz="914400">
              <a:lnSpc>
                <a:spcPts val="1800"/>
              </a:lnSpc>
            </a:pPr>
            <a:r>
              <a:rPr b="0" lang="pt-BR" sz="1050" spc="-1" strike="noStrike">
                <a:solidFill>
                  <a:schemeClr val="lt1"/>
                </a:solidFill>
                <a:latin typeface="Albert Sans"/>
              </a:rPr>
              <a:t>Lapa Bonita – Foto: Thais Ferraresi</a:t>
            </a:r>
            <a:endParaRPr b="0" lang="pt-BR" sz="1050" spc="-1" strike="noStrike">
              <a:solidFill>
                <a:srgbClr val="000000"/>
              </a:solidFill>
              <a:latin typeface="Arial"/>
            </a:endParaRPr>
          </a:p>
        </p:txBody>
      </p:sp>
    </p:spTree>
  </p:cSld>
  <p:transition spd="slow">
    <p:wipe dir="r"/>
  </p:transition>
</p:sld>
</file>

<file path=ppt/theme/theme1.xml><?xml version="1.0" encoding="utf-8"?>
<a:theme xmlns:a="http://schemas.openxmlformats.org/drawingml/2006/main" xmlns:r="http://schemas.openxmlformats.org/officeDocument/2006/relationships" name="Tema do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pitchFamily="0" charset="1"/>
        <a:ea typeface=""/>
        <a:cs typeface=""/>
      </a:majorFont>
      <a:minorFont>
        <a:latin typeface="Calibri" panose="020F0502020204030204" pitchFamily="0" charset="1"/>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l="0" t="0" r="0" b="0"/>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l="0" t="0" r="0" b="0"/>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l="0" t="0" r="0" b="0"/>
        </a:gradFill>
      </a:bgFillStyleLst>
    </a:fmtScheme>
  </a:themeElements>
</a:theme>
</file>

<file path=ppt/theme/theme2.xml><?xml version="1.0" encoding="utf-8"?>
<a:theme xmlns:a="http://schemas.openxmlformats.org/drawingml/2006/main" xmlns:r="http://schemas.openxmlformats.org/officeDocument/2006/relationships" name="Tema do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pitchFamily="0" charset="1"/>
        <a:ea typeface=""/>
        <a:cs typeface=""/>
      </a:majorFont>
      <a:minorFont>
        <a:latin typeface="Calibri" panose="020F0502020204030204" pitchFamily="0" charset="1"/>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l="0" t="0" r="0" b="0"/>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l="0" t="0" r="0" b="0"/>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l="0" t="0" r="0" b="0"/>
        </a:gradFill>
      </a:bgFillStyleLst>
    </a:fmtScheme>
  </a:themeElements>
</a:theme>
</file>

<file path=ppt/theme/theme3.xml><?xml version="1.0" encoding="utf-8"?>
<a:theme xmlns:a="http://schemas.openxmlformats.org/drawingml/2006/main" xmlns:r="http://schemas.openxmlformats.org/officeDocument/2006/relationships" name="Tema do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pitchFamily="0" charset="1"/>
        <a:ea typeface=""/>
        <a:cs typeface=""/>
      </a:majorFont>
      <a:minorFont>
        <a:latin typeface="Calibri" panose="020F0502020204030204" pitchFamily="0" charset="1"/>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l="0" t="0" r="0" b="0"/>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l="0" t="0" r="0" b="0"/>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l="0" t="0" r="0" b="0"/>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9535</TotalTime>
  <Application>LibreOffice/7.6.4.1$Windows_X86_64 LibreOffice_project/e19e193f88cd6c0525a17fb7a176ed8e6a3e2aa1</Application>
  <AppVersion>15.0000</AppVersion>
  <Words>3489</Words>
  <Paragraphs>412</Paragraph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2018-07-26T14:39:06Z</dcterms:created>
  <dc:creator>Danubia Borges Melo</dc:creator>
  <dc:description/>
  <dc:language>pt-BR</dc:language>
  <cp:lastModifiedBy>Jocy Cruz</cp:lastModifiedBy>
  <dcterms:modified xsi:type="dcterms:W3CDTF">2026-07-29T14:12:13Z</dcterms:modified>
  <cp:revision>231</cp:revision>
  <dc:subject/>
  <dc:title>Apresentação do PowerPoint</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MClips">
    <vt:i4>1</vt:i4>
  </property>
  <property fmtid="{D5CDD505-2E9C-101B-9397-08002B2CF9AE}" pid="3" name="Notes">
    <vt:i4>26</vt:i4>
  </property>
  <property fmtid="{D5CDD505-2E9C-101B-9397-08002B2CF9AE}" pid="4" name="PresentationFormat">
    <vt:lpwstr>Widescreen</vt:lpwstr>
  </property>
  <property fmtid="{D5CDD505-2E9C-101B-9397-08002B2CF9AE}" pid="5" name="Slides">
    <vt:i4>32</vt:i4>
  </property>
</Properties>
</file>