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95" r:id="rId3"/>
    <p:sldId id="291" r:id="rId4"/>
    <p:sldId id="293" r:id="rId5"/>
    <p:sldId id="294" r:id="rId6"/>
    <p:sldId id="259" r:id="rId7"/>
    <p:sldId id="258" r:id="rId8"/>
    <p:sldId id="271" r:id="rId9"/>
    <p:sldId id="297" r:id="rId10"/>
    <p:sldId id="298" r:id="rId11"/>
    <p:sldId id="299" r:id="rId12"/>
    <p:sldId id="300" r:id="rId13"/>
    <p:sldId id="301" r:id="rId14"/>
    <p:sldId id="296" r:id="rId15"/>
    <p:sldId id="272" r:id="rId16"/>
    <p:sldId id="263" r:id="rId17"/>
    <p:sldId id="262" r:id="rId18"/>
    <p:sldId id="264" r:id="rId19"/>
    <p:sldId id="261" r:id="rId20"/>
    <p:sldId id="266" r:id="rId21"/>
    <p:sldId id="269" r:id="rId22"/>
    <p:sldId id="267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16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77681B-09CC-4479-8974-691E44FD3F0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792A663-40EF-40F9-86A5-C2F18FBDEB50}">
      <dgm:prSet phldrT="[Text]" custT="1"/>
      <dgm:spPr/>
      <dgm:t>
        <a:bodyPr/>
        <a:lstStyle/>
        <a:p>
          <a:pPr algn="just"/>
          <a:r>
            <a:rPr lang="pt-BR" sz="1800" b="1" dirty="0">
              <a:solidFill>
                <a:schemeClr val="tx1"/>
              </a:solidFill>
            </a:rPr>
            <a:t>Nos últimos 30 anos, a temperatura no Brasil aumentou significativamente, com destaque para o oeste da Bahia, onde o aumento foi de cerca de 1,5ºC, segundo o Inmet. Essa região, a segunda maior produtora de algodão do país, enfrenta desafios para o desenvolvimento das lavouras devido ao calor. As análises comparam as temperaturas máximas de dois períodos de 30 anos (1961-1990 e 1991-2020), indicando uma diferença de 1,2ºC a 1,5ºC.</a:t>
          </a:r>
          <a:br>
            <a:rPr lang="pt-BR" sz="1800" b="1" dirty="0">
              <a:solidFill>
                <a:schemeClr val="tx1"/>
              </a:solidFill>
            </a:rPr>
          </a:br>
          <a:endParaRPr lang="pt-BR" sz="1800" dirty="0"/>
        </a:p>
      </dgm:t>
    </dgm:pt>
    <dgm:pt modelId="{55075F10-3FD1-4387-8AF5-547AD9951E1C}" type="parTrans" cxnId="{3730279C-D408-458C-9DFB-A6B48D9DC5E6}">
      <dgm:prSet/>
      <dgm:spPr/>
      <dgm:t>
        <a:bodyPr/>
        <a:lstStyle/>
        <a:p>
          <a:endParaRPr lang="pt-BR"/>
        </a:p>
      </dgm:t>
    </dgm:pt>
    <dgm:pt modelId="{7823C826-259F-4195-8CE3-7EE8C81512C8}" type="sibTrans" cxnId="{3730279C-D408-458C-9DFB-A6B48D9DC5E6}">
      <dgm:prSet/>
      <dgm:spPr/>
      <dgm:t>
        <a:bodyPr/>
        <a:lstStyle/>
        <a:p>
          <a:endParaRPr lang="pt-BR"/>
        </a:p>
      </dgm:t>
    </dgm:pt>
    <dgm:pt modelId="{8995C6DB-AB0C-47FE-B5F1-17388BA051DC}" type="pres">
      <dgm:prSet presAssocID="{5477681B-09CC-4479-8974-691E44FD3F05}" presName="diagram" presStyleCnt="0">
        <dgm:presLayoutVars>
          <dgm:dir/>
          <dgm:resizeHandles val="exact"/>
        </dgm:presLayoutVars>
      </dgm:prSet>
      <dgm:spPr/>
    </dgm:pt>
    <dgm:pt modelId="{8C0915B7-597A-475D-9008-694D64410125}" type="pres">
      <dgm:prSet presAssocID="{3792A663-40EF-40F9-86A5-C2F18FBDEB50}" presName="node" presStyleLbl="node1" presStyleIdx="0" presStyleCnt="1" custScaleY="136508" custLinFactNeighborX="-49" custLinFactNeighborY="-23778">
        <dgm:presLayoutVars>
          <dgm:bulletEnabled val="1"/>
        </dgm:presLayoutVars>
      </dgm:prSet>
      <dgm:spPr/>
    </dgm:pt>
  </dgm:ptLst>
  <dgm:cxnLst>
    <dgm:cxn modelId="{AC070B7F-1BE2-409F-9B5F-7CD837372F62}" type="presOf" srcId="{3792A663-40EF-40F9-86A5-C2F18FBDEB50}" destId="{8C0915B7-597A-475D-9008-694D64410125}" srcOrd="0" destOrd="0" presId="urn:microsoft.com/office/officeart/2005/8/layout/default"/>
    <dgm:cxn modelId="{3730279C-D408-458C-9DFB-A6B48D9DC5E6}" srcId="{5477681B-09CC-4479-8974-691E44FD3F05}" destId="{3792A663-40EF-40F9-86A5-C2F18FBDEB50}" srcOrd="0" destOrd="0" parTransId="{55075F10-3FD1-4387-8AF5-547AD9951E1C}" sibTransId="{7823C826-259F-4195-8CE3-7EE8C81512C8}"/>
    <dgm:cxn modelId="{F5DAEDEF-D750-4BE8-B4B8-9BF3E7A02DDF}" type="presOf" srcId="{5477681B-09CC-4479-8974-691E44FD3F05}" destId="{8995C6DB-AB0C-47FE-B5F1-17388BA051DC}" srcOrd="0" destOrd="0" presId="urn:microsoft.com/office/officeart/2005/8/layout/default"/>
    <dgm:cxn modelId="{3EB6B284-98CC-4508-9065-8DE2017CA42D}" type="presParOf" srcId="{8995C6DB-AB0C-47FE-B5F1-17388BA051DC}" destId="{8C0915B7-597A-475D-9008-694D6441012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0D8557-B3BD-4C16-A35E-111319A00F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5347CD4-14B1-4E27-804C-49F09C6526A1}">
      <dgm:prSet phldrT="[Text]"/>
      <dgm:spPr/>
      <dgm:t>
        <a:bodyPr/>
        <a:lstStyle/>
        <a:p>
          <a:r>
            <a:rPr lang="pt-BR" dirty="0"/>
            <a:t>Inventário de Emissões de GEE</a:t>
          </a:r>
        </a:p>
      </dgm:t>
    </dgm:pt>
    <dgm:pt modelId="{A50C17A8-EB92-4EB3-AB53-01CA44908EE8}" type="parTrans" cxnId="{688BCFD7-1DB7-418C-8D1F-CDC055E3D1DA}">
      <dgm:prSet/>
      <dgm:spPr/>
      <dgm:t>
        <a:bodyPr/>
        <a:lstStyle/>
        <a:p>
          <a:endParaRPr lang="pt-BR"/>
        </a:p>
      </dgm:t>
    </dgm:pt>
    <dgm:pt modelId="{797C13F5-6DDE-47E5-87E9-47A4BF031362}" type="sibTrans" cxnId="{688BCFD7-1DB7-418C-8D1F-CDC055E3D1DA}">
      <dgm:prSet/>
      <dgm:spPr/>
      <dgm:t>
        <a:bodyPr/>
        <a:lstStyle/>
        <a:p>
          <a:endParaRPr lang="pt-BR"/>
        </a:p>
      </dgm:t>
    </dgm:pt>
    <dgm:pt modelId="{ADA25277-3010-4A3A-ABA3-A7CEADC497C0}">
      <dgm:prSet phldrT="[Text]"/>
      <dgm:spPr/>
      <dgm:t>
        <a:bodyPr/>
        <a:lstStyle/>
        <a:p>
          <a:r>
            <a:rPr lang="pt-BR" dirty="0"/>
            <a:t>Análise de Vulnerabilidade</a:t>
          </a:r>
        </a:p>
      </dgm:t>
    </dgm:pt>
    <dgm:pt modelId="{83694922-8E1C-4957-8B2A-AF628142F7B8}" type="parTrans" cxnId="{6BABDBBE-2D34-48DE-81C5-83D07153F22F}">
      <dgm:prSet/>
      <dgm:spPr/>
      <dgm:t>
        <a:bodyPr/>
        <a:lstStyle/>
        <a:p>
          <a:endParaRPr lang="pt-BR"/>
        </a:p>
      </dgm:t>
    </dgm:pt>
    <dgm:pt modelId="{B427B896-D18C-4DC2-8131-447D0205962D}" type="sibTrans" cxnId="{6BABDBBE-2D34-48DE-81C5-83D07153F22F}">
      <dgm:prSet/>
      <dgm:spPr/>
      <dgm:t>
        <a:bodyPr/>
        <a:lstStyle/>
        <a:p>
          <a:endParaRPr lang="pt-BR"/>
        </a:p>
      </dgm:t>
    </dgm:pt>
    <dgm:pt modelId="{33A884F9-7822-42FB-990E-F7FCD94D0A56}">
      <dgm:prSet phldrT="[Text]"/>
      <dgm:spPr/>
      <dgm:t>
        <a:bodyPr/>
        <a:lstStyle/>
        <a:p>
          <a:r>
            <a:rPr lang="pt-BR" dirty="0"/>
            <a:t>Diretrizes e metas</a:t>
          </a:r>
        </a:p>
      </dgm:t>
    </dgm:pt>
    <dgm:pt modelId="{A3DB474E-6C7F-4BE4-AE66-43754D7F83BF}" type="parTrans" cxnId="{23711E0E-C7F0-49AE-A2E8-D9EAB21BDA6C}">
      <dgm:prSet/>
      <dgm:spPr/>
      <dgm:t>
        <a:bodyPr/>
        <a:lstStyle/>
        <a:p>
          <a:endParaRPr lang="pt-BR"/>
        </a:p>
      </dgm:t>
    </dgm:pt>
    <dgm:pt modelId="{D3B15B14-02F8-40BF-9AC1-198345750ED2}" type="sibTrans" cxnId="{23711E0E-C7F0-49AE-A2E8-D9EAB21BDA6C}">
      <dgm:prSet/>
      <dgm:spPr/>
      <dgm:t>
        <a:bodyPr/>
        <a:lstStyle/>
        <a:p>
          <a:endParaRPr lang="pt-BR"/>
        </a:p>
      </dgm:t>
    </dgm:pt>
    <dgm:pt modelId="{26D0D74C-CBB9-4ED5-AA61-C4ADE6A9A6AF}">
      <dgm:prSet phldrT="[Text]"/>
      <dgm:spPr/>
      <dgm:t>
        <a:bodyPr/>
        <a:lstStyle/>
        <a:p>
          <a:r>
            <a:rPr lang="pt-BR" dirty="0"/>
            <a:t>Participação Social</a:t>
          </a:r>
        </a:p>
      </dgm:t>
    </dgm:pt>
    <dgm:pt modelId="{ECC591C9-824F-473D-8838-B5F03E788857}" type="parTrans" cxnId="{4C58FC41-C132-4866-8E9B-2A2256DDD5F9}">
      <dgm:prSet/>
      <dgm:spPr/>
      <dgm:t>
        <a:bodyPr/>
        <a:lstStyle/>
        <a:p>
          <a:endParaRPr lang="pt-BR"/>
        </a:p>
      </dgm:t>
    </dgm:pt>
    <dgm:pt modelId="{D4CA8524-4110-46F8-9722-4175A5EFDA66}" type="sibTrans" cxnId="{4C58FC41-C132-4866-8E9B-2A2256DDD5F9}">
      <dgm:prSet/>
      <dgm:spPr/>
      <dgm:t>
        <a:bodyPr/>
        <a:lstStyle/>
        <a:p>
          <a:endParaRPr lang="pt-BR"/>
        </a:p>
      </dgm:t>
    </dgm:pt>
    <dgm:pt modelId="{EFDA395B-B396-4270-8128-482603F487C9}" type="pres">
      <dgm:prSet presAssocID="{790D8557-B3BD-4C16-A35E-111319A00F38}" presName="diagram" presStyleCnt="0">
        <dgm:presLayoutVars>
          <dgm:dir/>
          <dgm:resizeHandles val="exact"/>
        </dgm:presLayoutVars>
      </dgm:prSet>
      <dgm:spPr/>
    </dgm:pt>
    <dgm:pt modelId="{5CFD7D9D-CA5A-429B-AAB1-722470BEBFC6}" type="pres">
      <dgm:prSet presAssocID="{95347CD4-14B1-4E27-804C-49F09C6526A1}" presName="node" presStyleLbl="node1" presStyleIdx="0" presStyleCnt="4">
        <dgm:presLayoutVars>
          <dgm:bulletEnabled val="1"/>
        </dgm:presLayoutVars>
      </dgm:prSet>
      <dgm:spPr/>
    </dgm:pt>
    <dgm:pt modelId="{EB4E7FFD-6C0A-4E6F-B8AC-1BEC097FA572}" type="pres">
      <dgm:prSet presAssocID="{797C13F5-6DDE-47E5-87E9-47A4BF031362}" presName="sibTrans" presStyleCnt="0"/>
      <dgm:spPr/>
    </dgm:pt>
    <dgm:pt modelId="{A0048E02-4745-4C9A-9C62-CB655F67C513}" type="pres">
      <dgm:prSet presAssocID="{ADA25277-3010-4A3A-ABA3-A7CEADC497C0}" presName="node" presStyleLbl="node1" presStyleIdx="1" presStyleCnt="4">
        <dgm:presLayoutVars>
          <dgm:bulletEnabled val="1"/>
        </dgm:presLayoutVars>
      </dgm:prSet>
      <dgm:spPr/>
    </dgm:pt>
    <dgm:pt modelId="{B7389E02-9986-4EA7-B0C8-89D097EE03EB}" type="pres">
      <dgm:prSet presAssocID="{B427B896-D18C-4DC2-8131-447D0205962D}" presName="sibTrans" presStyleCnt="0"/>
      <dgm:spPr/>
    </dgm:pt>
    <dgm:pt modelId="{8768F420-6533-4C48-9F25-7D909BAEB8CA}" type="pres">
      <dgm:prSet presAssocID="{33A884F9-7822-42FB-990E-F7FCD94D0A56}" presName="node" presStyleLbl="node1" presStyleIdx="2" presStyleCnt="4">
        <dgm:presLayoutVars>
          <dgm:bulletEnabled val="1"/>
        </dgm:presLayoutVars>
      </dgm:prSet>
      <dgm:spPr/>
    </dgm:pt>
    <dgm:pt modelId="{AF196095-68D6-4E1B-B2DA-533251EB835A}" type="pres">
      <dgm:prSet presAssocID="{D3B15B14-02F8-40BF-9AC1-198345750ED2}" presName="sibTrans" presStyleCnt="0"/>
      <dgm:spPr/>
    </dgm:pt>
    <dgm:pt modelId="{36DE7784-281A-4CAE-B08E-778819A27C0E}" type="pres">
      <dgm:prSet presAssocID="{26D0D74C-CBB9-4ED5-AA61-C4ADE6A9A6AF}" presName="node" presStyleLbl="node1" presStyleIdx="3" presStyleCnt="4">
        <dgm:presLayoutVars>
          <dgm:bulletEnabled val="1"/>
        </dgm:presLayoutVars>
      </dgm:prSet>
      <dgm:spPr/>
    </dgm:pt>
  </dgm:ptLst>
  <dgm:cxnLst>
    <dgm:cxn modelId="{23711E0E-C7F0-49AE-A2E8-D9EAB21BDA6C}" srcId="{790D8557-B3BD-4C16-A35E-111319A00F38}" destId="{33A884F9-7822-42FB-990E-F7FCD94D0A56}" srcOrd="2" destOrd="0" parTransId="{A3DB474E-6C7F-4BE4-AE66-43754D7F83BF}" sibTransId="{D3B15B14-02F8-40BF-9AC1-198345750ED2}"/>
    <dgm:cxn modelId="{CAE9A01E-CFFA-4D61-84EA-BFF921CB30C5}" type="presOf" srcId="{ADA25277-3010-4A3A-ABA3-A7CEADC497C0}" destId="{A0048E02-4745-4C9A-9C62-CB655F67C513}" srcOrd="0" destOrd="0" presId="urn:microsoft.com/office/officeart/2005/8/layout/default"/>
    <dgm:cxn modelId="{5D191B23-1983-4BF9-B543-EC3BAB5E7D93}" type="presOf" srcId="{26D0D74C-CBB9-4ED5-AA61-C4ADE6A9A6AF}" destId="{36DE7784-281A-4CAE-B08E-778819A27C0E}" srcOrd="0" destOrd="0" presId="urn:microsoft.com/office/officeart/2005/8/layout/default"/>
    <dgm:cxn modelId="{4C58FC41-C132-4866-8E9B-2A2256DDD5F9}" srcId="{790D8557-B3BD-4C16-A35E-111319A00F38}" destId="{26D0D74C-CBB9-4ED5-AA61-C4ADE6A9A6AF}" srcOrd="3" destOrd="0" parTransId="{ECC591C9-824F-473D-8838-B5F03E788857}" sibTransId="{D4CA8524-4110-46F8-9722-4175A5EFDA66}"/>
    <dgm:cxn modelId="{D6A3966B-42F8-4037-AE59-7A696EF5F080}" type="presOf" srcId="{33A884F9-7822-42FB-990E-F7FCD94D0A56}" destId="{8768F420-6533-4C48-9F25-7D909BAEB8CA}" srcOrd="0" destOrd="0" presId="urn:microsoft.com/office/officeart/2005/8/layout/default"/>
    <dgm:cxn modelId="{E157F8AA-53F3-431B-BF34-21969C576A7E}" type="presOf" srcId="{790D8557-B3BD-4C16-A35E-111319A00F38}" destId="{EFDA395B-B396-4270-8128-482603F487C9}" srcOrd="0" destOrd="0" presId="urn:microsoft.com/office/officeart/2005/8/layout/default"/>
    <dgm:cxn modelId="{6BABDBBE-2D34-48DE-81C5-83D07153F22F}" srcId="{790D8557-B3BD-4C16-A35E-111319A00F38}" destId="{ADA25277-3010-4A3A-ABA3-A7CEADC497C0}" srcOrd="1" destOrd="0" parTransId="{83694922-8E1C-4957-8B2A-AF628142F7B8}" sibTransId="{B427B896-D18C-4DC2-8131-447D0205962D}"/>
    <dgm:cxn modelId="{8A3D3CCA-3D8D-4DD1-95D8-2858D04EA555}" type="presOf" srcId="{95347CD4-14B1-4E27-804C-49F09C6526A1}" destId="{5CFD7D9D-CA5A-429B-AAB1-722470BEBFC6}" srcOrd="0" destOrd="0" presId="urn:microsoft.com/office/officeart/2005/8/layout/default"/>
    <dgm:cxn modelId="{688BCFD7-1DB7-418C-8D1F-CDC055E3D1DA}" srcId="{790D8557-B3BD-4C16-A35E-111319A00F38}" destId="{95347CD4-14B1-4E27-804C-49F09C6526A1}" srcOrd="0" destOrd="0" parTransId="{A50C17A8-EB92-4EB3-AB53-01CA44908EE8}" sibTransId="{797C13F5-6DDE-47E5-87E9-47A4BF031362}"/>
    <dgm:cxn modelId="{28E5D002-910D-45EB-959C-1F690C5BE5B6}" type="presParOf" srcId="{EFDA395B-B396-4270-8128-482603F487C9}" destId="{5CFD7D9D-CA5A-429B-AAB1-722470BEBFC6}" srcOrd="0" destOrd="0" presId="urn:microsoft.com/office/officeart/2005/8/layout/default"/>
    <dgm:cxn modelId="{8BC86540-645C-48B2-99F2-F9B98D56068C}" type="presParOf" srcId="{EFDA395B-B396-4270-8128-482603F487C9}" destId="{EB4E7FFD-6C0A-4E6F-B8AC-1BEC097FA572}" srcOrd="1" destOrd="0" presId="urn:microsoft.com/office/officeart/2005/8/layout/default"/>
    <dgm:cxn modelId="{ADA22222-2B92-4712-AF40-34AE6939FD39}" type="presParOf" srcId="{EFDA395B-B396-4270-8128-482603F487C9}" destId="{A0048E02-4745-4C9A-9C62-CB655F67C513}" srcOrd="2" destOrd="0" presId="urn:microsoft.com/office/officeart/2005/8/layout/default"/>
    <dgm:cxn modelId="{32EEFDBC-44CA-485B-A9FF-A90ABB04492E}" type="presParOf" srcId="{EFDA395B-B396-4270-8128-482603F487C9}" destId="{B7389E02-9986-4EA7-B0C8-89D097EE03EB}" srcOrd="3" destOrd="0" presId="urn:microsoft.com/office/officeart/2005/8/layout/default"/>
    <dgm:cxn modelId="{419CF476-3A90-4E4F-89D4-D78FB9BBC30E}" type="presParOf" srcId="{EFDA395B-B396-4270-8128-482603F487C9}" destId="{8768F420-6533-4C48-9F25-7D909BAEB8CA}" srcOrd="4" destOrd="0" presId="urn:microsoft.com/office/officeart/2005/8/layout/default"/>
    <dgm:cxn modelId="{8EB02AB2-5025-44CE-8E29-07A9D22C50F0}" type="presParOf" srcId="{EFDA395B-B396-4270-8128-482603F487C9}" destId="{AF196095-68D6-4E1B-B2DA-533251EB835A}" srcOrd="5" destOrd="0" presId="urn:microsoft.com/office/officeart/2005/8/layout/default"/>
    <dgm:cxn modelId="{D8E69977-5CE2-4C2E-A704-DE2ADFCCEE81}" type="presParOf" srcId="{EFDA395B-B396-4270-8128-482603F487C9}" destId="{36DE7784-281A-4CAE-B08E-778819A27C0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7D602D-9D18-4829-ADA2-F561F3AEAF7B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A111ECE0-BEF5-4E19-9FEA-DFBA7CB732EE}">
      <dgm:prSet phldrT="[Text]" custT="1"/>
      <dgm:spPr/>
      <dgm:t>
        <a:bodyPr/>
        <a:lstStyle/>
        <a:p>
          <a:r>
            <a:rPr lang="pt-BR" sz="1300" dirty="0"/>
            <a:t>Vinculação às secretarias</a:t>
          </a:r>
        </a:p>
      </dgm:t>
    </dgm:pt>
    <dgm:pt modelId="{A86566E8-BB35-4323-8F69-9F3E80974BA0}" type="parTrans" cxnId="{041AC470-B0C2-4334-BEB9-0C9E8AE360AF}">
      <dgm:prSet/>
      <dgm:spPr/>
      <dgm:t>
        <a:bodyPr/>
        <a:lstStyle/>
        <a:p>
          <a:endParaRPr lang="pt-BR"/>
        </a:p>
      </dgm:t>
    </dgm:pt>
    <dgm:pt modelId="{8B333023-6F74-4BCB-8CE7-3E723C323C4A}" type="sibTrans" cxnId="{041AC470-B0C2-4334-BEB9-0C9E8AE360AF}">
      <dgm:prSet/>
      <dgm:spPr/>
      <dgm:t>
        <a:bodyPr/>
        <a:lstStyle/>
        <a:p>
          <a:endParaRPr lang="pt-BR"/>
        </a:p>
      </dgm:t>
    </dgm:pt>
    <dgm:pt modelId="{32E6A85C-76D3-448B-B45E-A94647D41697}">
      <dgm:prSet phldrT="[Text]" custT="1"/>
      <dgm:spPr/>
      <dgm:t>
        <a:bodyPr/>
        <a:lstStyle/>
        <a:p>
          <a:r>
            <a:rPr lang="pt-BR" sz="1300" dirty="0"/>
            <a:t>Transparência via portais públicos</a:t>
          </a:r>
        </a:p>
      </dgm:t>
    </dgm:pt>
    <dgm:pt modelId="{1D6EE9B6-0414-42C5-A7E1-EDEA6B70F074}" type="parTrans" cxnId="{EE29C740-A51F-42A2-9D4D-AD3E100F8B7F}">
      <dgm:prSet/>
      <dgm:spPr/>
      <dgm:t>
        <a:bodyPr/>
        <a:lstStyle/>
        <a:p>
          <a:endParaRPr lang="pt-BR"/>
        </a:p>
      </dgm:t>
    </dgm:pt>
    <dgm:pt modelId="{2F952951-C3CF-43AD-9C43-0A358A287C91}" type="sibTrans" cxnId="{EE29C740-A51F-42A2-9D4D-AD3E100F8B7F}">
      <dgm:prSet/>
      <dgm:spPr/>
      <dgm:t>
        <a:bodyPr/>
        <a:lstStyle/>
        <a:p>
          <a:endParaRPr lang="pt-BR"/>
        </a:p>
      </dgm:t>
    </dgm:pt>
    <dgm:pt modelId="{CC31595A-A01A-4CE6-871F-A4A82A7EE981}">
      <dgm:prSet phldrT="[Text]" custT="1"/>
      <dgm:spPr/>
      <dgm:t>
        <a:bodyPr/>
        <a:lstStyle/>
        <a:p>
          <a:r>
            <a:rPr lang="pt-BR" sz="1300" dirty="0"/>
            <a:t>Núcleo Técnico ou Comitê Intersetorial</a:t>
          </a:r>
        </a:p>
      </dgm:t>
    </dgm:pt>
    <dgm:pt modelId="{D51C4DED-DBD9-457F-8860-8930320740F1}" type="parTrans" cxnId="{50483EA9-99BD-4373-ABEE-BB72D1401BC6}">
      <dgm:prSet/>
      <dgm:spPr/>
      <dgm:t>
        <a:bodyPr/>
        <a:lstStyle/>
        <a:p>
          <a:endParaRPr lang="pt-BR"/>
        </a:p>
      </dgm:t>
    </dgm:pt>
    <dgm:pt modelId="{3D72DFDF-8FCE-40F6-83A0-15BF522DF457}" type="sibTrans" cxnId="{50483EA9-99BD-4373-ABEE-BB72D1401BC6}">
      <dgm:prSet/>
      <dgm:spPr/>
      <dgm:t>
        <a:bodyPr/>
        <a:lstStyle/>
        <a:p>
          <a:endParaRPr lang="pt-BR"/>
        </a:p>
      </dgm:t>
    </dgm:pt>
    <dgm:pt modelId="{2CD77438-92C4-4663-8B05-89F50120BECE}" type="pres">
      <dgm:prSet presAssocID="{FE7D602D-9D18-4829-ADA2-F561F3AEAF7B}" presName="compositeShape" presStyleCnt="0">
        <dgm:presLayoutVars>
          <dgm:chMax val="7"/>
          <dgm:dir/>
          <dgm:resizeHandles val="exact"/>
        </dgm:presLayoutVars>
      </dgm:prSet>
      <dgm:spPr/>
    </dgm:pt>
    <dgm:pt modelId="{4DF59880-6DB1-4E3E-BFAC-CE425A096C6A}" type="pres">
      <dgm:prSet presAssocID="{FE7D602D-9D18-4829-ADA2-F561F3AEAF7B}" presName="wedge1" presStyleLbl="node1" presStyleIdx="0" presStyleCnt="3" custScaleX="114609"/>
      <dgm:spPr/>
    </dgm:pt>
    <dgm:pt modelId="{2C621095-45A4-46B8-B037-880E27D5A250}" type="pres">
      <dgm:prSet presAssocID="{FE7D602D-9D18-4829-ADA2-F561F3AEAF7B}" presName="dummy1a" presStyleCnt="0"/>
      <dgm:spPr/>
    </dgm:pt>
    <dgm:pt modelId="{53104CFB-2580-4056-BE3E-E5EF1583A7E9}" type="pres">
      <dgm:prSet presAssocID="{FE7D602D-9D18-4829-ADA2-F561F3AEAF7B}" presName="dummy1b" presStyleCnt="0"/>
      <dgm:spPr/>
    </dgm:pt>
    <dgm:pt modelId="{ABF025D8-DD4A-4B45-A083-F90A9D3BA02F}" type="pres">
      <dgm:prSet presAssocID="{FE7D602D-9D18-4829-ADA2-F561F3AEAF7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08BEE4A-A37B-4E0A-B09D-D1A6D818D007}" type="pres">
      <dgm:prSet presAssocID="{FE7D602D-9D18-4829-ADA2-F561F3AEAF7B}" presName="wedge2" presStyleLbl="node1" presStyleIdx="1" presStyleCnt="3"/>
      <dgm:spPr/>
    </dgm:pt>
    <dgm:pt modelId="{3E9EB353-9EA7-450E-A134-E28ACA902EBF}" type="pres">
      <dgm:prSet presAssocID="{FE7D602D-9D18-4829-ADA2-F561F3AEAF7B}" presName="dummy2a" presStyleCnt="0"/>
      <dgm:spPr/>
    </dgm:pt>
    <dgm:pt modelId="{E35318AD-8A9D-4691-AC7F-E0B6B813AA18}" type="pres">
      <dgm:prSet presAssocID="{FE7D602D-9D18-4829-ADA2-F561F3AEAF7B}" presName="dummy2b" presStyleCnt="0"/>
      <dgm:spPr/>
    </dgm:pt>
    <dgm:pt modelId="{034B9604-B6B4-4649-AD98-24AB15258F1D}" type="pres">
      <dgm:prSet presAssocID="{FE7D602D-9D18-4829-ADA2-F561F3AEAF7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551F0CC9-CECF-4239-BE97-4824362B5740}" type="pres">
      <dgm:prSet presAssocID="{FE7D602D-9D18-4829-ADA2-F561F3AEAF7B}" presName="wedge3" presStyleLbl="node1" presStyleIdx="2" presStyleCnt="3"/>
      <dgm:spPr/>
    </dgm:pt>
    <dgm:pt modelId="{5D7C558D-F00F-4952-8D6D-2AB9E5FE087C}" type="pres">
      <dgm:prSet presAssocID="{FE7D602D-9D18-4829-ADA2-F561F3AEAF7B}" presName="dummy3a" presStyleCnt="0"/>
      <dgm:spPr/>
    </dgm:pt>
    <dgm:pt modelId="{D080409B-F5AE-40B4-B409-6BFBDF5B177B}" type="pres">
      <dgm:prSet presAssocID="{FE7D602D-9D18-4829-ADA2-F561F3AEAF7B}" presName="dummy3b" presStyleCnt="0"/>
      <dgm:spPr/>
    </dgm:pt>
    <dgm:pt modelId="{C62CF191-CAFB-4E79-992A-8FB1974ED3B7}" type="pres">
      <dgm:prSet presAssocID="{FE7D602D-9D18-4829-ADA2-F561F3AEAF7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CBB1884-03BE-4106-9C97-5E29327E8E19}" type="pres">
      <dgm:prSet presAssocID="{8B333023-6F74-4BCB-8CE7-3E723C323C4A}" presName="arrowWedge1" presStyleLbl="fgSibTrans2D1" presStyleIdx="0" presStyleCnt="3" custScaleX="95430" custLinFactNeighborX="7421" custLinFactNeighborY="-1377"/>
      <dgm:spPr/>
    </dgm:pt>
    <dgm:pt modelId="{52414E5B-5259-439B-B139-400DD6CB3E52}" type="pres">
      <dgm:prSet presAssocID="{2F952951-C3CF-43AD-9C43-0A358A287C91}" presName="arrowWedge2" presStyleLbl="fgSibTrans2D1" presStyleIdx="1" presStyleCnt="3" custLinFactNeighborX="231" custLinFactNeighborY="2201"/>
      <dgm:spPr/>
    </dgm:pt>
    <dgm:pt modelId="{C077CEB8-5C6B-433B-A400-0B50BB503FC8}" type="pres">
      <dgm:prSet presAssocID="{3D72DFDF-8FCE-40F6-83A0-15BF522DF457}" presName="arrowWedge3" presStyleLbl="fgSibTrans2D1" presStyleIdx="2" presStyleCnt="3"/>
      <dgm:spPr/>
    </dgm:pt>
  </dgm:ptLst>
  <dgm:cxnLst>
    <dgm:cxn modelId="{EE29C740-A51F-42A2-9D4D-AD3E100F8B7F}" srcId="{FE7D602D-9D18-4829-ADA2-F561F3AEAF7B}" destId="{32E6A85C-76D3-448B-B45E-A94647D41697}" srcOrd="1" destOrd="0" parTransId="{1D6EE9B6-0414-42C5-A7E1-EDEA6B70F074}" sibTransId="{2F952951-C3CF-43AD-9C43-0A358A287C91}"/>
    <dgm:cxn modelId="{3AD5146C-C00A-4557-A4CF-11CF7A0DD1AE}" type="presOf" srcId="{32E6A85C-76D3-448B-B45E-A94647D41697}" destId="{034B9604-B6B4-4649-AD98-24AB15258F1D}" srcOrd="1" destOrd="0" presId="urn:microsoft.com/office/officeart/2005/8/layout/cycle8"/>
    <dgm:cxn modelId="{51E5D84C-5AD5-4471-944B-C46767C83AD3}" type="presOf" srcId="{FE7D602D-9D18-4829-ADA2-F561F3AEAF7B}" destId="{2CD77438-92C4-4663-8B05-89F50120BECE}" srcOrd="0" destOrd="0" presId="urn:microsoft.com/office/officeart/2005/8/layout/cycle8"/>
    <dgm:cxn modelId="{041AC470-B0C2-4334-BEB9-0C9E8AE360AF}" srcId="{FE7D602D-9D18-4829-ADA2-F561F3AEAF7B}" destId="{A111ECE0-BEF5-4E19-9FEA-DFBA7CB732EE}" srcOrd="0" destOrd="0" parTransId="{A86566E8-BB35-4323-8F69-9F3E80974BA0}" sibTransId="{8B333023-6F74-4BCB-8CE7-3E723C323C4A}"/>
    <dgm:cxn modelId="{31BB7E96-C081-40B4-A633-FE18001579A5}" type="presOf" srcId="{A111ECE0-BEF5-4E19-9FEA-DFBA7CB732EE}" destId="{ABF025D8-DD4A-4B45-A083-F90A9D3BA02F}" srcOrd="1" destOrd="0" presId="urn:microsoft.com/office/officeart/2005/8/layout/cycle8"/>
    <dgm:cxn modelId="{50483EA9-99BD-4373-ABEE-BB72D1401BC6}" srcId="{FE7D602D-9D18-4829-ADA2-F561F3AEAF7B}" destId="{CC31595A-A01A-4CE6-871F-A4A82A7EE981}" srcOrd="2" destOrd="0" parTransId="{D51C4DED-DBD9-457F-8860-8930320740F1}" sibTransId="{3D72DFDF-8FCE-40F6-83A0-15BF522DF457}"/>
    <dgm:cxn modelId="{7F1461B7-C2E5-4F8C-988C-B57ED01E2513}" type="presOf" srcId="{CC31595A-A01A-4CE6-871F-A4A82A7EE981}" destId="{551F0CC9-CECF-4239-BE97-4824362B5740}" srcOrd="0" destOrd="0" presId="urn:microsoft.com/office/officeart/2005/8/layout/cycle8"/>
    <dgm:cxn modelId="{CD3FA2B9-BCDA-43CC-B4F6-EBBB46FAFA86}" type="presOf" srcId="{32E6A85C-76D3-448B-B45E-A94647D41697}" destId="{308BEE4A-A37B-4E0A-B09D-D1A6D818D007}" srcOrd="0" destOrd="0" presId="urn:microsoft.com/office/officeart/2005/8/layout/cycle8"/>
    <dgm:cxn modelId="{262161C3-684D-48FD-996D-C1D791BF63CF}" type="presOf" srcId="{CC31595A-A01A-4CE6-871F-A4A82A7EE981}" destId="{C62CF191-CAFB-4E79-992A-8FB1974ED3B7}" srcOrd="1" destOrd="0" presId="urn:microsoft.com/office/officeart/2005/8/layout/cycle8"/>
    <dgm:cxn modelId="{101717D3-CA94-4919-9142-A94E7E626A17}" type="presOf" srcId="{A111ECE0-BEF5-4E19-9FEA-DFBA7CB732EE}" destId="{4DF59880-6DB1-4E3E-BFAC-CE425A096C6A}" srcOrd="0" destOrd="0" presId="urn:microsoft.com/office/officeart/2005/8/layout/cycle8"/>
    <dgm:cxn modelId="{E77F6978-B9B6-4CF6-A92D-35827A9DB989}" type="presParOf" srcId="{2CD77438-92C4-4663-8B05-89F50120BECE}" destId="{4DF59880-6DB1-4E3E-BFAC-CE425A096C6A}" srcOrd="0" destOrd="0" presId="urn:microsoft.com/office/officeart/2005/8/layout/cycle8"/>
    <dgm:cxn modelId="{89D97284-92F8-456C-84BA-6BADD803FF78}" type="presParOf" srcId="{2CD77438-92C4-4663-8B05-89F50120BECE}" destId="{2C621095-45A4-46B8-B037-880E27D5A250}" srcOrd="1" destOrd="0" presId="urn:microsoft.com/office/officeart/2005/8/layout/cycle8"/>
    <dgm:cxn modelId="{E35ECD39-FB3B-4F5D-8CE2-6110522D0CA0}" type="presParOf" srcId="{2CD77438-92C4-4663-8B05-89F50120BECE}" destId="{53104CFB-2580-4056-BE3E-E5EF1583A7E9}" srcOrd="2" destOrd="0" presId="urn:microsoft.com/office/officeart/2005/8/layout/cycle8"/>
    <dgm:cxn modelId="{00D7B5CB-E8F6-409A-9791-DC3F818023C1}" type="presParOf" srcId="{2CD77438-92C4-4663-8B05-89F50120BECE}" destId="{ABF025D8-DD4A-4B45-A083-F90A9D3BA02F}" srcOrd="3" destOrd="0" presId="urn:microsoft.com/office/officeart/2005/8/layout/cycle8"/>
    <dgm:cxn modelId="{7564189E-42A1-4EFC-907E-D1C6ED4DB87D}" type="presParOf" srcId="{2CD77438-92C4-4663-8B05-89F50120BECE}" destId="{308BEE4A-A37B-4E0A-B09D-D1A6D818D007}" srcOrd="4" destOrd="0" presId="urn:microsoft.com/office/officeart/2005/8/layout/cycle8"/>
    <dgm:cxn modelId="{1C46D4E1-246A-4E96-9717-056F50A84099}" type="presParOf" srcId="{2CD77438-92C4-4663-8B05-89F50120BECE}" destId="{3E9EB353-9EA7-450E-A134-E28ACA902EBF}" srcOrd="5" destOrd="0" presId="urn:microsoft.com/office/officeart/2005/8/layout/cycle8"/>
    <dgm:cxn modelId="{B500A754-2BF0-4064-ADF0-CF55E415B50E}" type="presParOf" srcId="{2CD77438-92C4-4663-8B05-89F50120BECE}" destId="{E35318AD-8A9D-4691-AC7F-E0B6B813AA18}" srcOrd="6" destOrd="0" presId="urn:microsoft.com/office/officeart/2005/8/layout/cycle8"/>
    <dgm:cxn modelId="{F46BA5AD-26AB-4F85-8AA7-89186C6828AF}" type="presParOf" srcId="{2CD77438-92C4-4663-8B05-89F50120BECE}" destId="{034B9604-B6B4-4649-AD98-24AB15258F1D}" srcOrd="7" destOrd="0" presId="urn:microsoft.com/office/officeart/2005/8/layout/cycle8"/>
    <dgm:cxn modelId="{D8ADD284-3419-4A38-8EA0-83F957D9D84A}" type="presParOf" srcId="{2CD77438-92C4-4663-8B05-89F50120BECE}" destId="{551F0CC9-CECF-4239-BE97-4824362B5740}" srcOrd="8" destOrd="0" presId="urn:microsoft.com/office/officeart/2005/8/layout/cycle8"/>
    <dgm:cxn modelId="{432D359C-8D8D-421B-958C-DFB5D4AA65A5}" type="presParOf" srcId="{2CD77438-92C4-4663-8B05-89F50120BECE}" destId="{5D7C558D-F00F-4952-8D6D-2AB9E5FE087C}" srcOrd="9" destOrd="0" presId="urn:microsoft.com/office/officeart/2005/8/layout/cycle8"/>
    <dgm:cxn modelId="{D5B8FF32-2369-4322-BB85-E7A426B656FA}" type="presParOf" srcId="{2CD77438-92C4-4663-8B05-89F50120BECE}" destId="{D080409B-F5AE-40B4-B409-6BFBDF5B177B}" srcOrd="10" destOrd="0" presId="urn:microsoft.com/office/officeart/2005/8/layout/cycle8"/>
    <dgm:cxn modelId="{DACCB188-FF45-47DB-8F0D-DA421B474456}" type="presParOf" srcId="{2CD77438-92C4-4663-8B05-89F50120BECE}" destId="{C62CF191-CAFB-4E79-992A-8FB1974ED3B7}" srcOrd="11" destOrd="0" presId="urn:microsoft.com/office/officeart/2005/8/layout/cycle8"/>
    <dgm:cxn modelId="{34625F74-F274-41CA-AB51-6B54D09411EE}" type="presParOf" srcId="{2CD77438-92C4-4663-8B05-89F50120BECE}" destId="{DCBB1884-03BE-4106-9C97-5E29327E8E19}" srcOrd="12" destOrd="0" presId="urn:microsoft.com/office/officeart/2005/8/layout/cycle8"/>
    <dgm:cxn modelId="{F8D1B8F0-83B5-4270-A149-E61DFD5AAB50}" type="presParOf" srcId="{2CD77438-92C4-4663-8B05-89F50120BECE}" destId="{52414E5B-5259-439B-B139-400DD6CB3E52}" srcOrd="13" destOrd="0" presId="urn:microsoft.com/office/officeart/2005/8/layout/cycle8"/>
    <dgm:cxn modelId="{219B6BC0-2F00-4336-9EF2-A2114F1CD21F}" type="presParOf" srcId="{2CD77438-92C4-4663-8B05-89F50120BECE}" destId="{C077CEB8-5C6B-433B-A400-0B50BB503FC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DB465A-4D29-441D-8466-DB3A5D719410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062D59E-4B9B-4585-9714-33506C1C5BDC}">
      <dgm:prSet phldrT="[Text]" custT="1"/>
      <dgm:spPr/>
      <dgm:t>
        <a:bodyPr/>
        <a:lstStyle/>
        <a:p>
          <a:r>
            <a:rPr lang="pt-BR" sz="1600" dirty="0"/>
            <a:t>Plano Diretor</a:t>
          </a:r>
        </a:p>
      </dgm:t>
    </dgm:pt>
    <dgm:pt modelId="{648E3EC1-D74A-41DC-BE5E-E5D4CC208CB1}" type="parTrans" cxnId="{A7C28FA5-0527-4A37-9B6E-23E16C530F6C}">
      <dgm:prSet/>
      <dgm:spPr/>
      <dgm:t>
        <a:bodyPr/>
        <a:lstStyle/>
        <a:p>
          <a:endParaRPr lang="pt-BR"/>
        </a:p>
      </dgm:t>
    </dgm:pt>
    <dgm:pt modelId="{46C8669F-F4AD-4431-8935-ABFA6F0F8F24}" type="sibTrans" cxnId="{A7C28FA5-0527-4A37-9B6E-23E16C530F6C}">
      <dgm:prSet/>
      <dgm:spPr/>
      <dgm:t>
        <a:bodyPr/>
        <a:lstStyle/>
        <a:p>
          <a:endParaRPr lang="pt-BR"/>
        </a:p>
      </dgm:t>
    </dgm:pt>
    <dgm:pt modelId="{705C6C87-B0DD-40F8-86E5-7BFCC00A05D7}">
      <dgm:prSet phldrT="[Text]" custT="1"/>
      <dgm:spPr/>
      <dgm:t>
        <a:bodyPr/>
        <a:lstStyle/>
        <a:p>
          <a:r>
            <a:rPr lang="pt-BR" sz="1600" dirty="0"/>
            <a:t>Leis de Uso do Solo</a:t>
          </a:r>
        </a:p>
      </dgm:t>
    </dgm:pt>
    <dgm:pt modelId="{420ECE31-C965-4460-99F2-528511AD9971}" type="parTrans" cxnId="{8749E255-D4BD-40D5-995A-3921469EAC74}">
      <dgm:prSet/>
      <dgm:spPr/>
      <dgm:t>
        <a:bodyPr/>
        <a:lstStyle/>
        <a:p>
          <a:endParaRPr lang="pt-BR"/>
        </a:p>
      </dgm:t>
    </dgm:pt>
    <dgm:pt modelId="{C93015EE-B70C-4F9D-B9D4-511F9A54AD27}" type="sibTrans" cxnId="{8749E255-D4BD-40D5-995A-3921469EAC74}">
      <dgm:prSet/>
      <dgm:spPr/>
      <dgm:t>
        <a:bodyPr/>
        <a:lstStyle/>
        <a:p>
          <a:endParaRPr lang="pt-BR"/>
        </a:p>
      </dgm:t>
    </dgm:pt>
    <dgm:pt modelId="{7804EEFE-15D1-431A-B1BE-00E12DFE167E}">
      <dgm:prSet phldrT="[Text]" custT="1"/>
      <dgm:spPr/>
      <dgm:t>
        <a:bodyPr/>
        <a:lstStyle/>
        <a:p>
          <a:r>
            <a:rPr lang="pt-BR" sz="1600" dirty="0"/>
            <a:t>Códigos de Obras</a:t>
          </a:r>
        </a:p>
      </dgm:t>
    </dgm:pt>
    <dgm:pt modelId="{2391F59B-763C-4113-B3CE-B39173ED9F96}" type="parTrans" cxnId="{6896DB4D-C61C-43E3-8AA5-01D4DAA1648B}">
      <dgm:prSet/>
      <dgm:spPr/>
      <dgm:t>
        <a:bodyPr/>
        <a:lstStyle/>
        <a:p>
          <a:endParaRPr lang="pt-BR"/>
        </a:p>
      </dgm:t>
    </dgm:pt>
    <dgm:pt modelId="{E97ADE56-CB87-46D6-A4D7-ABFA12672029}" type="sibTrans" cxnId="{6896DB4D-C61C-43E3-8AA5-01D4DAA1648B}">
      <dgm:prSet/>
      <dgm:spPr/>
      <dgm:t>
        <a:bodyPr/>
        <a:lstStyle/>
        <a:p>
          <a:endParaRPr lang="pt-BR"/>
        </a:p>
      </dgm:t>
    </dgm:pt>
    <dgm:pt modelId="{3250DACE-BCC0-48F6-A939-0FE4BCE3976E}">
      <dgm:prSet phldrT="[Text]" custT="1"/>
      <dgm:spPr/>
      <dgm:t>
        <a:bodyPr/>
        <a:lstStyle/>
        <a:p>
          <a:r>
            <a:rPr lang="pt-BR" sz="1200" dirty="0"/>
            <a:t>Leis Orçamentárias (PPA, LDO, LOA)</a:t>
          </a:r>
        </a:p>
      </dgm:t>
    </dgm:pt>
    <dgm:pt modelId="{05A95305-9264-47D1-9063-C9CE51911960}" type="parTrans" cxnId="{81840636-D7DD-46FA-8E50-17E6C430E941}">
      <dgm:prSet/>
      <dgm:spPr/>
      <dgm:t>
        <a:bodyPr/>
        <a:lstStyle/>
        <a:p>
          <a:endParaRPr lang="pt-BR"/>
        </a:p>
      </dgm:t>
    </dgm:pt>
    <dgm:pt modelId="{AA5DF83E-564B-4C3A-B468-4C5CE2AC4FA4}" type="sibTrans" cxnId="{81840636-D7DD-46FA-8E50-17E6C430E941}">
      <dgm:prSet/>
      <dgm:spPr/>
      <dgm:t>
        <a:bodyPr/>
        <a:lstStyle/>
        <a:p>
          <a:endParaRPr lang="pt-BR"/>
        </a:p>
      </dgm:t>
    </dgm:pt>
    <dgm:pt modelId="{7B391A37-949A-42BB-8171-359B7EEBB8B2}" type="pres">
      <dgm:prSet presAssocID="{18DB465A-4D29-441D-8466-DB3A5D719410}" presName="matrix" presStyleCnt="0">
        <dgm:presLayoutVars>
          <dgm:chMax val="1"/>
          <dgm:dir/>
          <dgm:resizeHandles val="exact"/>
        </dgm:presLayoutVars>
      </dgm:prSet>
      <dgm:spPr/>
    </dgm:pt>
    <dgm:pt modelId="{3012459A-2B2C-4D89-A701-A300AFF66E37}" type="pres">
      <dgm:prSet presAssocID="{18DB465A-4D29-441D-8466-DB3A5D719410}" presName="diamond" presStyleLbl="bgShp" presStyleIdx="0" presStyleCnt="1"/>
      <dgm:spPr/>
    </dgm:pt>
    <dgm:pt modelId="{7C824EE7-1237-43A4-97A4-D4D2EF0717B3}" type="pres">
      <dgm:prSet presAssocID="{18DB465A-4D29-441D-8466-DB3A5D719410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5860EEF-3C89-47EC-B7E5-3F7E0ED551F7}" type="pres">
      <dgm:prSet presAssocID="{18DB465A-4D29-441D-8466-DB3A5D719410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DAB66C7-9189-453B-BF37-FB11B74A29AA}" type="pres">
      <dgm:prSet presAssocID="{18DB465A-4D29-441D-8466-DB3A5D719410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BC3DF45-2BA6-4A70-93CC-F16840CB0A4F}" type="pres">
      <dgm:prSet presAssocID="{18DB465A-4D29-441D-8466-DB3A5D719410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1840636-D7DD-46FA-8E50-17E6C430E941}" srcId="{18DB465A-4D29-441D-8466-DB3A5D719410}" destId="{3250DACE-BCC0-48F6-A939-0FE4BCE3976E}" srcOrd="3" destOrd="0" parTransId="{05A95305-9264-47D1-9063-C9CE51911960}" sibTransId="{AA5DF83E-564B-4C3A-B468-4C5CE2AC4FA4}"/>
    <dgm:cxn modelId="{6896DB4D-C61C-43E3-8AA5-01D4DAA1648B}" srcId="{18DB465A-4D29-441D-8466-DB3A5D719410}" destId="{7804EEFE-15D1-431A-B1BE-00E12DFE167E}" srcOrd="2" destOrd="0" parTransId="{2391F59B-763C-4113-B3CE-B39173ED9F96}" sibTransId="{E97ADE56-CB87-46D6-A4D7-ABFA12672029}"/>
    <dgm:cxn modelId="{8749E255-D4BD-40D5-995A-3921469EAC74}" srcId="{18DB465A-4D29-441D-8466-DB3A5D719410}" destId="{705C6C87-B0DD-40F8-86E5-7BFCC00A05D7}" srcOrd="1" destOrd="0" parTransId="{420ECE31-C965-4460-99F2-528511AD9971}" sibTransId="{C93015EE-B70C-4F9D-B9D4-511F9A54AD27}"/>
    <dgm:cxn modelId="{F1BB5387-8DF4-4280-8663-7AF8C66BDBB9}" type="presOf" srcId="{705C6C87-B0DD-40F8-86E5-7BFCC00A05D7}" destId="{55860EEF-3C89-47EC-B7E5-3F7E0ED551F7}" srcOrd="0" destOrd="0" presId="urn:microsoft.com/office/officeart/2005/8/layout/matrix3"/>
    <dgm:cxn modelId="{4960308F-272C-4AB6-8DA0-42DCCEF64440}" type="presOf" srcId="{6062D59E-4B9B-4585-9714-33506C1C5BDC}" destId="{7C824EE7-1237-43A4-97A4-D4D2EF0717B3}" srcOrd="0" destOrd="0" presId="urn:microsoft.com/office/officeart/2005/8/layout/matrix3"/>
    <dgm:cxn modelId="{A7C28FA5-0527-4A37-9B6E-23E16C530F6C}" srcId="{18DB465A-4D29-441D-8466-DB3A5D719410}" destId="{6062D59E-4B9B-4585-9714-33506C1C5BDC}" srcOrd="0" destOrd="0" parTransId="{648E3EC1-D74A-41DC-BE5E-E5D4CC208CB1}" sibTransId="{46C8669F-F4AD-4431-8935-ABFA6F0F8F24}"/>
    <dgm:cxn modelId="{7C3388D2-3C0C-4915-B940-B3B9F41198E8}" type="presOf" srcId="{18DB465A-4D29-441D-8466-DB3A5D719410}" destId="{7B391A37-949A-42BB-8171-359B7EEBB8B2}" srcOrd="0" destOrd="0" presId="urn:microsoft.com/office/officeart/2005/8/layout/matrix3"/>
    <dgm:cxn modelId="{12F9A5D5-1CB7-47D2-9823-F3F0666A620F}" type="presOf" srcId="{7804EEFE-15D1-431A-B1BE-00E12DFE167E}" destId="{0DAB66C7-9189-453B-BF37-FB11B74A29AA}" srcOrd="0" destOrd="0" presId="urn:microsoft.com/office/officeart/2005/8/layout/matrix3"/>
    <dgm:cxn modelId="{081B97FA-515E-47BD-9266-01066F384AEA}" type="presOf" srcId="{3250DACE-BCC0-48F6-A939-0FE4BCE3976E}" destId="{6BC3DF45-2BA6-4A70-93CC-F16840CB0A4F}" srcOrd="0" destOrd="0" presId="urn:microsoft.com/office/officeart/2005/8/layout/matrix3"/>
    <dgm:cxn modelId="{9116AC6F-08B1-4277-AE62-ED815C402D63}" type="presParOf" srcId="{7B391A37-949A-42BB-8171-359B7EEBB8B2}" destId="{3012459A-2B2C-4D89-A701-A300AFF66E37}" srcOrd="0" destOrd="0" presId="urn:microsoft.com/office/officeart/2005/8/layout/matrix3"/>
    <dgm:cxn modelId="{02883A41-52C8-4A87-8452-927BD6710A45}" type="presParOf" srcId="{7B391A37-949A-42BB-8171-359B7EEBB8B2}" destId="{7C824EE7-1237-43A4-97A4-D4D2EF0717B3}" srcOrd="1" destOrd="0" presId="urn:microsoft.com/office/officeart/2005/8/layout/matrix3"/>
    <dgm:cxn modelId="{A1CEC063-50D4-4B23-820F-CEC7A4E8A5D9}" type="presParOf" srcId="{7B391A37-949A-42BB-8171-359B7EEBB8B2}" destId="{55860EEF-3C89-47EC-B7E5-3F7E0ED551F7}" srcOrd="2" destOrd="0" presId="urn:microsoft.com/office/officeart/2005/8/layout/matrix3"/>
    <dgm:cxn modelId="{5FB710E3-0427-4C32-BFD9-802E1C7F06BA}" type="presParOf" srcId="{7B391A37-949A-42BB-8171-359B7EEBB8B2}" destId="{0DAB66C7-9189-453B-BF37-FB11B74A29AA}" srcOrd="3" destOrd="0" presId="urn:microsoft.com/office/officeart/2005/8/layout/matrix3"/>
    <dgm:cxn modelId="{97A425CB-90AF-420F-B112-231756499895}" type="presParOf" srcId="{7B391A37-949A-42BB-8171-359B7EEBB8B2}" destId="{6BC3DF45-2BA6-4A70-93CC-F16840CB0A4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5E2D9A-F434-42E3-81F8-F7F194C2D46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2E2340C-D2E4-4E38-9E7F-A32495CF3419}">
      <dgm:prSet phldrT="[Text]"/>
      <dgm:spPr/>
      <dgm:t>
        <a:bodyPr/>
        <a:lstStyle/>
        <a:p>
          <a:r>
            <a:rPr lang="pt-BR" dirty="0"/>
            <a:t>Improbidade Administrativa</a:t>
          </a:r>
        </a:p>
      </dgm:t>
    </dgm:pt>
    <dgm:pt modelId="{32C01D38-E879-4E2E-9FD9-60F908C21E90}" type="parTrans" cxnId="{111FE05F-9F17-488D-93C8-AAA6B6731AC7}">
      <dgm:prSet/>
      <dgm:spPr/>
      <dgm:t>
        <a:bodyPr/>
        <a:lstStyle/>
        <a:p>
          <a:endParaRPr lang="pt-BR"/>
        </a:p>
      </dgm:t>
    </dgm:pt>
    <dgm:pt modelId="{C3907425-B301-4642-BF36-2057472AABA5}" type="sibTrans" cxnId="{111FE05F-9F17-488D-93C8-AAA6B6731AC7}">
      <dgm:prSet/>
      <dgm:spPr/>
      <dgm:t>
        <a:bodyPr/>
        <a:lstStyle/>
        <a:p>
          <a:endParaRPr lang="pt-BR"/>
        </a:p>
      </dgm:t>
    </dgm:pt>
    <dgm:pt modelId="{AA56021C-5160-405B-9A10-419A884155F1}">
      <dgm:prSet phldrT="[Text]"/>
      <dgm:spPr/>
      <dgm:t>
        <a:bodyPr/>
        <a:lstStyle/>
        <a:p>
          <a:r>
            <a:rPr lang="pt-BR" dirty="0"/>
            <a:t>Responsabilidade Civil por danos</a:t>
          </a:r>
        </a:p>
      </dgm:t>
    </dgm:pt>
    <dgm:pt modelId="{C04761F0-6952-4867-8AE6-686CC92983EF}" type="parTrans" cxnId="{8612310C-DE69-408D-840C-BF1EDC79738A}">
      <dgm:prSet/>
      <dgm:spPr/>
      <dgm:t>
        <a:bodyPr/>
        <a:lstStyle/>
        <a:p>
          <a:endParaRPr lang="pt-BR"/>
        </a:p>
      </dgm:t>
    </dgm:pt>
    <dgm:pt modelId="{F50AF8C4-8AE5-489F-9FFE-E8FA3BF471EC}" type="sibTrans" cxnId="{8612310C-DE69-408D-840C-BF1EDC79738A}">
      <dgm:prSet/>
      <dgm:spPr/>
      <dgm:t>
        <a:bodyPr/>
        <a:lstStyle/>
        <a:p>
          <a:endParaRPr lang="pt-BR"/>
        </a:p>
      </dgm:t>
    </dgm:pt>
    <dgm:pt modelId="{F717149F-1820-4443-97E8-85807A2E9E1A}">
      <dgm:prSet phldrT="[Text]"/>
      <dgm:spPr/>
      <dgm:t>
        <a:bodyPr/>
        <a:lstStyle/>
        <a:p>
          <a:r>
            <a:rPr lang="pt-BR" dirty="0"/>
            <a:t>Violação de Direitos Fundamentais</a:t>
          </a:r>
        </a:p>
      </dgm:t>
    </dgm:pt>
    <dgm:pt modelId="{F84405CA-BEE6-4960-BA57-38A10C31212D}" type="parTrans" cxnId="{7871F528-43C5-48D5-A479-C56007ABD769}">
      <dgm:prSet/>
      <dgm:spPr/>
      <dgm:t>
        <a:bodyPr/>
        <a:lstStyle/>
        <a:p>
          <a:endParaRPr lang="pt-BR"/>
        </a:p>
      </dgm:t>
    </dgm:pt>
    <dgm:pt modelId="{E627040D-46AA-40C1-A7B1-9BDBB451A0C3}" type="sibTrans" cxnId="{7871F528-43C5-48D5-A479-C56007ABD769}">
      <dgm:prSet/>
      <dgm:spPr/>
      <dgm:t>
        <a:bodyPr/>
        <a:lstStyle/>
        <a:p>
          <a:endParaRPr lang="pt-BR"/>
        </a:p>
      </dgm:t>
    </dgm:pt>
    <dgm:pt modelId="{5CEE5E76-0C5F-4427-B128-D9F6EFDF4192}" type="pres">
      <dgm:prSet presAssocID="{8C5E2D9A-F434-42E3-81F8-F7F194C2D46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942ADA3-8B58-46F9-A830-4AAF73CFE41C}" type="pres">
      <dgm:prSet presAssocID="{52E2340C-D2E4-4E38-9E7F-A32495CF3419}" presName="hierRoot1" presStyleCnt="0"/>
      <dgm:spPr/>
    </dgm:pt>
    <dgm:pt modelId="{AF729FC1-0277-4D58-8C84-AF797977AF0E}" type="pres">
      <dgm:prSet presAssocID="{52E2340C-D2E4-4E38-9E7F-A32495CF3419}" presName="composite" presStyleCnt="0"/>
      <dgm:spPr/>
    </dgm:pt>
    <dgm:pt modelId="{96339598-3170-43C8-A8A8-AEBF529474DC}" type="pres">
      <dgm:prSet presAssocID="{52E2340C-D2E4-4E38-9E7F-A32495CF3419}" presName="background" presStyleLbl="node0" presStyleIdx="0" presStyleCnt="1"/>
      <dgm:spPr/>
    </dgm:pt>
    <dgm:pt modelId="{A0A48D72-D69A-48AA-8434-3158A57AE860}" type="pres">
      <dgm:prSet presAssocID="{52E2340C-D2E4-4E38-9E7F-A32495CF3419}" presName="text" presStyleLbl="fgAcc0" presStyleIdx="0" presStyleCnt="1">
        <dgm:presLayoutVars>
          <dgm:chPref val="3"/>
        </dgm:presLayoutVars>
      </dgm:prSet>
      <dgm:spPr/>
    </dgm:pt>
    <dgm:pt modelId="{A37CB9CC-3490-4474-8E39-960B3724B652}" type="pres">
      <dgm:prSet presAssocID="{52E2340C-D2E4-4E38-9E7F-A32495CF3419}" presName="hierChild2" presStyleCnt="0"/>
      <dgm:spPr/>
    </dgm:pt>
    <dgm:pt modelId="{85ED1EFA-242A-4F20-A985-BA549CE41837}" type="pres">
      <dgm:prSet presAssocID="{C04761F0-6952-4867-8AE6-686CC92983EF}" presName="Name10" presStyleLbl="parChTrans1D2" presStyleIdx="0" presStyleCnt="2"/>
      <dgm:spPr/>
    </dgm:pt>
    <dgm:pt modelId="{4525B452-C6FF-4B72-B8BF-57060B877684}" type="pres">
      <dgm:prSet presAssocID="{AA56021C-5160-405B-9A10-419A884155F1}" presName="hierRoot2" presStyleCnt="0"/>
      <dgm:spPr/>
    </dgm:pt>
    <dgm:pt modelId="{A320E8DD-1D7E-4D61-91AE-7F56BDA3CF35}" type="pres">
      <dgm:prSet presAssocID="{AA56021C-5160-405B-9A10-419A884155F1}" presName="composite2" presStyleCnt="0"/>
      <dgm:spPr/>
    </dgm:pt>
    <dgm:pt modelId="{8490F765-B95D-4705-8995-AE1BCA599422}" type="pres">
      <dgm:prSet presAssocID="{AA56021C-5160-405B-9A10-419A884155F1}" presName="background2" presStyleLbl="node2" presStyleIdx="0" presStyleCnt="2"/>
      <dgm:spPr/>
    </dgm:pt>
    <dgm:pt modelId="{35A051F6-F06C-4204-B5FA-9104A24F5360}" type="pres">
      <dgm:prSet presAssocID="{AA56021C-5160-405B-9A10-419A884155F1}" presName="text2" presStyleLbl="fgAcc2" presStyleIdx="0" presStyleCnt="2">
        <dgm:presLayoutVars>
          <dgm:chPref val="3"/>
        </dgm:presLayoutVars>
      </dgm:prSet>
      <dgm:spPr/>
    </dgm:pt>
    <dgm:pt modelId="{E0944BA1-B6E0-423E-8BE5-07191167A89B}" type="pres">
      <dgm:prSet presAssocID="{AA56021C-5160-405B-9A10-419A884155F1}" presName="hierChild3" presStyleCnt="0"/>
      <dgm:spPr/>
    </dgm:pt>
    <dgm:pt modelId="{223E684A-1301-4EAD-9E95-CFD24AEBE86F}" type="pres">
      <dgm:prSet presAssocID="{F84405CA-BEE6-4960-BA57-38A10C31212D}" presName="Name10" presStyleLbl="parChTrans1D2" presStyleIdx="1" presStyleCnt="2"/>
      <dgm:spPr/>
    </dgm:pt>
    <dgm:pt modelId="{8F982F11-9A89-4C9D-A3C6-1021E534CA0C}" type="pres">
      <dgm:prSet presAssocID="{F717149F-1820-4443-97E8-85807A2E9E1A}" presName="hierRoot2" presStyleCnt="0"/>
      <dgm:spPr/>
    </dgm:pt>
    <dgm:pt modelId="{E5B59DF1-86B4-4519-A376-A7374FBA2FFE}" type="pres">
      <dgm:prSet presAssocID="{F717149F-1820-4443-97E8-85807A2E9E1A}" presName="composite2" presStyleCnt="0"/>
      <dgm:spPr/>
    </dgm:pt>
    <dgm:pt modelId="{D741BCAA-2060-4A55-9E80-A7E3A4D7A3EF}" type="pres">
      <dgm:prSet presAssocID="{F717149F-1820-4443-97E8-85807A2E9E1A}" presName="background2" presStyleLbl="node2" presStyleIdx="1" presStyleCnt="2"/>
      <dgm:spPr/>
    </dgm:pt>
    <dgm:pt modelId="{A0080766-01DB-4A2F-ABAD-6D57D46A6939}" type="pres">
      <dgm:prSet presAssocID="{F717149F-1820-4443-97E8-85807A2E9E1A}" presName="text2" presStyleLbl="fgAcc2" presStyleIdx="1" presStyleCnt="2">
        <dgm:presLayoutVars>
          <dgm:chPref val="3"/>
        </dgm:presLayoutVars>
      </dgm:prSet>
      <dgm:spPr/>
    </dgm:pt>
    <dgm:pt modelId="{0C476389-F595-4CC9-9AEA-3248CB2AFFE6}" type="pres">
      <dgm:prSet presAssocID="{F717149F-1820-4443-97E8-85807A2E9E1A}" presName="hierChild3" presStyleCnt="0"/>
      <dgm:spPr/>
    </dgm:pt>
  </dgm:ptLst>
  <dgm:cxnLst>
    <dgm:cxn modelId="{B062220C-01B5-4A42-B390-639574EA23AB}" type="presOf" srcId="{8C5E2D9A-F434-42E3-81F8-F7F194C2D464}" destId="{5CEE5E76-0C5F-4427-B128-D9F6EFDF4192}" srcOrd="0" destOrd="0" presId="urn:microsoft.com/office/officeart/2005/8/layout/hierarchy1"/>
    <dgm:cxn modelId="{8612310C-DE69-408D-840C-BF1EDC79738A}" srcId="{52E2340C-D2E4-4E38-9E7F-A32495CF3419}" destId="{AA56021C-5160-405B-9A10-419A884155F1}" srcOrd="0" destOrd="0" parTransId="{C04761F0-6952-4867-8AE6-686CC92983EF}" sibTransId="{F50AF8C4-8AE5-489F-9FFE-E8FA3BF471EC}"/>
    <dgm:cxn modelId="{DEC06C28-8F5B-4CC7-BF8A-E30CAA72F361}" type="presOf" srcId="{52E2340C-D2E4-4E38-9E7F-A32495CF3419}" destId="{A0A48D72-D69A-48AA-8434-3158A57AE860}" srcOrd="0" destOrd="0" presId="urn:microsoft.com/office/officeart/2005/8/layout/hierarchy1"/>
    <dgm:cxn modelId="{7871F528-43C5-48D5-A479-C56007ABD769}" srcId="{52E2340C-D2E4-4E38-9E7F-A32495CF3419}" destId="{F717149F-1820-4443-97E8-85807A2E9E1A}" srcOrd="1" destOrd="0" parTransId="{F84405CA-BEE6-4960-BA57-38A10C31212D}" sibTransId="{E627040D-46AA-40C1-A7B1-9BDBB451A0C3}"/>
    <dgm:cxn modelId="{5F85713C-F2C3-4B77-8F29-3AB8964722F8}" type="presOf" srcId="{AA56021C-5160-405B-9A10-419A884155F1}" destId="{35A051F6-F06C-4204-B5FA-9104A24F5360}" srcOrd="0" destOrd="0" presId="urn:microsoft.com/office/officeart/2005/8/layout/hierarchy1"/>
    <dgm:cxn modelId="{111FE05F-9F17-488D-93C8-AAA6B6731AC7}" srcId="{8C5E2D9A-F434-42E3-81F8-F7F194C2D464}" destId="{52E2340C-D2E4-4E38-9E7F-A32495CF3419}" srcOrd="0" destOrd="0" parTransId="{32C01D38-E879-4E2E-9FD9-60F908C21E90}" sibTransId="{C3907425-B301-4642-BF36-2057472AABA5}"/>
    <dgm:cxn modelId="{DAF96360-5E1C-4ADC-9BF8-584D53590C15}" type="presOf" srcId="{F717149F-1820-4443-97E8-85807A2E9E1A}" destId="{A0080766-01DB-4A2F-ABAD-6D57D46A6939}" srcOrd="0" destOrd="0" presId="urn:microsoft.com/office/officeart/2005/8/layout/hierarchy1"/>
    <dgm:cxn modelId="{4C7214E1-6BFA-4C32-9308-D2AFCF2B91F7}" type="presOf" srcId="{F84405CA-BEE6-4960-BA57-38A10C31212D}" destId="{223E684A-1301-4EAD-9E95-CFD24AEBE86F}" srcOrd="0" destOrd="0" presId="urn:microsoft.com/office/officeart/2005/8/layout/hierarchy1"/>
    <dgm:cxn modelId="{C4A069F5-4382-40DB-8BA7-F7EA4569E2A2}" type="presOf" srcId="{C04761F0-6952-4867-8AE6-686CC92983EF}" destId="{85ED1EFA-242A-4F20-A985-BA549CE41837}" srcOrd="0" destOrd="0" presId="urn:microsoft.com/office/officeart/2005/8/layout/hierarchy1"/>
    <dgm:cxn modelId="{AA839631-365A-4ED4-BC3E-EB81C23A7D2E}" type="presParOf" srcId="{5CEE5E76-0C5F-4427-B128-D9F6EFDF4192}" destId="{E942ADA3-8B58-46F9-A830-4AAF73CFE41C}" srcOrd="0" destOrd="0" presId="urn:microsoft.com/office/officeart/2005/8/layout/hierarchy1"/>
    <dgm:cxn modelId="{749F3F84-0F30-4809-9BD1-576190589D68}" type="presParOf" srcId="{E942ADA3-8B58-46F9-A830-4AAF73CFE41C}" destId="{AF729FC1-0277-4D58-8C84-AF797977AF0E}" srcOrd="0" destOrd="0" presId="urn:microsoft.com/office/officeart/2005/8/layout/hierarchy1"/>
    <dgm:cxn modelId="{F25FE502-84DD-484D-9E38-3510DA99FDF5}" type="presParOf" srcId="{AF729FC1-0277-4D58-8C84-AF797977AF0E}" destId="{96339598-3170-43C8-A8A8-AEBF529474DC}" srcOrd="0" destOrd="0" presId="urn:microsoft.com/office/officeart/2005/8/layout/hierarchy1"/>
    <dgm:cxn modelId="{73DD6FBD-731D-46B9-8BBD-C7AF861A38F5}" type="presParOf" srcId="{AF729FC1-0277-4D58-8C84-AF797977AF0E}" destId="{A0A48D72-D69A-48AA-8434-3158A57AE860}" srcOrd="1" destOrd="0" presId="urn:microsoft.com/office/officeart/2005/8/layout/hierarchy1"/>
    <dgm:cxn modelId="{18646A7C-B938-422B-A90E-9D5681C26DD2}" type="presParOf" srcId="{E942ADA3-8B58-46F9-A830-4AAF73CFE41C}" destId="{A37CB9CC-3490-4474-8E39-960B3724B652}" srcOrd="1" destOrd="0" presId="urn:microsoft.com/office/officeart/2005/8/layout/hierarchy1"/>
    <dgm:cxn modelId="{290FD151-ED13-4A69-80B9-3CF14FBD80ED}" type="presParOf" srcId="{A37CB9CC-3490-4474-8E39-960B3724B652}" destId="{85ED1EFA-242A-4F20-A985-BA549CE41837}" srcOrd="0" destOrd="0" presId="urn:microsoft.com/office/officeart/2005/8/layout/hierarchy1"/>
    <dgm:cxn modelId="{E64A85C6-C14B-4AF5-851F-B1546BFB1DE8}" type="presParOf" srcId="{A37CB9CC-3490-4474-8E39-960B3724B652}" destId="{4525B452-C6FF-4B72-B8BF-57060B877684}" srcOrd="1" destOrd="0" presId="urn:microsoft.com/office/officeart/2005/8/layout/hierarchy1"/>
    <dgm:cxn modelId="{EEA45598-EEA4-43CA-8631-39DC123DDF2C}" type="presParOf" srcId="{4525B452-C6FF-4B72-B8BF-57060B877684}" destId="{A320E8DD-1D7E-4D61-91AE-7F56BDA3CF35}" srcOrd="0" destOrd="0" presId="urn:microsoft.com/office/officeart/2005/8/layout/hierarchy1"/>
    <dgm:cxn modelId="{44EC929F-797A-4A60-929D-D9F90CCF8EFB}" type="presParOf" srcId="{A320E8DD-1D7E-4D61-91AE-7F56BDA3CF35}" destId="{8490F765-B95D-4705-8995-AE1BCA599422}" srcOrd="0" destOrd="0" presId="urn:microsoft.com/office/officeart/2005/8/layout/hierarchy1"/>
    <dgm:cxn modelId="{22510703-3E99-4F66-A236-EC07BB7D00B9}" type="presParOf" srcId="{A320E8DD-1D7E-4D61-91AE-7F56BDA3CF35}" destId="{35A051F6-F06C-4204-B5FA-9104A24F5360}" srcOrd="1" destOrd="0" presId="urn:microsoft.com/office/officeart/2005/8/layout/hierarchy1"/>
    <dgm:cxn modelId="{77D3330F-B405-447F-8E35-FF2B7747CA90}" type="presParOf" srcId="{4525B452-C6FF-4B72-B8BF-57060B877684}" destId="{E0944BA1-B6E0-423E-8BE5-07191167A89B}" srcOrd="1" destOrd="0" presId="urn:microsoft.com/office/officeart/2005/8/layout/hierarchy1"/>
    <dgm:cxn modelId="{07219A8C-5BA0-466B-B425-DFBCCE498DEA}" type="presParOf" srcId="{A37CB9CC-3490-4474-8E39-960B3724B652}" destId="{223E684A-1301-4EAD-9E95-CFD24AEBE86F}" srcOrd="2" destOrd="0" presId="urn:microsoft.com/office/officeart/2005/8/layout/hierarchy1"/>
    <dgm:cxn modelId="{B27D61E2-FFCB-4E2E-AE18-77C5C4F644F3}" type="presParOf" srcId="{A37CB9CC-3490-4474-8E39-960B3724B652}" destId="{8F982F11-9A89-4C9D-A3C6-1021E534CA0C}" srcOrd="3" destOrd="0" presId="urn:microsoft.com/office/officeart/2005/8/layout/hierarchy1"/>
    <dgm:cxn modelId="{243E41F9-EC49-4908-8C40-73FCA8380FCE}" type="presParOf" srcId="{8F982F11-9A89-4C9D-A3C6-1021E534CA0C}" destId="{E5B59DF1-86B4-4519-A376-A7374FBA2FFE}" srcOrd="0" destOrd="0" presId="urn:microsoft.com/office/officeart/2005/8/layout/hierarchy1"/>
    <dgm:cxn modelId="{AD7BF354-F37C-4859-9430-D2AB1B4EE7A2}" type="presParOf" srcId="{E5B59DF1-86B4-4519-A376-A7374FBA2FFE}" destId="{D741BCAA-2060-4A55-9E80-A7E3A4D7A3EF}" srcOrd="0" destOrd="0" presId="urn:microsoft.com/office/officeart/2005/8/layout/hierarchy1"/>
    <dgm:cxn modelId="{E99E1593-F923-49F4-B9B2-336E60BECECF}" type="presParOf" srcId="{E5B59DF1-86B4-4519-A376-A7374FBA2FFE}" destId="{A0080766-01DB-4A2F-ABAD-6D57D46A6939}" srcOrd="1" destOrd="0" presId="urn:microsoft.com/office/officeart/2005/8/layout/hierarchy1"/>
    <dgm:cxn modelId="{EF2D4F6D-9C07-427E-BF1E-E0400DB4DD46}" type="presParOf" srcId="{8F982F11-9A89-4C9D-A3C6-1021E534CA0C}" destId="{0C476389-F595-4CC9-9AEA-3248CB2AFFE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EAAE4B-5404-407A-8E71-8F8B2814EAB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6C44636-CF4F-4F15-AF40-D9DE62B5D844}">
      <dgm:prSet phldrT="[Text]"/>
      <dgm:spPr/>
      <dgm:t>
        <a:bodyPr/>
        <a:lstStyle/>
        <a:p>
          <a:r>
            <a:rPr lang="pt-BR" dirty="0"/>
            <a:t>Inclusão da variável climática nos EIAs</a:t>
          </a:r>
        </a:p>
      </dgm:t>
    </dgm:pt>
    <dgm:pt modelId="{818A04E2-E01C-4DAE-AC26-3F38EC00DDB3}" type="parTrans" cxnId="{4A129A1D-05F7-42EA-B968-176EBFF21A7C}">
      <dgm:prSet/>
      <dgm:spPr/>
      <dgm:t>
        <a:bodyPr/>
        <a:lstStyle/>
        <a:p>
          <a:endParaRPr lang="pt-BR"/>
        </a:p>
      </dgm:t>
    </dgm:pt>
    <dgm:pt modelId="{57CCB769-2D67-44B4-B773-CA742425D905}" type="sibTrans" cxnId="{4A129A1D-05F7-42EA-B968-176EBFF21A7C}">
      <dgm:prSet/>
      <dgm:spPr/>
      <dgm:t>
        <a:bodyPr/>
        <a:lstStyle/>
        <a:p>
          <a:endParaRPr lang="pt-BR"/>
        </a:p>
      </dgm:t>
    </dgm:pt>
    <dgm:pt modelId="{060895CF-2D4C-48EE-87FD-E069EEF3FAAB}">
      <dgm:prSet phldrT="[Text]"/>
      <dgm:spPr/>
      <dgm:t>
        <a:bodyPr/>
        <a:lstStyle/>
        <a:p>
          <a:r>
            <a:rPr lang="pt-BR" dirty="0"/>
            <a:t>Avaliação de emissões e impactos</a:t>
          </a:r>
        </a:p>
      </dgm:t>
    </dgm:pt>
    <dgm:pt modelId="{E7961F7A-36B5-43ED-86B6-17AC8E3712DF}" type="parTrans" cxnId="{5E2D55D1-B7D5-4009-B049-12213FC8AF0D}">
      <dgm:prSet/>
      <dgm:spPr/>
      <dgm:t>
        <a:bodyPr/>
        <a:lstStyle/>
        <a:p>
          <a:endParaRPr lang="pt-BR"/>
        </a:p>
      </dgm:t>
    </dgm:pt>
    <dgm:pt modelId="{5739D5B0-71DD-440D-8D52-C46C8581AF13}" type="sibTrans" cxnId="{5E2D55D1-B7D5-4009-B049-12213FC8AF0D}">
      <dgm:prSet/>
      <dgm:spPr/>
      <dgm:t>
        <a:bodyPr/>
        <a:lstStyle/>
        <a:p>
          <a:endParaRPr lang="pt-BR"/>
        </a:p>
      </dgm:t>
    </dgm:pt>
    <dgm:pt modelId="{76FE8686-F850-4D9C-9DA5-385177F5028C}">
      <dgm:prSet phldrT="[Text]"/>
      <dgm:spPr/>
      <dgm:t>
        <a:bodyPr/>
        <a:lstStyle/>
        <a:p>
          <a:r>
            <a:rPr lang="pt-BR" dirty="0"/>
            <a:t>Medidas de mitigação e compensação</a:t>
          </a:r>
        </a:p>
      </dgm:t>
    </dgm:pt>
    <dgm:pt modelId="{10807501-C06C-47DA-8110-D809B2473B28}" type="parTrans" cxnId="{5D7DEFA0-933C-47A7-9569-F01902549A24}">
      <dgm:prSet/>
      <dgm:spPr/>
      <dgm:t>
        <a:bodyPr/>
        <a:lstStyle/>
        <a:p>
          <a:endParaRPr lang="pt-BR"/>
        </a:p>
      </dgm:t>
    </dgm:pt>
    <dgm:pt modelId="{4E2D3372-7F11-49DE-844F-A154EF58F4AD}" type="sibTrans" cxnId="{5D7DEFA0-933C-47A7-9569-F01902549A24}">
      <dgm:prSet/>
      <dgm:spPr/>
      <dgm:t>
        <a:bodyPr/>
        <a:lstStyle/>
        <a:p>
          <a:endParaRPr lang="pt-BR"/>
        </a:p>
      </dgm:t>
    </dgm:pt>
    <dgm:pt modelId="{912C8AAC-D50E-4715-AE91-7A75EF8128BD}" type="pres">
      <dgm:prSet presAssocID="{1AEAAE4B-5404-407A-8E71-8F8B2814EAB9}" presName="CompostProcess" presStyleCnt="0">
        <dgm:presLayoutVars>
          <dgm:dir/>
          <dgm:resizeHandles val="exact"/>
        </dgm:presLayoutVars>
      </dgm:prSet>
      <dgm:spPr/>
    </dgm:pt>
    <dgm:pt modelId="{CB66B59B-06B3-4C79-985A-01ACB4AD1C3A}" type="pres">
      <dgm:prSet presAssocID="{1AEAAE4B-5404-407A-8E71-8F8B2814EAB9}" presName="arrow" presStyleLbl="bgShp" presStyleIdx="0" presStyleCnt="1"/>
      <dgm:spPr/>
    </dgm:pt>
    <dgm:pt modelId="{6883FDC8-F624-47A0-A507-C6731F7CE023}" type="pres">
      <dgm:prSet presAssocID="{1AEAAE4B-5404-407A-8E71-8F8B2814EAB9}" presName="linearProcess" presStyleCnt="0"/>
      <dgm:spPr/>
    </dgm:pt>
    <dgm:pt modelId="{F028F74B-AB7B-4434-967C-B2E901C0F815}" type="pres">
      <dgm:prSet presAssocID="{B6C44636-CF4F-4F15-AF40-D9DE62B5D844}" presName="textNode" presStyleLbl="node1" presStyleIdx="0" presStyleCnt="3">
        <dgm:presLayoutVars>
          <dgm:bulletEnabled val="1"/>
        </dgm:presLayoutVars>
      </dgm:prSet>
      <dgm:spPr/>
    </dgm:pt>
    <dgm:pt modelId="{57610BB0-883F-411F-8CEF-C9637B586294}" type="pres">
      <dgm:prSet presAssocID="{57CCB769-2D67-44B4-B773-CA742425D905}" presName="sibTrans" presStyleCnt="0"/>
      <dgm:spPr/>
    </dgm:pt>
    <dgm:pt modelId="{57188264-02D8-4E38-8C78-19316DCC98A5}" type="pres">
      <dgm:prSet presAssocID="{060895CF-2D4C-48EE-87FD-E069EEF3FAAB}" presName="textNode" presStyleLbl="node1" presStyleIdx="1" presStyleCnt="3">
        <dgm:presLayoutVars>
          <dgm:bulletEnabled val="1"/>
        </dgm:presLayoutVars>
      </dgm:prSet>
      <dgm:spPr/>
    </dgm:pt>
    <dgm:pt modelId="{7D94F6D8-FC08-49E9-BF13-60A90DAC4608}" type="pres">
      <dgm:prSet presAssocID="{5739D5B0-71DD-440D-8D52-C46C8581AF13}" presName="sibTrans" presStyleCnt="0"/>
      <dgm:spPr/>
    </dgm:pt>
    <dgm:pt modelId="{A77E44C0-2365-4EC2-91F7-20DF406203F4}" type="pres">
      <dgm:prSet presAssocID="{76FE8686-F850-4D9C-9DA5-385177F5028C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A129A1D-05F7-42EA-B968-176EBFF21A7C}" srcId="{1AEAAE4B-5404-407A-8E71-8F8B2814EAB9}" destId="{B6C44636-CF4F-4F15-AF40-D9DE62B5D844}" srcOrd="0" destOrd="0" parTransId="{818A04E2-E01C-4DAE-AC26-3F38EC00DDB3}" sibTransId="{57CCB769-2D67-44B4-B773-CA742425D905}"/>
    <dgm:cxn modelId="{2EF3D469-9DAA-4873-B5A6-0685A277958A}" type="presOf" srcId="{1AEAAE4B-5404-407A-8E71-8F8B2814EAB9}" destId="{912C8AAC-D50E-4715-AE91-7A75EF8128BD}" srcOrd="0" destOrd="0" presId="urn:microsoft.com/office/officeart/2005/8/layout/hProcess9"/>
    <dgm:cxn modelId="{95D41278-5481-40FE-BBC7-195A4EF95224}" type="presOf" srcId="{B6C44636-CF4F-4F15-AF40-D9DE62B5D844}" destId="{F028F74B-AB7B-4434-967C-B2E901C0F815}" srcOrd="0" destOrd="0" presId="urn:microsoft.com/office/officeart/2005/8/layout/hProcess9"/>
    <dgm:cxn modelId="{5D7DEFA0-933C-47A7-9569-F01902549A24}" srcId="{1AEAAE4B-5404-407A-8E71-8F8B2814EAB9}" destId="{76FE8686-F850-4D9C-9DA5-385177F5028C}" srcOrd="2" destOrd="0" parTransId="{10807501-C06C-47DA-8110-D809B2473B28}" sibTransId="{4E2D3372-7F11-49DE-844F-A154EF58F4AD}"/>
    <dgm:cxn modelId="{22B2ACA5-FE36-4F0E-8326-5CE8B3DF33F4}" type="presOf" srcId="{060895CF-2D4C-48EE-87FD-E069EEF3FAAB}" destId="{57188264-02D8-4E38-8C78-19316DCC98A5}" srcOrd="0" destOrd="0" presId="urn:microsoft.com/office/officeart/2005/8/layout/hProcess9"/>
    <dgm:cxn modelId="{48B269CF-D926-44A1-B3BF-50B188823262}" type="presOf" srcId="{76FE8686-F850-4D9C-9DA5-385177F5028C}" destId="{A77E44C0-2365-4EC2-91F7-20DF406203F4}" srcOrd="0" destOrd="0" presId="urn:microsoft.com/office/officeart/2005/8/layout/hProcess9"/>
    <dgm:cxn modelId="{5E2D55D1-B7D5-4009-B049-12213FC8AF0D}" srcId="{1AEAAE4B-5404-407A-8E71-8F8B2814EAB9}" destId="{060895CF-2D4C-48EE-87FD-E069EEF3FAAB}" srcOrd="1" destOrd="0" parTransId="{E7961F7A-36B5-43ED-86B6-17AC8E3712DF}" sibTransId="{5739D5B0-71DD-440D-8D52-C46C8581AF13}"/>
    <dgm:cxn modelId="{4343DE34-30E1-4481-9470-7E10FFD2DEB6}" type="presParOf" srcId="{912C8AAC-D50E-4715-AE91-7A75EF8128BD}" destId="{CB66B59B-06B3-4C79-985A-01ACB4AD1C3A}" srcOrd="0" destOrd="0" presId="urn:microsoft.com/office/officeart/2005/8/layout/hProcess9"/>
    <dgm:cxn modelId="{8A6F1BA7-8141-46CB-A661-9DB0FAA37C58}" type="presParOf" srcId="{912C8AAC-D50E-4715-AE91-7A75EF8128BD}" destId="{6883FDC8-F624-47A0-A507-C6731F7CE023}" srcOrd="1" destOrd="0" presId="urn:microsoft.com/office/officeart/2005/8/layout/hProcess9"/>
    <dgm:cxn modelId="{E2BE16D3-26FF-4526-B41A-EF8CD7B3DF96}" type="presParOf" srcId="{6883FDC8-F624-47A0-A507-C6731F7CE023}" destId="{F028F74B-AB7B-4434-967C-B2E901C0F815}" srcOrd="0" destOrd="0" presId="urn:microsoft.com/office/officeart/2005/8/layout/hProcess9"/>
    <dgm:cxn modelId="{CCFB4DD7-5D59-40D5-952F-EE9C6F27E29F}" type="presParOf" srcId="{6883FDC8-F624-47A0-A507-C6731F7CE023}" destId="{57610BB0-883F-411F-8CEF-C9637B586294}" srcOrd="1" destOrd="0" presId="urn:microsoft.com/office/officeart/2005/8/layout/hProcess9"/>
    <dgm:cxn modelId="{AD8BFA9C-8C14-48CA-8548-851A1BBFB3B8}" type="presParOf" srcId="{6883FDC8-F624-47A0-A507-C6731F7CE023}" destId="{57188264-02D8-4E38-8C78-19316DCC98A5}" srcOrd="2" destOrd="0" presId="urn:microsoft.com/office/officeart/2005/8/layout/hProcess9"/>
    <dgm:cxn modelId="{0736BAC9-ECDF-4F03-9D33-636AAA670A29}" type="presParOf" srcId="{6883FDC8-F624-47A0-A507-C6731F7CE023}" destId="{7D94F6D8-FC08-49E9-BF13-60A90DAC4608}" srcOrd="3" destOrd="0" presId="urn:microsoft.com/office/officeart/2005/8/layout/hProcess9"/>
    <dgm:cxn modelId="{0D29E2F8-C149-4D6A-B074-F0C2A2EF502F}" type="presParOf" srcId="{6883FDC8-F624-47A0-A507-C6731F7CE023}" destId="{A77E44C0-2365-4EC2-91F7-20DF406203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622E13-E7CE-4D02-A884-3A52E205317B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F24238C-B19F-4585-BF8C-2BB7AAA6C882}">
      <dgm:prSet phldrT="[Text]" custT="1"/>
      <dgm:spPr/>
      <dgm:t>
        <a:bodyPr/>
        <a:lstStyle/>
        <a:p>
          <a:r>
            <a:rPr lang="pt-BR" sz="1600" dirty="0"/>
            <a:t>Plataformas técnicas: AdaptaBrasil, ClimaAdapt</a:t>
          </a:r>
        </a:p>
      </dgm:t>
    </dgm:pt>
    <dgm:pt modelId="{2C1EBB35-573D-400A-A104-93EE1371660C}" type="parTrans" cxnId="{5DAD865D-0458-4596-90EA-FC5ED851BDC9}">
      <dgm:prSet/>
      <dgm:spPr/>
      <dgm:t>
        <a:bodyPr/>
        <a:lstStyle/>
        <a:p>
          <a:endParaRPr lang="pt-BR"/>
        </a:p>
      </dgm:t>
    </dgm:pt>
    <dgm:pt modelId="{D4008C0A-A46E-4AC1-80BC-DBC716541F95}" type="sibTrans" cxnId="{5DAD865D-0458-4596-90EA-FC5ED851BDC9}">
      <dgm:prSet/>
      <dgm:spPr/>
      <dgm:t>
        <a:bodyPr/>
        <a:lstStyle/>
        <a:p>
          <a:endParaRPr lang="pt-BR"/>
        </a:p>
      </dgm:t>
    </dgm:pt>
    <dgm:pt modelId="{F0245F2F-4F6D-4F83-85A8-D5AC5A26078F}">
      <dgm:prSet phldrT="[Text]" custT="1"/>
      <dgm:spPr/>
      <dgm:t>
        <a:bodyPr/>
        <a:lstStyle/>
        <a:p>
          <a:r>
            <a:rPr lang="pt-BR" sz="1600" dirty="0"/>
            <a:t>Programas de financiamento: AdaptaCidades, Fundo Clima (BNDES)</a:t>
          </a:r>
        </a:p>
      </dgm:t>
    </dgm:pt>
    <dgm:pt modelId="{36A48E8F-086C-4D87-A05A-BC3864D125E2}" type="parTrans" cxnId="{2481C968-2EA8-45F0-975A-235F3236C44B}">
      <dgm:prSet/>
      <dgm:spPr/>
      <dgm:t>
        <a:bodyPr/>
        <a:lstStyle/>
        <a:p>
          <a:endParaRPr lang="pt-BR"/>
        </a:p>
      </dgm:t>
    </dgm:pt>
    <dgm:pt modelId="{A7D25B34-C182-4DB9-A847-70823D887EA8}" type="sibTrans" cxnId="{2481C968-2EA8-45F0-975A-235F3236C44B}">
      <dgm:prSet/>
      <dgm:spPr/>
      <dgm:t>
        <a:bodyPr/>
        <a:lstStyle/>
        <a:p>
          <a:endParaRPr lang="pt-BR"/>
        </a:p>
      </dgm:t>
    </dgm:pt>
    <dgm:pt modelId="{49BD230B-E3B4-44AB-A8B0-D18B2441E7BB}" type="pres">
      <dgm:prSet presAssocID="{AD622E13-E7CE-4D02-A884-3A52E205317B}" presName="diagram" presStyleCnt="0">
        <dgm:presLayoutVars>
          <dgm:dir/>
          <dgm:resizeHandles val="exact"/>
        </dgm:presLayoutVars>
      </dgm:prSet>
      <dgm:spPr/>
    </dgm:pt>
    <dgm:pt modelId="{37C67102-43C3-4C8D-BD32-7D7D725ED72A}" type="pres">
      <dgm:prSet presAssocID="{8F24238C-B19F-4585-BF8C-2BB7AAA6C882}" presName="arrow" presStyleLbl="node1" presStyleIdx="0" presStyleCnt="2" custScaleY="100044" custRadScaleRad="84259" custRadScaleInc="-9">
        <dgm:presLayoutVars>
          <dgm:bulletEnabled val="1"/>
        </dgm:presLayoutVars>
      </dgm:prSet>
      <dgm:spPr/>
    </dgm:pt>
    <dgm:pt modelId="{838D357F-0428-4E42-8126-D19ECB5C86CC}" type="pres">
      <dgm:prSet presAssocID="{F0245F2F-4F6D-4F83-85A8-D5AC5A26078F}" presName="arrow" presStyleLbl="node1" presStyleIdx="1" presStyleCnt="2" custScaleY="100044">
        <dgm:presLayoutVars>
          <dgm:bulletEnabled val="1"/>
        </dgm:presLayoutVars>
      </dgm:prSet>
      <dgm:spPr/>
    </dgm:pt>
  </dgm:ptLst>
  <dgm:cxnLst>
    <dgm:cxn modelId="{73AB8E26-3C74-4EFF-8C03-232A562F50EA}" type="presOf" srcId="{AD622E13-E7CE-4D02-A884-3A52E205317B}" destId="{49BD230B-E3B4-44AB-A8B0-D18B2441E7BB}" srcOrd="0" destOrd="0" presId="urn:microsoft.com/office/officeart/2005/8/layout/arrow5"/>
    <dgm:cxn modelId="{5DAD865D-0458-4596-90EA-FC5ED851BDC9}" srcId="{AD622E13-E7CE-4D02-A884-3A52E205317B}" destId="{8F24238C-B19F-4585-BF8C-2BB7AAA6C882}" srcOrd="0" destOrd="0" parTransId="{2C1EBB35-573D-400A-A104-93EE1371660C}" sibTransId="{D4008C0A-A46E-4AC1-80BC-DBC716541F95}"/>
    <dgm:cxn modelId="{2481C968-2EA8-45F0-975A-235F3236C44B}" srcId="{AD622E13-E7CE-4D02-A884-3A52E205317B}" destId="{F0245F2F-4F6D-4F83-85A8-D5AC5A26078F}" srcOrd="1" destOrd="0" parTransId="{36A48E8F-086C-4D87-A05A-BC3864D125E2}" sibTransId="{A7D25B34-C182-4DB9-A847-70823D887EA8}"/>
    <dgm:cxn modelId="{4CBF0183-7F94-4B53-9D0B-9DE14B2FFD8E}" type="presOf" srcId="{F0245F2F-4F6D-4F83-85A8-D5AC5A26078F}" destId="{838D357F-0428-4E42-8126-D19ECB5C86CC}" srcOrd="0" destOrd="0" presId="urn:microsoft.com/office/officeart/2005/8/layout/arrow5"/>
    <dgm:cxn modelId="{C992B5E9-A334-4C51-AD3D-401903FE00FE}" type="presOf" srcId="{8F24238C-B19F-4585-BF8C-2BB7AAA6C882}" destId="{37C67102-43C3-4C8D-BD32-7D7D725ED72A}" srcOrd="0" destOrd="0" presId="urn:microsoft.com/office/officeart/2005/8/layout/arrow5"/>
    <dgm:cxn modelId="{3250F3F5-24B7-4F27-8289-CD3EF4654A9B}" type="presParOf" srcId="{49BD230B-E3B4-44AB-A8B0-D18B2441E7BB}" destId="{37C67102-43C3-4C8D-BD32-7D7D725ED72A}" srcOrd="0" destOrd="0" presId="urn:microsoft.com/office/officeart/2005/8/layout/arrow5"/>
    <dgm:cxn modelId="{D5ECDB40-680B-49FE-A0A4-45EAE600CDE9}" type="presParOf" srcId="{49BD230B-E3B4-44AB-A8B0-D18B2441E7BB}" destId="{838D357F-0428-4E42-8126-D19ECB5C86C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915B7-597A-475D-9008-694D64410125}">
      <dsp:nvSpPr>
        <dsp:cNvPr id="0" name=""/>
        <dsp:cNvSpPr/>
      </dsp:nvSpPr>
      <dsp:spPr>
        <a:xfrm>
          <a:off x="0" y="0"/>
          <a:ext cx="4567535" cy="37410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tx1"/>
              </a:solidFill>
            </a:rPr>
            <a:t>Nos últimos 30 anos, a temperatura no Brasil aumentou significativamente, com destaque para o oeste da Bahia, onde o aumento foi de cerca de 1,5ºC, segundo o Inmet. Essa região, a segunda maior produtora de algodão do país, enfrenta desafios para o desenvolvimento das lavouras devido ao calor. As análises comparam as temperaturas máximas de dois períodos de 30 anos (1961-1990 e 1991-2020), indicando uma diferença de 1,2ºC a 1,5ºC.</a:t>
          </a:r>
          <a:br>
            <a:rPr lang="pt-BR" sz="1800" b="1" kern="1200" dirty="0">
              <a:solidFill>
                <a:schemeClr val="tx1"/>
              </a:solidFill>
            </a:rPr>
          </a:br>
          <a:endParaRPr lang="pt-BR" sz="1800" kern="1200" dirty="0"/>
        </a:p>
      </dsp:txBody>
      <dsp:txXfrm>
        <a:off x="0" y="0"/>
        <a:ext cx="4567535" cy="37410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D7D9D-CA5A-429B-AAB1-722470BEBFC6}">
      <dsp:nvSpPr>
        <dsp:cNvPr id="0" name=""/>
        <dsp:cNvSpPr/>
      </dsp:nvSpPr>
      <dsp:spPr>
        <a:xfrm>
          <a:off x="959502" y="2166"/>
          <a:ext cx="2446129" cy="14676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Inventário de Emissões de GEE</a:t>
          </a:r>
        </a:p>
      </dsp:txBody>
      <dsp:txXfrm>
        <a:off x="959502" y="2166"/>
        <a:ext cx="2446129" cy="1467677"/>
      </dsp:txXfrm>
    </dsp:sp>
    <dsp:sp modelId="{A0048E02-4745-4C9A-9C62-CB655F67C513}">
      <dsp:nvSpPr>
        <dsp:cNvPr id="0" name=""/>
        <dsp:cNvSpPr/>
      </dsp:nvSpPr>
      <dsp:spPr>
        <a:xfrm>
          <a:off x="3650244" y="2166"/>
          <a:ext cx="2446129" cy="14676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Análise de Vulnerabilidade</a:t>
          </a:r>
        </a:p>
      </dsp:txBody>
      <dsp:txXfrm>
        <a:off x="3650244" y="2166"/>
        <a:ext cx="2446129" cy="1467677"/>
      </dsp:txXfrm>
    </dsp:sp>
    <dsp:sp modelId="{8768F420-6533-4C48-9F25-7D909BAEB8CA}">
      <dsp:nvSpPr>
        <dsp:cNvPr id="0" name=""/>
        <dsp:cNvSpPr/>
      </dsp:nvSpPr>
      <dsp:spPr>
        <a:xfrm>
          <a:off x="959502" y="1714456"/>
          <a:ext cx="2446129" cy="14676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Diretrizes e metas</a:t>
          </a:r>
        </a:p>
      </dsp:txBody>
      <dsp:txXfrm>
        <a:off x="959502" y="1714456"/>
        <a:ext cx="2446129" cy="1467677"/>
      </dsp:txXfrm>
    </dsp:sp>
    <dsp:sp modelId="{36DE7784-281A-4CAE-B08E-778819A27C0E}">
      <dsp:nvSpPr>
        <dsp:cNvPr id="0" name=""/>
        <dsp:cNvSpPr/>
      </dsp:nvSpPr>
      <dsp:spPr>
        <a:xfrm>
          <a:off x="3650244" y="1714456"/>
          <a:ext cx="2446129" cy="14676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Participação Social</a:t>
          </a:r>
        </a:p>
      </dsp:txBody>
      <dsp:txXfrm>
        <a:off x="3650244" y="1714456"/>
        <a:ext cx="2446129" cy="1467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F59880-6DB1-4E3E-BFAC-CE425A096C6A}">
      <dsp:nvSpPr>
        <dsp:cNvPr id="0" name=""/>
        <dsp:cNvSpPr/>
      </dsp:nvSpPr>
      <dsp:spPr>
        <a:xfrm>
          <a:off x="950529" y="205346"/>
          <a:ext cx="3041391" cy="2653711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Vinculação às secretarias</a:t>
          </a:r>
        </a:p>
      </dsp:txBody>
      <dsp:txXfrm>
        <a:off x="2553415" y="767680"/>
        <a:ext cx="1086211" cy="789795"/>
      </dsp:txXfrm>
    </dsp:sp>
    <dsp:sp modelId="{308BEE4A-A37B-4E0A-B09D-D1A6D818D007}">
      <dsp:nvSpPr>
        <dsp:cNvPr id="0" name=""/>
        <dsp:cNvSpPr/>
      </dsp:nvSpPr>
      <dsp:spPr>
        <a:xfrm>
          <a:off x="1089716" y="300122"/>
          <a:ext cx="2653711" cy="2653711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Transparência via portais públicos</a:t>
          </a:r>
        </a:p>
      </dsp:txBody>
      <dsp:txXfrm>
        <a:off x="1721552" y="2021875"/>
        <a:ext cx="1421631" cy="695019"/>
      </dsp:txXfrm>
    </dsp:sp>
    <dsp:sp modelId="{551F0CC9-CECF-4239-BE97-4824362B5740}">
      <dsp:nvSpPr>
        <dsp:cNvPr id="0" name=""/>
        <dsp:cNvSpPr/>
      </dsp:nvSpPr>
      <dsp:spPr>
        <a:xfrm>
          <a:off x="1035062" y="205346"/>
          <a:ext cx="2653711" cy="265371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Núcleo Técnico ou Comitê Intersetorial</a:t>
          </a:r>
        </a:p>
      </dsp:txBody>
      <dsp:txXfrm>
        <a:off x="1342450" y="767680"/>
        <a:ext cx="947754" cy="789795"/>
      </dsp:txXfrm>
    </dsp:sp>
    <dsp:sp modelId="{DCBB1884-03BE-4106-9C97-5E29327E8E19}">
      <dsp:nvSpPr>
        <dsp:cNvPr id="0" name=""/>
        <dsp:cNvSpPr/>
      </dsp:nvSpPr>
      <dsp:spPr>
        <a:xfrm>
          <a:off x="1267140" y="3"/>
          <a:ext cx="2845976" cy="298226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14E5B-5259-439B-B139-400DD6CB3E52}">
      <dsp:nvSpPr>
        <dsp:cNvPr id="0" name=""/>
        <dsp:cNvSpPr/>
      </dsp:nvSpPr>
      <dsp:spPr>
        <a:xfrm>
          <a:off x="932327" y="201316"/>
          <a:ext cx="2982265" cy="298226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7CEB8-5C6B-433B-A400-0B50BB503FC8}">
      <dsp:nvSpPr>
        <dsp:cNvPr id="0" name=""/>
        <dsp:cNvSpPr/>
      </dsp:nvSpPr>
      <dsp:spPr>
        <a:xfrm>
          <a:off x="870565" y="41069"/>
          <a:ext cx="2982265" cy="298226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2459A-2B2C-4D89-A701-A300AFF66E37}">
      <dsp:nvSpPr>
        <dsp:cNvPr id="0" name=""/>
        <dsp:cNvSpPr/>
      </dsp:nvSpPr>
      <dsp:spPr>
        <a:xfrm>
          <a:off x="1261343" y="0"/>
          <a:ext cx="3300410" cy="330041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24EE7-1237-43A4-97A4-D4D2EF0717B3}">
      <dsp:nvSpPr>
        <dsp:cNvPr id="0" name=""/>
        <dsp:cNvSpPr/>
      </dsp:nvSpPr>
      <dsp:spPr>
        <a:xfrm>
          <a:off x="1574882" y="313538"/>
          <a:ext cx="1287159" cy="1287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Plano Diretor</a:t>
          </a:r>
        </a:p>
      </dsp:txBody>
      <dsp:txXfrm>
        <a:off x="1637716" y="376372"/>
        <a:ext cx="1161491" cy="1161491"/>
      </dsp:txXfrm>
    </dsp:sp>
    <dsp:sp modelId="{55860EEF-3C89-47EC-B7E5-3F7E0ED551F7}">
      <dsp:nvSpPr>
        <dsp:cNvPr id="0" name=""/>
        <dsp:cNvSpPr/>
      </dsp:nvSpPr>
      <dsp:spPr>
        <a:xfrm>
          <a:off x="2961055" y="313538"/>
          <a:ext cx="1287159" cy="1287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Leis de Uso do Solo</a:t>
          </a:r>
        </a:p>
      </dsp:txBody>
      <dsp:txXfrm>
        <a:off x="3023889" y="376372"/>
        <a:ext cx="1161491" cy="1161491"/>
      </dsp:txXfrm>
    </dsp:sp>
    <dsp:sp modelId="{0DAB66C7-9189-453B-BF37-FB11B74A29AA}">
      <dsp:nvSpPr>
        <dsp:cNvPr id="0" name=""/>
        <dsp:cNvSpPr/>
      </dsp:nvSpPr>
      <dsp:spPr>
        <a:xfrm>
          <a:off x="1574882" y="1699711"/>
          <a:ext cx="1287159" cy="1287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Códigos de Obras</a:t>
          </a:r>
        </a:p>
      </dsp:txBody>
      <dsp:txXfrm>
        <a:off x="1637716" y="1762545"/>
        <a:ext cx="1161491" cy="1161491"/>
      </dsp:txXfrm>
    </dsp:sp>
    <dsp:sp modelId="{6BC3DF45-2BA6-4A70-93CC-F16840CB0A4F}">
      <dsp:nvSpPr>
        <dsp:cNvPr id="0" name=""/>
        <dsp:cNvSpPr/>
      </dsp:nvSpPr>
      <dsp:spPr>
        <a:xfrm>
          <a:off x="2961055" y="1699711"/>
          <a:ext cx="1287159" cy="1287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Leis Orçamentárias (PPA, LDO, LOA)</a:t>
          </a:r>
        </a:p>
      </dsp:txBody>
      <dsp:txXfrm>
        <a:off x="3023889" y="1762545"/>
        <a:ext cx="1161491" cy="11614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3E684A-1301-4EAD-9E95-CFD24AEBE86F}">
      <dsp:nvSpPr>
        <dsp:cNvPr id="0" name=""/>
        <dsp:cNvSpPr/>
      </dsp:nvSpPr>
      <dsp:spPr>
        <a:xfrm>
          <a:off x="3297522" y="1381737"/>
          <a:ext cx="1329290" cy="63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113"/>
              </a:lnTo>
              <a:lnTo>
                <a:pt x="1329290" y="431113"/>
              </a:lnTo>
              <a:lnTo>
                <a:pt x="1329290" y="63262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ED1EFA-242A-4F20-A985-BA549CE41837}">
      <dsp:nvSpPr>
        <dsp:cNvPr id="0" name=""/>
        <dsp:cNvSpPr/>
      </dsp:nvSpPr>
      <dsp:spPr>
        <a:xfrm>
          <a:off x="1968231" y="1381737"/>
          <a:ext cx="1329290" cy="632621"/>
        </a:xfrm>
        <a:custGeom>
          <a:avLst/>
          <a:gdLst/>
          <a:ahLst/>
          <a:cxnLst/>
          <a:rect l="0" t="0" r="0" b="0"/>
          <a:pathLst>
            <a:path>
              <a:moveTo>
                <a:pt x="1329290" y="0"/>
              </a:moveTo>
              <a:lnTo>
                <a:pt x="1329290" y="431113"/>
              </a:lnTo>
              <a:lnTo>
                <a:pt x="0" y="431113"/>
              </a:lnTo>
              <a:lnTo>
                <a:pt x="0" y="63262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39598-3170-43C8-A8A8-AEBF529474DC}">
      <dsp:nvSpPr>
        <dsp:cNvPr id="0" name=""/>
        <dsp:cNvSpPr/>
      </dsp:nvSpPr>
      <dsp:spPr>
        <a:xfrm>
          <a:off x="2209921" y="483"/>
          <a:ext cx="2175203" cy="1381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48D72-D69A-48AA-8434-3158A57AE860}">
      <dsp:nvSpPr>
        <dsp:cNvPr id="0" name=""/>
        <dsp:cNvSpPr/>
      </dsp:nvSpPr>
      <dsp:spPr>
        <a:xfrm>
          <a:off x="2451610" y="230088"/>
          <a:ext cx="2175203" cy="1381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Improbidade Administrativa</a:t>
          </a:r>
        </a:p>
      </dsp:txBody>
      <dsp:txXfrm>
        <a:off x="2492066" y="270544"/>
        <a:ext cx="2094291" cy="1300342"/>
      </dsp:txXfrm>
    </dsp:sp>
    <dsp:sp modelId="{8490F765-B95D-4705-8995-AE1BCA599422}">
      <dsp:nvSpPr>
        <dsp:cNvPr id="0" name=""/>
        <dsp:cNvSpPr/>
      </dsp:nvSpPr>
      <dsp:spPr>
        <a:xfrm>
          <a:off x="880630" y="2014359"/>
          <a:ext cx="2175203" cy="1381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051F6-F06C-4204-B5FA-9104A24F5360}">
      <dsp:nvSpPr>
        <dsp:cNvPr id="0" name=""/>
        <dsp:cNvSpPr/>
      </dsp:nvSpPr>
      <dsp:spPr>
        <a:xfrm>
          <a:off x="1122319" y="2243964"/>
          <a:ext cx="2175203" cy="1381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Responsabilidade Civil por danos</a:t>
          </a:r>
        </a:p>
      </dsp:txBody>
      <dsp:txXfrm>
        <a:off x="1162775" y="2284420"/>
        <a:ext cx="2094291" cy="1300342"/>
      </dsp:txXfrm>
    </dsp:sp>
    <dsp:sp modelId="{D741BCAA-2060-4A55-9E80-A7E3A4D7A3EF}">
      <dsp:nvSpPr>
        <dsp:cNvPr id="0" name=""/>
        <dsp:cNvSpPr/>
      </dsp:nvSpPr>
      <dsp:spPr>
        <a:xfrm>
          <a:off x="3539212" y="2014359"/>
          <a:ext cx="2175203" cy="13812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80766-01DB-4A2F-ABAD-6D57D46A6939}">
      <dsp:nvSpPr>
        <dsp:cNvPr id="0" name=""/>
        <dsp:cNvSpPr/>
      </dsp:nvSpPr>
      <dsp:spPr>
        <a:xfrm>
          <a:off x="3780901" y="2243964"/>
          <a:ext cx="2175203" cy="1381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Violação de Direitos Fundamentais</a:t>
          </a:r>
        </a:p>
      </dsp:txBody>
      <dsp:txXfrm>
        <a:off x="3821357" y="2284420"/>
        <a:ext cx="2094291" cy="13003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66B59B-06B3-4C79-985A-01ACB4AD1C3A}">
      <dsp:nvSpPr>
        <dsp:cNvPr id="0" name=""/>
        <dsp:cNvSpPr/>
      </dsp:nvSpPr>
      <dsp:spPr>
        <a:xfrm>
          <a:off x="508502" y="0"/>
          <a:ext cx="5763024" cy="258865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28F74B-AB7B-4434-967C-B2E901C0F815}">
      <dsp:nvSpPr>
        <dsp:cNvPr id="0" name=""/>
        <dsp:cNvSpPr/>
      </dsp:nvSpPr>
      <dsp:spPr>
        <a:xfrm>
          <a:off x="7283" y="776596"/>
          <a:ext cx="2182321" cy="10354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Inclusão da variável climática nos EIAs</a:t>
          </a:r>
        </a:p>
      </dsp:txBody>
      <dsp:txXfrm>
        <a:off x="57830" y="827143"/>
        <a:ext cx="2081227" cy="934367"/>
      </dsp:txXfrm>
    </dsp:sp>
    <dsp:sp modelId="{57188264-02D8-4E38-8C78-19316DCC98A5}">
      <dsp:nvSpPr>
        <dsp:cNvPr id="0" name=""/>
        <dsp:cNvSpPr/>
      </dsp:nvSpPr>
      <dsp:spPr>
        <a:xfrm>
          <a:off x="2298853" y="776596"/>
          <a:ext cx="2182321" cy="10354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Avaliação de emissões e impactos</a:t>
          </a:r>
        </a:p>
      </dsp:txBody>
      <dsp:txXfrm>
        <a:off x="2349400" y="827143"/>
        <a:ext cx="2081227" cy="934367"/>
      </dsp:txXfrm>
    </dsp:sp>
    <dsp:sp modelId="{A77E44C0-2365-4EC2-91F7-20DF406203F4}">
      <dsp:nvSpPr>
        <dsp:cNvPr id="0" name=""/>
        <dsp:cNvSpPr/>
      </dsp:nvSpPr>
      <dsp:spPr>
        <a:xfrm>
          <a:off x="4590423" y="776596"/>
          <a:ext cx="2182321" cy="10354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Medidas de mitigação e compensação</a:t>
          </a:r>
        </a:p>
      </dsp:txBody>
      <dsp:txXfrm>
        <a:off x="4640970" y="827143"/>
        <a:ext cx="2081227" cy="9343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67102-43C3-4C8D-BD32-7D7D725ED72A}">
      <dsp:nvSpPr>
        <dsp:cNvPr id="0" name=""/>
        <dsp:cNvSpPr/>
      </dsp:nvSpPr>
      <dsp:spPr>
        <a:xfrm rot="16200000">
          <a:off x="308963" y="469"/>
          <a:ext cx="2088508" cy="208942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Plataformas técnicas: AdaptaBrasil, ClimaAdapt</a:t>
          </a:r>
        </a:p>
      </dsp:txBody>
      <dsp:txXfrm rot="5400000">
        <a:off x="308504" y="523056"/>
        <a:ext cx="1723938" cy="1044254"/>
      </dsp:txXfrm>
    </dsp:sp>
    <dsp:sp modelId="{838D357F-0428-4E42-8126-D19ECB5C86CC}">
      <dsp:nvSpPr>
        <dsp:cNvPr id="0" name=""/>
        <dsp:cNvSpPr/>
      </dsp:nvSpPr>
      <dsp:spPr>
        <a:xfrm rot="5400000">
          <a:off x="3918261" y="5"/>
          <a:ext cx="2088508" cy="208942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Programas de financiamento: AdaptaCidades, Fundo Clima (BNDES)</a:t>
          </a:r>
        </a:p>
      </dsp:txBody>
      <dsp:txXfrm rot="-5400000">
        <a:off x="4283291" y="522591"/>
        <a:ext cx="1723938" cy="1044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4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43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2725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95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8273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64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99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5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4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7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9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1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8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1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6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609600"/>
            <a:ext cx="6347713" cy="1320800"/>
          </a:xfrm>
        </p:spPr>
        <p:txBody>
          <a:bodyPr>
            <a:normAutofit fontScale="90000"/>
          </a:bodyPr>
          <a:lstStyle/>
          <a:p>
            <a:r>
              <a:rPr dirty="0">
                <a:solidFill>
                  <a:schemeClr val="tx1"/>
                </a:solidFill>
              </a:rPr>
              <a:t>A </a:t>
            </a:r>
            <a:r>
              <a:rPr dirty="0" err="1">
                <a:solidFill>
                  <a:schemeClr val="tx1"/>
                </a:solidFill>
              </a:rPr>
              <a:t>Atuação</a:t>
            </a:r>
            <a:r>
              <a:rPr dirty="0">
                <a:solidFill>
                  <a:schemeClr val="tx1"/>
                </a:solidFill>
              </a:rPr>
              <a:t> dos </a:t>
            </a:r>
            <a:r>
              <a:rPr dirty="0" err="1">
                <a:solidFill>
                  <a:schemeClr val="tx1"/>
                </a:solidFill>
              </a:rPr>
              <a:t>Municípios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frente</a:t>
            </a:r>
            <a:r>
              <a:rPr dirty="0">
                <a:solidFill>
                  <a:schemeClr val="tx1"/>
                </a:solidFill>
              </a:rPr>
              <a:t> à </a:t>
            </a:r>
            <a:r>
              <a:rPr dirty="0" err="1">
                <a:solidFill>
                  <a:schemeClr val="tx1"/>
                </a:solidFill>
              </a:rPr>
              <a:t>Emergência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Climática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39" y="5276365"/>
            <a:ext cx="6347714" cy="94321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BR" dirty="0"/>
              <a:t>Cristina Seixas Graça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dirty="0"/>
              <a:t>Promotora de Justiça – MPBA</a:t>
            </a:r>
            <a:endParaRPr dirty="0"/>
          </a:p>
        </p:txBody>
      </p:sp>
      <p:pic>
        <p:nvPicPr>
          <p:cNvPr id="8" name="Picture 7" descr="A collage of different seasons&#10;&#10;AI-generated content may be incorrect.">
            <a:extLst>
              <a:ext uri="{FF2B5EF4-FFF2-40B4-BE49-F238E27FC236}">
                <a16:creationId xmlns:a16="http://schemas.microsoft.com/office/drawing/2014/main" id="{16521663-6A04-90B7-3D9C-CABBF3EE2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8" y="2039959"/>
            <a:ext cx="6737499" cy="28876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B4220-A9AC-6631-3510-AB6B89667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F3E82-4A71-9A50-FA09-A6564FC1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b="1" dirty="0">
                <a:solidFill>
                  <a:schemeClr val="tx1"/>
                </a:solidFill>
              </a:rPr>
              <a:t>Conceitos da PEMC e os Municípios baianos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7" name="Shape 1">
            <a:extLst>
              <a:ext uri="{FF2B5EF4-FFF2-40B4-BE49-F238E27FC236}">
                <a16:creationId xmlns:a16="http://schemas.microsoft.com/office/drawing/2014/main" id="{061328A0-DB69-A3E1-C516-2346E65D77F9}"/>
              </a:ext>
            </a:extLst>
          </p:cNvPr>
          <p:cNvSpPr/>
          <p:nvPr/>
        </p:nvSpPr>
        <p:spPr>
          <a:xfrm>
            <a:off x="127591" y="2678325"/>
            <a:ext cx="8229599" cy="2871869"/>
          </a:xfrm>
          <a:prstGeom prst="roundRect">
            <a:avLst>
              <a:gd name="adj" fmla="val 15268"/>
            </a:avLst>
          </a:prstGeom>
          <a:solidFill>
            <a:schemeClr val="accent1">
              <a:lumMod val="60000"/>
              <a:lumOff val="40000"/>
            </a:schemeClr>
          </a:solidFill>
          <a:ln w="7620">
            <a:solidFill>
              <a:srgbClr val="BACFDD"/>
            </a:solidFill>
            <a:prstDash val="solid"/>
          </a:ln>
        </p:spPr>
        <p:txBody>
          <a:bodyPr/>
          <a:lstStyle/>
          <a:p>
            <a:pPr algn="just"/>
            <a:r>
              <a:rPr lang="pt-BR" b="1" dirty="0"/>
              <a:t>A legislação estadual baiana inova ao estabelecer princípios específicos que devem orientar a atuação municipal, incluindo o "reconhecimento das diversidades física, biótica, demográfica, econômica, social e cultural dos territórios de identidade do Estado da Bahia na identificação das vulnerabilidades à mudança do clima e na implementação de ações de mitigação e adaptação" (artigo 3º, inciso VI). Este princípio reconhece as especificidades locais e a necessidade de soluções adaptadas às realidades territoriais específicas.</a:t>
            </a:r>
          </a:p>
        </p:txBody>
      </p:sp>
    </p:spTree>
    <p:extLst>
      <p:ext uri="{BB962C8B-B14F-4D97-AF65-F5344CB8AC3E}">
        <p14:creationId xmlns:p14="http://schemas.microsoft.com/office/powerpoint/2010/main" val="396323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DDDDA-BFF9-345E-37AC-2BD8BBB4C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5D1D34-96C9-5F75-6737-6B722A11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02019"/>
            <a:ext cx="7428615" cy="1212111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Instrumentos</a:t>
            </a:r>
            <a:r>
              <a:rPr lang="en-US" b="1" dirty="0">
                <a:solidFill>
                  <a:schemeClr val="tx1"/>
                </a:solidFill>
              </a:rPr>
              <a:t> da PMMC</a:t>
            </a:r>
            <a:br>
              <a:rPr lang="en-US" dirty="0">
                <a:solidFill>
                  <a:srgbClr val="FFFFFF"/>
                </a:solidFill>
                <a:latin typeface="Open Sans Extra Bold Bold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51A8E0-CF55-1BEE-5DCF-885EC57D1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39702"/>
            <a:ext cx="8534401" cy="5414044"/>
          </a:xfrm>
        </p:spPr>
        <p:txBody>
          <a:bodyPr/>
          <a:lstStyle/>
          <a:p>
            <a:pPr algn="just"/>
            <a:endParaRPr lang="pt-BR" sz="2400" dirty="0">
              <a:latin typeface="+mj-lt"/>
            </a:endParaRPr>
          </a:p>
          <a:p>
            <a:pPr algn="just"/>
            <a:r>
              <a:rPr lang="pt-BR" sz="2400" b="1" dirty="0">
                <a:solidFill>
                  <a:schemeClr val="tx1"/>
                </a:solidFill>
                <a:latin typeface="+mj-lt"/>
              </a:rPr>
              <a:t>A implementação efetiva de políticas municipais de mudanças climáticas requer a utilização de instrumentos específicos que permitam tanto a mitigação das emissões de gases de efeito estufa quanto a adaptação aos impactos já inevitáveis das alterações climáticas. O arcabouço normativo brasileiro, estabelecido pela PNMC e pelas legislações estaduais correlatas, </a:t>
            </a:r>
            <a:r>
              <a:rPr lang="pt-BR" sz="2400" b="1" dirty="0" err="1">
                <a:solidFill>
                  <a:schemeClr val="tx1"/>
                </a:solidFill>
                <a:latin typeface="+mj-lt"/>
              </a:rPr>
              <a:t>prevêm</a:t>
            </a:r>
            <a:r>
              <a:rPr lang="pt-BR" sz="2400" b="1" dirty="0">
                <a:solidFill>
                  <a:schemeClr val="tx1"/>
                </a:solidFill>
                <a:latin typeface="+mj-lt"/>
              </a:rPr>
              <a:t> diversos instrumentos que podem ser mobilizados pelos municípios para o enfrentamento da questão climática.</a:t>
            </a:r>
          </a:p>
          <a:p>
            <a:pPr algn="just"/>
            <a:endParaRPr lang="en-US" sz="2400" b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b="1" dirty="0">
              <a:solidFill>
                <a:schemeClr val="tx1"/>
              </a:solidFill>
              <a:latin typeface="Open Sans Light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1851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90A00-488C-0F8A-4905-86556210B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6836A5-275B-F929-CAEE-AE4893E8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02019"/>
            <a:ext cx="7428615" cy="1212111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Instrumentos</a:t>
            </a:r>
            <a:r>
              <a:rPr lang="en-US" b="1" dirty="0">
                <a:solidFill>
                  <a:schemeClr val="tx1"/>
                </a:solidFill>
              </a:rPr>
              <a:t> da PMMC</a:t>
            </a:r>
            <a:br>
              <a:rPr lang="en-US" dirty="0">
                <a:solidFill>
                  <a:srgbClr val="FFFFFF"/>
                </a:solidFill>
                <a:latin typeface="Open Sans Extra Bold Bold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66066D-7DA3-DCA2-C8F2-C83391D9C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39702"/>
            <a:ext cx="8534401" cy="5414044"/>
          </a:xfrm>
        </p:spPr>
        <p:txBody>
          <a:bodyPr>
            <a:normAutofit fontScale="92500" lnSpcReduction="20000"/>
          </a:bodyPr>
          <a:lstStyle/>
          <a:p>
            <a:pPr algn="just"/>
            <a:endParaRPr lang="pt-BR" sz="2400" dirty="0">
              <a:latin typeface="+mj-lt"/>
            </a:endParaRPr>
          </a:p>
          <a:p>
            <a:pPr algn="just"/>
            <a:r>
              <a:rPr lang="pt-BR" sz="2400" b="1" dirty="0">
                <a:solidFill>
                  <a:schemeClr val="tx1"/>
                </a:solidFill>
                <a:latin typeface="+mj-lt"/>
              </a:rPr>
              <a:t>Art. 6º da Lei n. 12.178/2009 –</a:t>
            </a:r>
          </a:p>
          <a:p>
            <a:r>
              <a:rPr lang="pt-BR" dirty="0"/>
              <a:t>I - o Plano Nacional sobre Mudança do Clima;</a:t>
            </a:r>
          </a:p>
          <a:p>
            <a:r>
              <a:rPr lang="pt-BR" dirty="0"/>
              <a:t>II - o Fundo Nacional sobre Mudança do Clima;</a:t>
            </a:r>
          </a:p>
          <a:p>
            <a:r>
              <a:rPr lang="pt-BR" dirty="0"/>
              <a:t>III - os Planos de Ação para a Prevenção e Controle do Desmatamento nos biomas; (Vide Decreto nº 10.142, de2019)</a:t>
            </a:r>
          </a:p>
          <a:p>
            <a:r>
              <a:rPr lang="pt-BR" dirty="0"/>
              <a:t>IV - a Comunicação Nacional do Brasil à Convenção-Quadro das Nações Unidas sobre Mudança do Clima, </a:t>
            </a:r>
            <a:r>
              <a:rPr lang="pt-BR" dirty="0" err="1"/>
              <a:t>deacordo</a:t>
            </a:r>
            <a:r>
              <a:rPr lang="pt-BR" dirty="0"/>
              <a:t> com os critérios estabelecidos por essa Convenção e por suas Conferências das Partes;</a:t>
            </a:r>
          </a:p>
          <a:p>
            <a:r>
              <a:rPr lang="pt-BR" dirty="0"/>
              <a:t>V - as resoluções da Comissão Interministerial de Mudança Global do Clima;</a:t>
            </a:r>
          </a:p>
          <a:p>
            <a:r>
              <a:rPr lang="pt-BR" dirty="0"/>
              <a:t>VI - as medidas fiscais e tributárias destinadas a estimular a redução das emissões e remoção de gases de </a:t>
            </a:r>
            <a:r>
              <a:rPr lang="pt-BR" dirty="0" err="1"/>
              <a:t>efeitoestufa</a:t>
            </a:r>
            <a:r>
              <a:rPr lang="pt-BR" dirty="0"/>
              <a:t>, incluindo alíquotas diferenciadas, isenções, compensações e incentivos, a serem estabelecidos em lei específica;</a:t>
            </a:r>
          </a:p>
          <a:p>
            <a:r>
              <a:rPr lang="pt-BR" dirty="0"/>
              <a:t>VII - as linhas de crédito e financiamento específicas de agentes financeiros públicos e privados;</a:t>
            </a:r>
          </a:p>
          <a:p>
            <a:r>
              <a:rPr lang="pt-BR" dirty="0"/>
              <a:t>VIII - o desenvolvimento de linhas de pesquisa por agências de fomento;</a:t>
            </a:r>
          </a:p>
          <a:p>
            <a:r>
              <a:rPr lang="pt-BR" sz="2400" b="1" dirty="0">
                <a:solidFill>
                  <a:schemeClr val="tx1"/>
                </a:solidFill>
                <a:latin typeface="+mj-lt"/>
              </a:rPr>
              <a:t>....................................................................</a:t>
            </a:r>
          </a:p>
          <a:p>
            <a:pPr algn="just"/>
            <a:endParaRPr lang="en-US" sz="2400" b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b="1" dirty="0">
              <a:solidFill>
                <a:schemeClr val="tx1"/>
              </a:solidFill>
              <a:latin typeface="Open Sans Light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45696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19F3B-684F-AF7F-93D5-211B04056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7AD92F-84AB-4540-6D17-18EF7098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02019"/>
            <a:ext cx="7428615" cy="1212111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Instrumentos</a:t>
            </a:r>
            <a:r>
              <a:rPr lang="en-US" b="1" dirty="0">
                <a:solidFill>
                  <a:schemeClr val="tx1"/>
                </a:solidFill>
              </a:rPr>
              <a:t> da PMMC</a:t>
            </a:r>
            <a:br>
              <a:rPr lang="en-US" dirty="0">
                <a:solidFill>
                  <a:srgbClr val="FFFFFF"/>
                </a:solidFill>
                <a:latin typeface="Open Sans Extra Bold Bold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999A53-3CCF-4B73-C70D-199302665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80110"/>
            <a:ext cx="8534401" cy="5873636"/>
          </a:xfrm>
        </p:spPr>
        <p:txBody>
          <a:bodyPr>
            <a:normAutofit fontScale="62500" lnSpcReduction="20000"/>
          </a:bodyPr>
          <a:lstStyle/>
          <a:p>
            <a:pPr algn="just"/>
            <a:endParaRPr lang="pt-BR" sz="2400" dirty="0">
              <a:latin typeface="+mj-lt"/>
            </a:endParaRPr>
          </a:p>
          <a:p>
            <a:pPr algn="just"/>
            <a:r>
              <a:rPr lang="pt-BR" sz="2400" b="1" dirty="0">
                <a:solidFill>
                  <a:schemeClr val="tx1"/>
                </a:solidFill>
                <a:latin typeface="+mj-lt"/>
              </a:rPr>
              <a:t>Art. 6º da Lei n. 12.050/2011 –</a:t>
            </a:r>
          </a:p>
          <a:p>
            <a:r>
              <a:rPr lang="pt-BR" dirty="0"/>
              <a:t>I - os Relatórios do Painel Intergovernamental sobre Mudanças Climáticas (IPCC);</a:t>
            </a:r>
          </a:p>
          <a:p>
            <a:r>
              <a:rPr lang="pt-BR" dirty="0"/>
              <a:t>II - a Comunicação Nacional do Brasil à Convenção-Quadro das Nações Unidas sobre Mudança do</a:t>
            </a:r>
          </a:p>
          <a:p>
            <a:r>
              <a:rPr lang="pt-BR" dirty="0"/>
              <a:t>Clima, de acordo com os critérios estabelecidos por esta Convenção e por suas Conferências das</a:t>
            </a:r>
          </a:p>
          <a:p>
            <a:r>
              <a:rPr lang="pt-BR" dirty="0"/>
              <a:t>Partes;</a:t>
            </a:r>
          </a:p>
          <a:p>
            <a:r>
              <a:rPr lang="pt-BR" dirty="0"/>
              <a:t>III - o Plano Nacional sobre Mudança do Clima;</a:t>
            </a:r>
          </a:p>
          <a:p>
            <a:r>
              <a:rPr lang="pt-BR" dirty="0"/>
              <a:t>IV - o Fundo Nacional sobre Mudança do Clima;</a:t>
            </a:r>
          </a:p>
          <a:p>
            <a:r>
              <a:rPr lang="pt-BR" dirty="0"/>
              <a:t>V - as Resoluções da Comissão Interministerial de Mudança Global do Clima;</a:t>
            </a:r>
          </a:p>
          <a:p>
            <a:r>
              <a:rPr lang="pt-BR" dirty="0"/>
              <a:t>VI - as Resoluções do Comitê Interministerial sobre Mudança do Clima;</a:t>
            </a:r>
          </a:p>
          <a:p>
            <a:r>
              <a:rPr lang="pt-BR" dirty="0"/>
              <a:t>VII - o Plano Estadual sobre Mudança do Clima;</a:t>
            </a:r>
          </a:p>
          <a:p>
            <a:r>
              <a:rPr lang="pt-BR" dirty="0"/>
              <a:t>VIII - o Plano Estadual de Combate à Desertificação;</a:t>
            </a:r>
          </a:p>
          <a:p>
            <a:r>
              <a:rPr lang="pt-BR" dirty="0"/>
              <a:t>IX - o Plano Estadual de Recursos Hídricos;</a:t>
            </a:r>
          </a:p>
          <a:p>
            <a:r>
              <a:rPr lang="pt-BR" dirty="0"/>
              <a:t>X - o Fundo Estadual de Recursos Hídricos;</a:t>
            </a:r>
          </a:p>
          <a:p>
            <a:r>
              <a:rPr lang="pt-BR" dirty="0"/>
              <a:t>XI - o Plano Estadual de Educação Ambiental;</a:t>
            </a:r>
          </a:p>
          <a:p>
            <a:r>
              <a:rPr lang="pt-BR" dirty="0"/>
              <a:t>XII - o Plano Estadual de Saúde;</a:t>
            </a:r>
          </a:p>
          <a:p>
            <a:r>
              <a:rPr lang="pt-BR" dirty="0"/>
              <a:t>XIII - o Plano Estadual do Meio Ambiente;</a:t>
            </a:r>
          </a:p>
          <a:p>
            <a:r>
              <a:rPr lang="pt-BR" dirty="0"/>
              <a:t>XIV - o Fundo Estadual de Recursos Ambientais;</a:t>
            </a:r>
          </a:p>
          <a:p>
            <a:r>
              <a:rPr lang="pt-BR" dirty="0"/>
              <a:t>XV - o Plano Estadual de Prevenção e Combate a Incêndios Florestais;</a:t>
            </a:r>
          </a:p>
          <a:p>
            <a:r>
              <a:rPr lang="pt-BR" dirty="0"/>
              <a:t>XVI - o Zoneamento Ecológico-Econômico do Estado da Bahia;</a:t>
            </a:r>
          </a:p>
          <a:p>
            <a:r>
              <a:rPr lang="pt-BR" dirty="0"/>
              <a:t>XVII - o Inventário Estadual de Gases de Efeito Estufa - GEE;</a:t>
            </a:r>
          </a:p>
          <a:p>
            <a:r>
              <a:rPr lang="pt-BR" dirty="0"/>
              <a:t>XVIII - o Mapa Estadual de Vulnerabilidade às Mudanças Climáticas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b="1" dirty="0">
              <a:solidFill>
                <a:schemeClr val="tx1"/>
              </a:solidFill>
              <a:latin typeface="Open Sans Light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36814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792D5-28D9-9BED-DC05-ED2CC5438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44356-ADBA-F393-0A74-BC4C8E36A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chemeClr val="tx1"/>
                </a:solidFill>
              </a:rPr>
              <a:t>Instrumento</a:t>
            </a:r>
            <a:r>
              <a:rPr dirty="0">
                <a:solidFill>
                  <a:schemeClr val="tx1"/>
                </a:solidFill>
              </a:rPr>
              <a:t> Chave 1: O Plano Municipal de </a:t>
            </a:r>
            <a:r>
              <a:rPr dirty="0" err="1">
                <a:solidFill>
                  <a:schemeClr val="tx1"/>
                </a:solidFill>
              </a:rPr>
              <a:t>Ação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Climática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E2B42-0574-BF6D-52ED-EDB0DC2A9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099256"/>
            <a:ext cx="7194699" cy="31843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b="1" dirty="0"/>
              <a:t>O PMAC é a ferramenta central de planejamento. Ele serve para subsidiar políticas públicas, captar recursos e integrar ações. Sua elaboração é obrigatória e deve conter, no mínimo:</a:t>
            </a:r>
          </a:p>
          <a:p>
            <a:endParaRPr lang="pt-BR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FEA89E2-5250-3CEC-BB9D-2DF6F7EBD7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895543"/>
              </p:ext>
            </p:extLst>
          </p:nvPr>
        </p:nvGraphicFramePr>
        <p:xfrm>
          <a:off x="673993" y="3285901"/>
          <a:ext cx="7055877" cy="318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79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e chart with a number of percentages&#10;&#10;AI-generated content may be incorrect.">
            <a:extLst>
              <a:ext uri="{FF2B5EF4-FFF2-40B4-BE49-F238E27FC236}">
                <a16:creationId xmlns:a16="http://schemas.microsoft.com/office/drawing/2014/main" id="{0BE17DDE-53F9-85B3-817C-387FE09DAE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0393" y="902892"/>
            <a:ext cx="5839026" cy="5839026"/>
          </a:xfrm>
        </p:spPr>
      </p:pic>
    </p:spTree>
    <p:extLst>
      <p:ext uri="{BB962C8B-B14F-4D97-AF65-F5344CB8AC3E}">
        <p14:creationId xmlns:p14="http://schemas.microsoft.com/office/powerpoint/2010/main" val="1951830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12651"/>
            <a:ext cx="7290392" cy="1717749"/>
          </a:xfrm>
        </p:spPr>
        <p:txBody>
          <a:bodyPr/>
          <a:lstStyle/>
          <a:p>
            <a:pPr algn="just"/>
            <a:r>
              <a:rPr dirty="0" err="1">
                <a:solidFill>
                  <a:schemeClr val="tx1"/>
                </a:solidFill>
              </a:rPr>
              <a:t>Estruturação</a:t>
            </a:r>
            <a:r>
              <a:rPr dirty="0">
                <a:solidFill>
                  <a:schemeClr val="tx1"/>
                </a:solidFill>
              </a:rPr>
              <a:t> da </a:t>
            </a:r>
            <a:r>
              <a:rPr dirty="0" err="1">
                <a:solidFill>
                  <a:schemeClr val="tx1"/>
                </a:solidFill>
              </a:rPr>
              <a:t>Governança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Climática</a:t>
            </a:r>
            <a:r>
              <a:rPr dirty="0">
                <a:solidFill>
                  <a:schemeClr val="tx1"/>
                </a:solidFill>
              </a:rPr>
              <a:t> Municipal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4224271"/>
            <a:ext cx="6969726" cy="2995770"/>
          </a:xfrm>
        </p:spPr>
        <p:txBody>
          <a:bodyPr/>
          <a:lstStyle/>
          <a:p>
            <a:endParaRPr lang="pt-BR" dirty="0"/>
          </a:p>
          <a:p>
            <a:pPr marL="0" indent="0" algn="just">
              <a:buNone/>
            </a:pPr>
            <a:r>
              <a:rPr lang="pt-BR" b="1" dirty="0"/>
              <a:t>Para garantir a efetividade da política, é preciso uma estrutura administrativa mínima. Recomenda-se a criação de um Núcleo Técnico ou Comitê Intersetorial de Governança Climática, vinculado às secretarias de Meio Ambiente e Planejamento, para coordenar as ações. A transparência deve ser assegurada por meio de portais públicos</a:t>
            </a:r>
            <a:r>
              <a:rPr lang="pt-BR" dirty="0"/>
              <a:t>.</a:t>
            </a:r>
            <a:endParaRPr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CA7302-BA17-1578-FB6F-10A04CDB42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113585"/>
              </p:ext>
            </p:extLst>
          </p:nvPr>
        </p:nvGraphicFramePr>
        <p:xfrm>
          <a:off x="1564674" y="1613874"/>
          <a:ext cx="4942451" cy="315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87079"/>
            <a:ext cx="7513675" cy="1643321"/>
          </a:xfrm>
        </p:spPr>
        <p:txBody>
          <a:bodyPr/>
          <a:lstStyle/>
          <a:p>
            <a:pPr algn="just"/>
            <a:r>
              <a:rPr dirty="0" err="1">
                <a:solidFill>
                  <a:schemeClr val="tx1"/>
                </a:solidFill>
              </a:rPr>
              <a:t>Ação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Climática</a:t>
            </a:r>
            <a:r>
              <a:rPr dirty="0">
                <a:solidFill>
                  <a:schemeClr val="tx1"/>
                </a:solidFill>
              </a:rPr>
              <a:t> Transversal: </a:t>
            </a:r>
            <a:r>
              <a:rPr dirty="0" err="1">
                <a:solidFill>
                  <a:schemeClr val="tx1"/>
                </a:solidFill>
              </a:rPr>
              <a:t>Integrando</a:t>
            </a:r>
            <a:r>
              <a:rPr dirty="0">
                <a:solidFill>
                  <a:schemeClr val="tx1"/>
                </a:solidFill>
              </a:rPr>
              <a:t> para </a:t>
            </a:r>
            <a:r>
              <a:rPr dirty="0" err="1">
                <a:solidFill>
                  <a:schemeClr val="tx1"/>
                </a:solidFill>
              </a:rPr>
              <a:t>Governar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4056845"/>
            <a:ext cx="7407351" cy="2667098"/>
          </a:xfrm>
        </p:spPr>
        <p:txBody>
          <a:bodyPr/>
          <a:lstStyle/>
          <a:p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b="1" dirty="0"/>
              <a:t>A política climática não pode ser uma agenda isolada. Ela deve ser integrada de forma transversal nos principais instrumentos de planejamento municipal, como o Plano Diretor, as Leis de Uso e Ocupação do Solo, os Códigos de Obras e, crucialmente, nas leis orçamentárias (PPA, LDO e LOA) para garantir recursos para sua execução.</a:t>
            </a:r>
            <a:endParaRPr b="1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BF70398-686E-A4D5-5A10-1183E22642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5043354"/>
              </p:ext>
            </p:extLst>
          </p:nvPr>
        </p:nvGraphicFramePr>
        <p:xfrm>
          <a:off x="1524000" y="1627191"/>
          <a:ext cx="5823098" cy="3300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886354" cy="1320800"/>
          </a:xfrm>
        </p:spPr>
        <p:txBody>
          <a:bodyPr/>
          <a:lstStyle/>
          <a:p>
            <a:pPr algn="just"/>
            <a:r>
              <a:rPr dirty="0">
                <a:solidFill>
                  <a:schemeClr val="tx1"/>
                </a:solidFill>
              </a:rPr>
              <a:t>A </a:t>
            </a:r>
            <a:r>
              <a:rPr dirty="0" err="1">
                <a:solidFill>
                  <a:schemeClr val="tx1"/>
                </a:solidFill>
              </a:rPr>
              <a:t>Inação</a:t>
            </a:r>
            <a:r>
              <a:rPr dirty="0">
                <a:solidFill>
                  <a:schemeClr val="tx1"/>
                </a:solidFill>
              </a:rPr>
              <a:t> Gera </a:t>
            </a:r>
            <a:r>
              <a:rPr dirty="0" err="1">
                <a:solidFill>
                  <a:schemeClr val="tx1"/>
                </a:solidFill>
              </a:rPr>
              <a:t>Responsabilidade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930400"/>
            <a:ext cx="7173435" cy="1550991"/>
          </a:xfrm>
        </p:spPr>
        <p:txBody>
          <a:bodyPr/>
          <a:lstStyle/>
          <a:p>
            <a:pPr marL="0" indent="0" algn="just">
              <a:buNone/>
            </a:pPr>
            <a:r>
              <a:rPr lang="pt-BR" b="1" dirty="0"/>
              <a:t>A omissão na formulação e execução de políticas climáticas essenciais não é uma opção politicamente neutra, mas uma falta com graves consequências jurídicas para o gestor. A inércia pode configurar:</a:t>
            </a:r>
          </a:p>
          <a:p>
            <a:endParaRPr lang="pt-BR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41728EF-EE06-4B28-2CBA-3498A7011F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3641619"/>
              </p:ext>
            </p:extLst>
          </p:nvPr>
        </p:nvGraphicFramePr>
        <p:xfrm>
          <a:off x="744279" y="3062177"/>
          <a:ext cx="6836735" cy="3625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780029" cy="1320800"/>
          </a:xfrm>
        </p:spPr>
        <p:txBody>
          <a:bodyPr>
            <a:normAutofit fontScale="90000"/>
          </a:bodyPr>
          <a:lstStyle/>
          <a:p>
            <a:pPr algn="just"/>
            <a:r>
              <a:rPr dirty="0" err="1">
                <a:solidFill>
                  <a:schemeClr val="tx1"/>
                </a:solidFill>
              </a:rPr>
              <a:t>Instrumento</a:t>
            </a:r>
            <a:r>
              <a:rPr dirty="0">
                <a:solidFill>
                  <a:schemeClr val="tx1"/>
                </a:solidFill>
              </a:rPr>
              <a:t> Chave 2: O </a:t>
            </a:r>
            <a:r>
              <a:rPr dirty="0" err="1">
                <a:solidFill>
                  <a:schemeClr val="tx1"/>
                </a:solidFill>
              </a:rPr>
              <a:t>Licenciamento</a:t>
            </a:r>
            <a:r>
              <a:rPr dirty="0">
                <a:solidFill>
                  <a:schemeClr val="tx1"/>
                </a:solidFill>
              </a:rPr>
              <a:t> Ambiental </a:t>
            </a:r>
            <a:r>
              <a:rPr dirty="0" err="1">
                <a:solidFill>
                  <a:schemeClr val="tx1"/>
                </a:solidFill>
              </a:rPr>
              <a:t>Climático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780176"/>
            <a:ext cx="7215964" cy="3880773"/>
          </a:xfrm>
        </p:spPr>
        <p:txBody>
          <a:bodyPr>
            <a:normAutofit lnSpcReduction="10000"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just">
              <a:buNone/>
            </a:pPr>
            <a:r>
              <a:rPr lang="pt-BR" b="1" dirty="0"/>
              <a:t>O licenciamento ambiental é um instrumento preventivo fundamental. É imperativo que os Estudos de Impacto Ambiental (EIA/RIMA) passem a incorporar a variável climática, avaliando não apenas as emissões de GEE do empreendimento, mas também seus impactos sobre a resiliência local (hidrologia, temperatura) e exigindo medidas de mitigação e compensação climática.</a:t>
            </a:r>
          </a:p>
          <a:p>
            <a:pPr marL="0" indent="0">
              <a:buNone/>
            </a:pPr>
            <a:endParaRPr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A7662D-8644-E1AD-FD45-2BF52B36DE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082964"/>
              </p:ext>
            </p:extLst>
          </p:nvPr>
        </p:nvGraphicFramePr>
        <p:xfrm>
          <a:off x="734095" y="2021983"/>
          <a:ext cx="6780029" cy="2588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522873" y="2537525"/>
            <a:ext cx="7642931" cy="41917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792"/>
              </a:lnSpc>
            </a:pPr>
            <a:r>
              <a:rPr lang="en-US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 Ciência Climática comprova o </a:t>
            </a:r>
            <a:r>
              <a:rPr lang="pt-BR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aquecimento global e as suas externalidades negativas. O AR6 do IPCC detalha as consequências devastadoras do aumento das emissões de gases do efeito estufa (GEE) em todo o mundo. </a:t>
            </a:r>
            <a:endParaRPr lang="en-US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ts val="1792"/>
              </a:lnSpc>
            </a:pPr>
            <a:endParaRPr lang="en-US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r>
              <a:rPr lang="pt-BR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Cada uma das quatro últimas décadas foi mais quente que todas as anteriores desde 1850. Entre 2011-2024, o aquecimento da temperatura sobre os continentes é de 1,59oC em média, contra 0,88oC sobre o oceano.</a:t>
            </a:r>
            <a:endParaRPr lang="en-US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b="1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r>
              <a:rPr lang="pt-BR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Com o ritmo cada vez mais acelerado de aquecimento do planeta Terra, caminhamos para um mundo incerto e com  severos limites de adaptação as novas condições. O fenômeno em questão é resultado do aumento significativo do acumulo de gases de efeito estufa (GEE) na atmosfera, em razão de atividades desenvolvidas pelos seres humanos</a:t>
            </a:r>
            <a:r>
              <a:rPr lang="en-US" b="1" u="sng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  <a:r>
              <a:rPr lang="en-US" b="1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>
              <a:lnSpc>
                <a:spcPts val="2304"/>
              </a:lnSpc>
            </a:pPr>
            <a:endParaRPr lang="en-US" sz="1400" dirty="0">
              <a:solidFill>
                <a:srgbClr val="454C28"/>
              </a:solidFill>
              <a:latin typeface="Open Sans Light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256054" y="2673894"/>
            <a:ext cx="282110" cy="46823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256054" y="3712422"/>
            <a:ext cx="282110" cy="46823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232241" y="4827062"/>
            <a:ext cx="282110" cy="468231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514351" y="1163825"/>
            <a:ext cx="7339121" cy="8465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56"/>
              </a:lnSpc>
            </a:pPr>
            <a:r>
              <a:rPr lang="en-US" sz="3600" b="1" dirty="0">
                <a:solidFill>
                  <a:srgbClr val="454C2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O CONTEXTO DAS MUDANÇAS CLIMÁTICAS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07350" cy="1320800"/>
          </a:xfrm>
        </p:spPr>
        <p:txBody>
          <a:bodyPr>
            <a:normAutofit fontScale="90000"/>
          </a:bodyPr>
          <a:lstStyle/>
          <a:p>
            <a:pPr algn="just"/>
            <a:r>
              <a:rPr dirty="0">
                <a:solidFill>
                  <a:schemeClr val="tx1"/>
                </a:solidFill>
              </a:rPr>
              <a:t>A </a:t>
            </a:r>
            <a:r>
              <a:rPr dirty="0" err="1">
                <a:solidFill>
                  <a:schemeClr val="tx1"/>
                </a:solidFill>
              </a:rPr>
              <a:t>Ação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Climática</a:t>
            </a:r>
            <a:r>
              <a:rPr dirty="0">
                <a:solidFill>
                  <a:schemeClr val="tx1"/>
                </a:solidFill>
              </a:rPr>
              <a:t> é </a:t>
            </a:r>
            <a:r>
              <a:rPr dirty="0" err="1">
                <a:solidFill>
                  <a:schemeClr val="tx1"/>
                </a:solidFill>
              </a:rPr>
              <a:t>Viável</a:t>
            </a:r>
            <a:r>
              <a:rPr dirty="0">
                <a:solidFill>
                  <a:schemeClr val="tx1"/>
                </a:solidFill>
              </a:rPr>
              <a:t>: Ferramentas e </a:t>
            </a:r>
            <a:r>
              <a:rPr dirty="0" err="1">
                <a:solidFill>
                  <a:schemeClr val="tx1"/>
                </a:solidFill>
              </a:rPr>
              <a:t>Recursos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Disponíveis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39" y="1930400"/>
            <a:ext cx="7255659" cy="2693116"/>
          </a:xfrm>
        </p:spPr>
        <p:txBody>
          <a:bodyPr/>
          <a:lstStyle/>
          <a:p>
            <a:pPr marL="0" indent="0" algn="just">
              <a:buNone/>
            </a:pPr>
            <a:r>
              <a:rPr lang="pt-BR" sz="2000" b="1" dirty="0"/>
              <a:t>Os municípios não estão sozinhos. Existem plataformas federais de suporte técnico (AdaptaBrasil, ClimaAdapt) para auxiliar no diagnóstico de vulnerabilidades. Além disso, há programas de financiamento disponíveis, como o AdaptaCidades (MMA) e o Fundo Clima (BNDES), cujo acesso é frequentemente condicionado à existência de um plano municipal estruturado.</a:t>
            </a:r>
          </a:p>
          <a:p>
            <a:pPr marL="0" indent="0">
              <a:buNone/>
            </a:pPr>
            <a:endParaRPr lang="pt-BR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FC2F560-8E9C-9841-D189-5026EBA30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7826351"/>
              </p:ext>
            </p:extLst>
          </p:nvPr>
        </p:nvGraphicFramePr>
        <p:xfrm>
          <a:off x="861238" y="4073901"/>
          <a:ext cx="6007396" cy="2089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 company">
            <a:extLst>
              <a:ext uri="{FF2B5EF4-FFF2-40B4-BE49-F238E27FC236}">
                <a16:creationId xmlns:a16="http://schemas.microsoft.com/office/drawing/2014/main" id="{215A4BF5-B14A-AAEB-1539-EF80AF8DBA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23" y="754912"/>
            <a:ext cx="8612372" cy="5390707"/>
          </a:xfrm>
        </p:spPr>
      </p:pic>
    </p:spTree>
    <p:extLst>
      <p:ext uri="{BB962C8B-B14F-4D97-AF65-F5344CB8AC3E}">
        <p14:creationId xmlns:p14="http://schemas.microsoft.com/office/powerpoint/2010/main" val="1912504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800754" cy="1320800"/>
          </a:xfrm>
        </p:spPr>
        <p:txBody>
          <a:bodyPr/>
          <a:lstStyle/>
          <a:p>
            <a:r>
              <a:rPr dirty="0" err="1">
                <a:solidFill>
                  <a:schemeClr val="tx1"/>
                </a:solidFill>
              </a:rPr>
              <a:t>Mensagem</a:t>
            </a:r>
            <a:r>
              <a:rPr dirty="0">
                <a:solidFill>
                  <a:schemeClr val="tx1"/>
                </a:solidFill>
              </a:rPr>
              <a:t> Final: Um </a:t>
            </a:r>
            <a:r>
              <a:rPr dirty="0" err="1">
                <a:solidFill>
                  <a:schemeClr val="tx1"/>
                </a:solidFill>
              </a:rPr>
              <a:t>Chamado</a:t>
            </a:r>
            <a:r>
              <a:rPr dirty="0">
                <a:solidFill>
                  <a:schemeClr val="tx1"/>
                </a:solidFill>
              </a:rPr>
              <a:t> à </a:t>
            </a:r>
            <a:r>
              <a:rPr dirty="0" err="1">
                <a:solidFill>
                  <a:schemeClr val="tx1"/>
                </a:solidFill>
              </a:rPr>
              <a:t>Ação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761482-461D-0AAC-AB48-29BB095E2B7B}"/>
              </a:ext>
            </a:extLst>
          </p:cNvPr>
          <p:cNvSpPr txBox="1"/>
          <p:nvPr/>
        </p:nvSpPr>
        <p:spPr>
          <a:xfrm>
            <a:off x="609599" y="914401"/>
            <a:ext cx="7311657" cy="46422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lvl="0" indent="0"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chemeClr val="tx1"/>
                </a:solidFill>
              </a:rPr>
              <a:t>A governança climática é uma responsabilidade jurídica e política inadiável. Assumir o protagonismo na ação climática não é apenas cumprir a lei, mas também uma oportunidade de promover um desenvolvimento sustentável, justo e resiliente. Governar com o clima em mente é proteger a vida, o orçamento público e o futuro das cidades</a:t>
            </a:r>
            <a:r>
              <a:rPr lang="pt-BR" sz="1800" b="1" kern="12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4" name="Picture 13" descr="A tree and grass with the sun behind it&#10;&#10;AI-generated content may be incorrect.">
            <a:extLst>
              <a:ext uri="{FF2B5EF4-FFF2-40B4-BE49-F238E27FC236}">
                <a16:creationId xmlns:a16="http://schemas.microsoft.com/office/drawing/2014/main" id="{47834EE8-C67A-9F39-1B66-26231F971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060" y="4497573"/>
            <a:ext cx="4316819" cy="226762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AF8122-AD0D-248A-EBDB-B4C49B13C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8141" y="4315471"/>
            <a:ext cx="6347715" cy="860400"/>
          </a:xfrm>
        </p:spPr>
        <p:txBody>
          <a:bodyPr>
            <a:normAutofit fontScale="85000" lnSpcReduction="10000"/>
          </a:bodyPr>
          <a:lstStyle/>
          <a:p>
            <a:r>
              <a:rPr lang="pt-BR" dirty="0">
                <a:solidFill>
                  <a:schemeClr val="tx1"/>
                </a:solidFill>
              </a:rPr>
              <a:t>"Agradeço a atenção de todos e coloco o Ministério Público à disposição para dialogar e colaborar na construção de políticas climáticas eficazes em nossos municípios. Muito obrigada."</a:t>
            </a:r>
          </a:p>
          <a:p>
            <a:endParaRPr lang="pt-BR" dirty="0"/>
          </a:p>
        </p:txBody>
      </p:sp>
      <p:pic>
        <p:nvPicPr>
          <p:cNvPr id="8" name="Picture 7" descr="A hand holding a planet and a fire&#10;&#10;AI-generated content may be incorrect.">
            <a:extLst>
              <a:ext uri="{FF2B5EF4-FFF2-40B4-BE49-F238E27FC236}">
                <a16:creationId xmlns:a16="http://schemas.microsoft.com/office/drawing/2014/main" id="{7BE6FE2D-2F3F-278A-3B27-2BFFD571F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903" y="1096665"/>
            <a:ext cx="4984189" cy="279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4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3ED5DB1-5A0A-0DBD-EDAE-BB2B50B287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366" r="1" b="18794"/>
          <a:stretch/>
        </p:blipFill>
        <p:spPr>
          <a:xfrm>
            <a:off x="10" y="857255"/>
            <a:ext cx="5411541" cy="2226973"/>
          </a:xfrm>
          <a:custGeom>
            <a:avLst/>
            <a:gdLst/>
            <a:ahLst/>
            <a:cxnLst/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B1E888A-E019-6F10-3B4F-13593A6ECC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208"/>
          <a:stretch/>
        </p:blipFill>
        <p:spPr>
          <a:xfrm>
            <a:off x="4216675" y="857249"/>
            <a:ext cx="4927327" cy="2813046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FA285FE2-9EEF-AE61-1393-73677C5CC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030" b="25249"/>
          <a:stretch/>
        </p:blipFill>
        <p:spPr>
          <a:xfrm>
            <a:off x="3136508" y="3773171"/>
            <a:ext cx="6007494" cy="2227580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7DBA2020-CCEF-8DD9-5EB9-A87384F2CA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309"/>
          <a:stretch/>
        </p:blipFill>
        <p:spPr>
          <a:xfrm>
            <a:off x="1" y="3187098"/>
            <a:ext cx="4657165" cy="2813652"/>
          </a:xfrm>
          <a:custGeom>
            <a:avLst/>
            <a:gdLst/>
            <a:ahLst/>
            <a:cxnLst/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4500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66481A7-7824-24E2-0286-26C4A499D2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51"/>
          <a:stretch/>
        </p:blipFill>
        <p:spPr>
          <a:xfrm>
            <a:off x="3871539" y="3311691"/>
            <a:ext cx="4579037" cy="268905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3911BEC-C8C0-6F0C-AA44-2F12E1360A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564" r="1" b="1"/>
          <a:stretch/>
        </p:blipFill>
        <p:spPr>
          <a:xfrm>
            <a:off x="10" y="857257"/>
            <a:ext cx="5459925" cy="2921502"/>
          </a:xfrm>
          <a:custGeom>
            <a:avLst/>
            <a:gdLst/>
            <a:ahLst/>
            <a:cxnLst/>
            <a:rect l="l" t="t" r="r" b="b"/>
            <a:pathLst>
              <a:path w="7279913" h="3895335">
                <a:moveTo>
                  <a:pt x="0" y="0"/>
                </a:moveTo>
                <a:lnTo>
                  <a:pt x="7279913" y="0"/>
                </a:lnTo>
                <a:lnTo>
                  <a:pt x="7279913" y="3116976"/>
                </a:lnTo>
                <a:lnTo>
                  <a:pt x="5011287" y="3116976"/>
                </a:lnTo>
                <a:lnTo>
                  <a:pt x="5011287" y="3895335"/>
                </a:lnTo>
                <a:lnTo>
                  <a:pt x="0" y="3895335"/>
                </a:lnTo>
                <a:close/>
              </a:path>
            </a:pathLst>
          </a:cu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7EED07F-1F5A-B380-7F8F-6C69280CFB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32" r="8371"/>
          <a:stretch/>
        </p:blipFill>
        <p:spPr>
          <a:xfrm>
            <a:off x="5593727" y="840340"/>
            <a:ext cx="2856849" cy="235464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D7D84E6-7056-1116-54F3-3E86FB6F2A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474" r="-2" b="-2"/>
          <a:stretch/>
        </p:blipFill>
        <p:spPr>
          <a:xfrm>
            <a:off x="1" y="3906581"/>
            <a:ext cx="3750890" cy="209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2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88082-1164-1CC6-1680-9FE52BCDF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02019"/>
            <a:ext cx="7428615" cy="1212111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Compromissos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climáticos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brasileiro</a:t>
            </a:r>
            <a:br>
              <a:rPr lang="en-US" dirty="0">
                <a:solidFill>
                  <a:srgbClr val="FFFFFF"/>
                </a:solidFill>
                <a:latin typeface="Open Sans Extra Bold Bold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30EFF85-4AE7-A46E-75FA-45584C9BE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339702"/>
            <a:ext cx="8534401" cy="5414044"/>
          </a:xfrm>
        </p:spPr>
        <p:txBody>
          <a:bodyPr/>
          <a:lstStyle/>
          <a:p>
            <a:pPr algn="just"/>
            <a:r>
              <a:rPr lang="en-US" b="1" dirty="0" err="1">
                <a:solidFill>
                  <a:schemeClr val="tx1"/>
                </a:solidFill>
                <a:latin typeface="+mj-lt"/>
              </a:rPr>
              <a:t>Obrigatoriedade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proteção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dos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direitos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fundamentais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imposta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pela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Constituição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Federal – art. 225 -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modelo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governança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ambiental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conceituado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como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Estado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Socioambiental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Direito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baseado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em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princípios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estruturantes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como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o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proibição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retrocesso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precaução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prevenção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informação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participação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social, do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poluidor-pagador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, da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responsabilidade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civil, penal 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administrativa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em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matéria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ambiental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just"/>
            <a:r>
              <a:rPr lang="en-US" b="1" dirty="0" err="1">
                <a:solidFill>
                  <a:schemeClr val="tx1"/>
                </a:solidFill>
                <a:latin typeface="+mj-lt"/>
              </a:rPr>
              <a:t>Acordo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Paris -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finalidade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fortalecer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resposta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global à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ameaça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das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mudanças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climáticas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reforçar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capacidade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dos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países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para lidar com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os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seus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impactos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–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manter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temperatura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média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global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menor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 que 2ºC –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criar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nossa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Contribuição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Nacionalmente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Determinada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- NDC 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revisá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-la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periodicamente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just"/>
            <a:r>
              <a:rPr lang="en-US" b="1" dirty="0">
                <a:solidFill>
                  <a:schemeClr val="tx1"/>
                </a:solidFill>
                <a:latin typeface="+mj-lt"/>
              </a:rPr>
              <a:t> Política Nacional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sobre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Mudança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Clima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– PNMC – Lei 12.187/2009 - meta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redução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das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emissões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de gases de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efeito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estufa e à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compatibilização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desenvolvimento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econômico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-social com a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proteção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do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sistema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j-lt"/>
              </a:rPr>
              <a:t>climático</a:t>
            </a:r>
            <a:r>
              <a:rPr lang="en-US" b="1" dirty="0">
                <a:solidFill>
                  <a:schemeClr val="tx1"/>
                </a:solidFill>
                <a:latin typeface="Open Sans Light"/>
              </a:rPr>
              <a:t>.</a:t>
            </a:r>
          </a:p>
          <a:p>
            <a:pPr algn="just"/>
            <a:endParaRPr lang="en-US" b="1" dirty="0">
              <a:solidFill>
                <a:schemeClr val="tx1"/>
              </a:solidFill>
              <a:latin typeface="Open Sans Light"/>
            </a:endParaRPr>
          </a:p>
          <a:p>
            <a:pPr algn="just"/>
            <a:endParaRPr lang="en-US" b="1" dirty="0">
              <a:solidFill>
                <a:schemeClr val="tx1"/>
              </a:solidFill>
              <a:latin typeface="Open Sans Light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8255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983144" cy="1320800"/>
          </a:xfrm>
        </p:spPr>
        <p:txBody>
          <a:bodyPr>
            <a:normAutofit fontScale="90000"/>
          </a:bodyPr>
          <a:lstStyle/>
          <a:p>
            <a:pPr algn="just"/>
            <a:r>
              <a:rPr b="1" dirty="0">
                <a:solidFill>
                  <a:schemeClr val="tx1"/>
                </a:solidFill>
              </a:rPr>
              <a:t>O Dever de Agir: Uma </a:t>
            </a:r>
            <a:r>
              <a:rPr b="1" dirty="0" err="1">
                <a:solidFill>
                  <a:schemeClr val="tx1"/>
                </a:solidFill>
              </a:rPr>
              <a:t>Obrigação</a:t>
            </a:r>
            <a:r>
              <a:rPr b="1" dirty="0">
                <a:solidFill>
                  <a:schemeClr val="tx1"/>
                </a:solidFill>
              </a:rPr>
              <a:t> </a:t>
            </a:r>
            <a:r>
              <a:rPr b="1" dirty="0" err="1">
                <a:solidFill>
                  <a:schemeClr val="tx1"/>
                </a:solidFill>
              </a:rPr>
              <a:t>Constitucional</a:t>
            </a:r>
            <a:r>
              <a:rPr b="1" dirty="0">
                <a:solidFill>
                  <a:schemeClr val="tx1"/>
                </a:solidFill>
              </a:rPr>
              <a:t> e Legal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029" y="2368500"/>
            <a:ext cx="6347714" cy="24242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b="1" dirty="0" err="1"/>
              <a:t>Constituição</a:t>
            </a:r>
            <a:r>
              <a:rPr b="1" dirty="0"/>
              <a:t> Federal: </a:t>
            </a:r>
            <a:r>
              <a:rPr lang="pt-BR" sz="1600" b="1" dirty="0"/>
              <a:t>Arts. 225 (dever de todos), 23 (competência comum) e 30 (interesse local).</a:t>
            </a:r>
          </a:p>
          <a:p>
            <a:pPr marL="0" indent="0">
              <a:buNone/>
            </a:pPr>
            <a:endParaRPr b="1" dirty="0"/>
          </a:p>
          <a:p>
            <a:pPr marL="0" indent="0" algn="just">
              <a:buNone/>
            </a:pPr>
            <a:r>
              <a:rPr b="1" dirty="0"/>
              <a:t>Lei 12.187/2009 (PNMC)</a:t>
            </a:r>
            <a:r>
              <a:rPr lang="pt-BR" b="1" dirty="0"/>
              <a:t>: </a:t>
            </a:r>
            <a:r>
              <a:rPr lang="pt-BR" sz="1600" b="1" dirty="0"/>
              <a:t>Exige a articulação federativa e a criação de planos subnacionais.</a:t>
            </a:r>
          </a:p>
          <a:p>
            <a:pPr marL="0" indent="0">
              <a:buNone/>
            </a:pPr>
            <a:endParaRPr b="1" dirty="0"/>
          </a:p>
          <a:p>
            <a:pPr marL="0" indent="0" algn="just">
              <a:buNone/>
            </a:pPr>
            <a:r>
              <a:rPr b="1" dirty="0"/>
              <a:t>Ac</a:t>
            </a:r>
            <a:r>
              <a:rPr lang="pt-BR" b="1" dirty="0"/>
              <a:t>o</a:t>
            </a:r>
            <a:r>
              <a:rPr b="1" dirty="0" err="1"/>
              <a:t>rdo</a:t>
            </a:r>
            <a:r>
              <a:rPr b="1" dirty="0"/>
              <a:t> de Paris</a:t>
            </a:r>
            <a:r>
              <a:rPr lang="pt-BR" b="1" dirty="0"/>
              <a:t>: </a:t>
            </a:r>
            <a:r>
              <a:rPr lang="pt-BR" sz="1600" b="1" dirty="0"/>
              <a:t>Compromissos de neutralidade de carbono com natureza supralegal, reconhecida pelo STF.</a:t>
            </a:r>
          </a:p>
          <a:p>
            <a:pPr marL="0" indent="0">
              <a:buNone/>
            </a:pPr>
            <a:endParaRPr lang="pt-BR" b="1" dirty="0"/>
          </a:p>
          <a:p>
            <a:pPr marL="0" indent="0" algn="just">
              <a:buNone/>
            </a:pPr>
            <a:r>
              <a:rPr lang="pt-BR" b="1" dirty="0"/>
              <a:t>Lei n.</a:t>
            </a:r>
            <a:r>
              <a:rPr lang="pt-BR" sz="1600" b="1" dirty="0"/>
              <a:t>12.050/2009 (PEMC): estabelece as diretrizes para atuação em favor do clima estável no Estado da Bahia</a:t>
            </a:r>
            <a:endParaRPr lang="pt-BR" sz="1600" dirty="0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5D58D7CC-2C98-0933-F0A8-1AB50C9E905C}"/>
              </a:ext>
            </a:extLst>
          </p:cNvPr>
          <p:cNvSpPr/>
          <p:nvPr/>
        </p:nvSpPr>
        <p:spPr>
          <a:xfrm>
            <a:off x="708338" y="4568174"/>
            <a:ext cx="385131" cy="399245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FA75C961-9400-FFA4-0196-5B72454D91E0}"/>
              </a:ext>
            </a:extLst>
          </p:cNvPr>
          <p:cNvSpPr/>
          <p:nvPr/>
        </p:nvSpPr>
        <p:spPr>
          <a:xfrm>
            <a:off x="708337" y="3477006"/>
            <a:ext cx="385131" cy="399245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78298C60-E410-722B-40D1-D94683C22E95}"/>
              </a:ext>
            </a:extLst>
          </p:cNvPr>
          <p:cNvSpPr/>
          <p:nvPr/>
        </p:nvSpPr>
        <p:spPr>
          <a:xfrm>
            <a:off x="668172" y="2388453"/>
            <a:ext cx="385131" cy="399245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1A270441-4CFD-5EBB-F2AA-CD3F34B0F0A0}"/>
              </a:ext>
            </a:extLst>
          </p:cNvPr>
          <p:cNvSpPr/>
          <p:nvPr/>
        </p:nvSpPr>
        <p:spPr>
          <a:xfrm>
            <a:off x="708338" y="5623925"/>
            <a:ext cx="385131" cy="399245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b="1" dirty="0">
                <a:solidFill>
                  <a:schemeClr val="tx1"/>
                </a:solidFill>
              </a:rPr>
              <a:t>A </a:t>
            </a:r>
            <a:r>
              <a:rPr b="1" dirty="0" err="1">
                <a:solidFill>
                  <a:schemeClr val="tx1"/>
                </a:solidFill>
              </a:rPr>
              <a:t>Emergência</a:t>
            </a:r>
            <a:r>
              <a:rPr b="1" dirty="0">
                <a:solidFill>
                  <a:schemeClr val="tx1"/>
                </a:solidFill>
              </a:rPr>
              <a:t> </a:t>
            </a:r>
            <a:r>
              <a:rPr b="1" dirty="0" err="1">
                <a:solidFill>
                  <a:schemeClr val="tx1"/>
                </a:solidFill>
              </a:rPr>
              <a:t>Climática</a:t>
            </a:r>
            <a:r>
              <a:rPr b="1" dirty="0">
                <a:solidFill>
                  <a:schemeClr val="tx1"/>
                </a:solidFill>
              </a:rPr>
              <a:t> e o </a:t>
            </a:r>
            <a:r>
              <a:rPr b="1" dirty="0" err="1">
                <a:solidFill>
                  <a:schemeClr val="tx1"/>
                </a:solidFill>
              </a:rPr>
              <a:t>Protagonismo</a:t>
            </a:r>
            <a:r>
              <a:rPr b="1" dirty="0">
                <a:solidFill>
                  <a:schemeClr val="tx1"/>
                </a:solidFill>
              </a:rPr>
              <a:t> Municipal</a:t>
            </a:r>
          </a:p>
        </p:txBody>
      </p:sp>
      <p:sp>
        <p:nvSpPr>
          <p:cNvPr id="7" name="Shape 1">
            <a:extLst>
              <a:ext uri="{FF2B5EF4-FFF2-40B4-BE49-F238E27FC236}">
                <a16:creationId xmlns:a16="http://schemas.microsoft.com/office/drawing/2014/main" id="{5BCEC531-8A42-3221-758F-581A2419FF19}"/>
              </a:ext>
            </a:extLst>
          </p:cNvPr>
          <p:cNvSpPr/>
          <p:nvPr/>
        </p:nvSpPr>
        <p:spPr>
          <a:xfrm>
            <a:off x="127591" y="2678325"/>
            <a:ext cx="8229599" cy="2871869"/>
          </a:xfrm>
          <a:prstGeom prst="roundRect">
            <a:avLst>
              <a:gd name="adj" fmla="val 15268"/>
            </a:avLst>
          </a:prstGeom>
          <a:solidFill>
            <a:schemeClr val="accent1">
              <a:lumMod val="60000"/>
              <a:lumOff val="40000"/>
            </a:schemeClr>
          </a:solidFill>
          <a:ln w="7620">
            <a:solidFill>
              <a:srgbClr val="BACFDD"/>
            </a:solidFill>
            <a:prstDash val="solid"/>
          </a:ln>
        </p:spPr>
        <p:txBody>
          <a:bodyPr/>
          <a:lstStyle/>
          <a:p>
            <a:pPr algn="just"/>
            <a:r>
              <a:rPr lang="pt-BR" sz="2400" b="1" dirty="0"/>
              <a:t>Os municípios são a linha de frente na resposta aos impactos climáticos (eventos extremos, saúde, infraestrutura). A governança climática começa no território, tornando a ação local indispensável para garantir a resiliência das comunidades e para o cumprimento das metas nacionais e internacionais assumidas pelo Brasil</a:t>
            </a:r>
            <a:r>
              <a:rPr lang="pt-BR" sz="24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map of the continent with the temperature of the sun">
            <a:extLst>
              <a:ext uri="{FF2B5EF4-FFF2-40B4-BE49-F238E27FC236}">
                <a16:creationId xmlns:a16="http://schemas.microsoft.com/office/drawing/2014/main" id="{F484E8D8-B38F-55C7-0345-6E06B5B2E4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080" y="130104"/>
            <a:ext cx="3923765" cy="4302375"/>
          </a:xfr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95BA5B8-6660-C203-57AF-0CA9923B94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4240223"/>
              </p:ext>
            </p:extLst>
          </p:nvPr>
        </p:nvGraphicFramePr>
        <p:xfrm>
          <a:off x="4438920" y="3090930"/>
          <a:ext cx="4572000" cy="417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838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BEAEB-71FE-57DB-CA06-86E7358A2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B728B-E3D7-E23D-E388-DFACFECD0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b="1" dirty="0">
                <a:solidFill>
                  <a:schemeClr val="tx1"/>
                </a:solidFill>
              </a:rPr>
              <a:t>Conceitos da PNMC e os Municípios brasileiros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7" name="Shape 1">
            <a:extLst>
              <a:ext uri="{FF2B5EF4-FFF2-40B4-BE49-F238E27FC236}">
                <a16:creationId xmlns:a16="http://schemas.microsoft.com/office/drawing/2014/main" id="{3CFD68F3-B278-0F53-4223-8930F6F769F7}"/>
              </a:ext>
            </a:extLst>
          </p:cNvPr>
          <p:cNvSpPr/>
          <p:nvPr/>
        </p:nvSpPr>
        <p:spPr>
          <a:xfrm>
            <a:off x="127591" y="2678325"/>
            <a:ext cx="8229599" cy="2871869"/>
          </a:xfrm>
          <a:prstGeom prst="roundRect">
            <a:avLst>
              <a:gd name="adj" fmla="val 15268"/>
            </a:avLst>
          </a:prstGeom>
          <a:solidFill>
            <a:schemeClr val="accent1">
              <a:lumMod val="60000"/>
              <a:lumOff val="40000"/>
            </a:schemeClr>
          </a:solidFill>
          <a:ln w="7620">
            <a:solidFill>
              <a:srgbClr val="BACFDD"/>
            </a:solidFill>
            <a:prstDash val="solid"/>
          </a:ln>
        </p:spPr>
        <p:txBody>
          <a:bodyPr/>
          <a:lstStyle/>
          <a:p>
            <a:pPr algn="just"/>
            <a:r>
              <a:rPr lang="pt-BR" dirty="0"/>
              <a:t>A PNMC define conceitos fundamentais que orientam a atuação municipal, especialmente os de mitigação e adaptação. A mitigação é conceituada como </a:t>
            </a:r>
            <a:r>
              <a:rPr lang="pt-BR" b="1" dirty="0"/>
              <a:t>"mudanças e substituições tecnológicas que reduzam o uso de recursos e as emissões por unidade de produção, bem como a implementação de medidas que reduzam as emissões de gases de efeito estufa e aumentem os sumidouros"</a:t>
            </a:r>
            <a:r>
              <a:rPr lang="pt-BR" dirty="0"/>
              <a:t>. Por sua vez, a adaptação é definida como </a:t>
            </a:r>
            <a:r>
              <a:rPr lang="pt-BR" b="1" dirty="0"/>
              <a:t>"iniciativas e medidas para reduzir a vulnerabilidade dos sistemas naturais e humanos frente aos efeitos atuais e esperados da mudança do clima".</a:t>
            </a:r>
          </a:p>
        </p:txBody>
      </p:sp>
    </p:spTree>
    <p:extLst>
      <p:ext uri="{BB962C8B-B14F-4D97-AF65-F5344CB8AC3E}">
        <p14:creationId xmlns:p14="http://schemas.microsoft.com/office/powerpoint/2010/main" val="28070915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2300</TotalTime>
  <Words>1723</Words>
  <Application>Microsoft Office PowerPoint</Application>
  <PresentationFormat>Apresentação na tela (4:3)</PresentationFormat>
  <Paragraphs>111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9" baseType="lpstr">
      <vt:lpstr>Arial</vt:lpstr>
      <vt:lpstr>Open Sans Extra Bold Bold</vt:lpstr>
      <vt:lpstr>Open Sans Light</vt:lpstr>
      <vt:lpstr>Trebuchet MS</vt:lpstr>
      <vt:lpstr>Wingdings 3</vt:lpstr>
      <vt:lpstr>Facet</vt:lpstr>
      <vt:lpstr>A Atuação dos Municípios frente à Emergência Climática</vt:lpstr>
      <vt:lpstr>Apresentação do PowerPoint</vt:lpstr>
      <vt:lpstr>Apresentação do PowerPoint</vt:lpstr>
      <vt:lpstr>Apresentação do PowerPoint</vt:lpstr>
      <vt:lpstr>Compromissos climáticos brasileiro </vt:lpstr>
      <vt:lpstr>O Dever de Agir: Uma Obrigação Constitucional e Legal</vt:lpstr>
      <vt:lpstr>A Emergência Climática e o Protagonismo Municipal</vt:lpstr>
      <vt:lpstr>Apresentação do PowerPoint</vt:lpstr>
      <vt:lpstr>Conceitos da PNMC e os Municípios brasileiros</vt:lpstr>
      <vt:lpstr>Conceitos da PEMC e os Municípios baianos</vt:lpstr>
      <vt:lpstr>Instrumentos da PMMC </vt:lpstr>
      <vt:lpstr>Instrumentos da PMMC </vt:lpstr>
      <vt:lpstr>Instrumentos da PMMC </vt:lpstr>
      <vt:lpstr>Instrumento Chave 1: O Plano Municipal de Ação Climática</vt:lpstr>
      <vt:lpstr>Apresentação do PowerPoint</vt:lpstr>
      <vt:lpstr>Estruturação da Governança Climática Municipal</vt:lpstr>
      <vt:lpstr>Ação Climática Transversal: Integrando para Governar</vt:lpstr>
      <vt:lpstr>A Inação Gera Responsabilidade</vt:lpstr>
      <vt:lpstr>Instrumento Chave 2: O Licenciamento Ambiental Climático</vt:lpstr>
      <vt:lpstr>A Ação Climática é Viável: Ferramentas e Recursos Disponíveis</vt:lpstr>
      <vt:lpstr>Apresentação do PowerPoint</vt:lpstr>
      <vt:lpstr>Mensagem Final: Um Chamado à Ação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Andre Santos</dc:creator>
  <cp:keywords/>
  <dc:description>generated using python-pptx</dc:description>
  <cp:lastModifiedBy>Cristina Seixas Graca</cp:lastModifiedBy>
  <cp:revision>19</cp:revision>
  <dcterms:created xsi:type="dcterms:W3CDTF">2013-01-27T09:14:16Z</dcterms:created>
  <dcterms:modified xsi:type="dcterms:W3CDTF">2025-08-19T12:34:48Z</dcterms:modified>
  <cp:category/>
</cp:coreProperties>
</file>